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04"/>
  </p:notesMasterIdLst>
  <p:handoutMasterIdLst>
    <p:handoutMasterId r:id="rId405"/>
  </p:handoutMasterIdLst>
  <p:sldIdLst>
    <p:sldId id="1467" r:id="rId2"/>
    <p:sldId id="601" r:id="rId3"/>
    <p:sldId id="1697" r:id="rId4"/>
    <p:sldId id="1695" r:id="rId5"/>
    <p:sldId id="1698" r:id="rId6"/>
    <p:sldId id="1699" r:id="rId7"/>
    <p:sldId id="1700" r:id="rId8"/>
    <p:sldId id="1472" r:id="rId9"/>
    <p:sldId id="1473" r:id="rId10"/>
    <p:sldId id="1468" r:id="rId11"/>
    <p:sldId id="1469" r:id="rId12"/>
    <p:sldId id="1470" r:id="rId13"/>
    <p:sldId id="1471" r:id="rId14"/>
    <p:sldId id="1474" r:id="rId15"/>
    <p:sldId id="1475" r:id="rId16"/>
    <p:sldId id="1476" r:id="rId17"/>
    <p:sldId id="1477" r:id="rId18"/>
    <p:sldId id="1478" r:id="rId19"/>
    <p:sldId id="1479" r:id="rId20"/>
    <p:sldId id="1480" r:id="rId21"/>
    <p:sldId id="1481" r:id="rId22"/>
    <p:sldId id="1482" r:id="rId23"/>
    <p:sldId id="1483" r:id="rId24"/>
    <p:sldId id="1484" r:id="rId25"/>
    <p:sldId id="1485" r:id="rId26"/>
    <p:sldId id="1486" r:id="rId27"/>
    <p:sldId id="1487" r:id="rId28"/>
    <p:sldId id="1488" r:id="rId29"/>
    <p:sldId id="1489" r:id="rId30"/>
    <p:sldId id="1490" r:id="rId31"/>
    <p:sldId id="1491" r:id="rId32"/>
    <p:sldId id="1492" r:id="rId33"/>
    <p:sldId id="1493" r:id="rId34"/>
    <p:sldId id="1494" r:id="rId35"/>
    <p:sldId id="1495" r:id="rId36"/>
    <p:sldId id="1496" r:id="rId37"/>
    <p:sldId id="1497" r:id="rId38"/>
    <p:sldId id="1498" r:id="rId39"/>
    <p:sldId id="1499" r:id="rId40"/>
    <p:sldId id="1500" r:id="rId41"/>
    <p:sldId id="1501" r:id="rId42"/>
    <p:sldId id="1502" r:id="rId43"/>
    <p:sldId id="257" r:id="rId44"/>
    <p:sldId id="1503" r:id="rId45"/>
    <p:sldId id="1319" r:id="rId46"/>
    <p:sldId id="961" r:id="rId47"/>
    <p:sldId id="962" r:id="rId48"/>
    <p:sldId id="1504" r:id="rId49"/>
    <p:sldId id="1505" r:id="rId50"/>
    <p:sldId id="1506" r:id="rId51"/>
    <p:sldId id="1507" r:id="rId52"/>
    <p:sldId id="1508" r:id="rId53"/>
    <p:sldId id="1509" r:id="rId54"/>
    <p:sldId id="1510" r:id="rId55"/>
    <p:sldId id="1511" r:id="rId56"/>
    <p:sldId id="1706" r:id="rId57"/>
    <p:sldId id="1708" r:id="rId58"/>
    <p:sldId id="967" r:id="rId59"/>
    <p:sldId id="1709" r:id="rId60"/>
    <p:sldId id="1512" r:id="rId61"/>
    <p:sldId id="1513" r:id="rId62"/>
    <p:sldId id="1096" r:id="rId63"/>
    <p:sldId id="1521" r:id="rId64"/>
    <p:sldId id="945" r:id="rId65"/>
    <p:sldId id="975" r:id="rId66"/>
    <p:sldId id="976" r:id="rId67"/>
    <p:sldId id="1225" r:id="rId68"/>
    <p:sldId id="1702" r:id="rId69"/>
    <p:sldId id="1701" r:id="rId70"/>
    <p:sldId id="1704" r:id="rId71"/>
    <p:sldId id="1520" r:id="rId72"/>
    <p:sldId id="1321" r:id="rId73"/>
    <p:sldId id="1322" r:id="rId74"/>
    <p:sldId id="1323" r:id="rId75"/>
    <p:sldId id="956" r:id="rId76"/>
    <p:sldId id="1325" r:id="rId77"/>
    <p:sldId id="1522" r:id="rId78"/>
    <p:sldId id="1524" r:id="rId79"/>
    <p:sldId id="1537" r:id="rId80"/>
    <p:sldId id="1533" r:id="rId81"/>
    <p:sldId id="1534" r:id="rId82"/>
    <p:sldId id="1535" r:id="rId83"/>
    <p:sldId id="1532" r:id="rId84"/>
    <p:sldId id="1540" r:id="rId85"/>
    <p:sldId id="1541" r:id="rId86"/>
    <p:sldId id="1344" r:id="rId87"/>
    <p:sldId id="983" r:id="rId88"/>
    <p:sldId id="984" r:id="rId89"/>
    <p:sldId id="985" r:id="rId90"/>
    <p:sldId id="986" r:id="rId91"/>
    <p:sldId id="987" r:id="rId92"/>
    <p:sldId id="988" r:id="rId93"/>
    <p:sldId id="989" r:id="rId94"/>
    <p:sldId id="999" r:id="rId95"/>
    <p:sldId id="997" r:id="rId96"/>
    <p:sldId id="998" r:id="rId97"/>
    <p:sldId id="1347" r:id="rId98"/>
    <p:sldId id="1010" r:id="rId99"/>
    <p:sldId id="1356" r:id="rId100"/>
    <p:sldId id="1693" r:id="rId101"/>
    <p:sldId id="1012" r:id="rId102"/>
    <p:sldId id="1351" r:id="rId103"/>
    <p:sldId id="1692" r:id="rId104"/>
    <p:sldId id="1002" r:id="rId105"/>
    <p:sldId id="1357" r:id="rId106"/>
    <p:sldId id="960" r:id="rId107"/>
    <p:sldId id="1634" r:id="rId108"/>
    <p:sldId id="1003" r:id="rId109"/>
    <p:sldId id="1635" r:id="rId110"/>
    <p:sldId id="1005" r:id="rId111"/>
    <p:sldId id="1636" r:id="rId112"/>
    <p:sldId id="1637" r:id="rId113"/>
    <p:sldId id="1638" r:id="rId114"/>
    <p:sldId id="1009" r:id="rId115"/>
    <p:sldId id="1544" r:id="rId116"/>
    <p:sldId id="1639" r:id="rId117"/>
    <p:sldId id="1640" r:id="rId118"/>
    <p:sldId id="1641" r:id="rId119"/>
    <p:sldId id="1543" r:id="rId120"/>
    <p:sldId id="1547" r:id="rId121"/>
    <p:sldId id="1691" r:id="rId122"/>
    <p:sldId id="719" r:id="rId123"/>
    <p:sldId id="721" r:id="rId124"/>
    <p:sldId id="1070" r:id="rId125"/>
    <p:sldId id="1071" r:id="rId126"/>
    <p:sldId id="1072" r:id="rId127"/>
    <p:sldId id="1073" r:id="rId128"/>
    <p:sldId id="1552" r:id="rId129"/>
    <p:sldId id="1549" r:id="rId130"/>
    <p:sldId id="1550" r:id="rId131"/>
    <p:sldId id="1551" r:id="rId132"/>
    <p:sldId id="1553" r:id="rId133"/>
    <p:sldId id="1554" r:id="rId134"/>
    <p:sldId id="1557" r:id="rId135"/>
    <p:sldId id="1560" r:id="rId136"/>
    <p:sldId id="1026" r:id="rId137"/>
    <p:sldId id="1057" r:id="rId138"/>
    <p:sldId id="1060" r:id="rId139"/>
    <p:sldId id="1559" r:id="rId140"/>
    <p:sldId id="1061" r:id="rId141"/>
    <p:sldId id="1062" r:id="rId142"/>
    <p:sldId id="1084" r:id="rId143"/>
    <p:sldId id="1348" r:id="rId144"/>
    <p:sldId id="1055" r:id="rId145"/>
    <p:sldId id="1561" r:id="rId146"/>
    <p:sldId id="1058" r:id="rId147"/>
    <p:sldId id="1059" r:id="rId148"/>
    <p:sldId id="1063" r:id="rId149"/>
    <p:sldId id="1064" r:id="rId150"/>
    <p:sldId id="1065" r:id="rId151"/>
    <p:sldId id="1066" r:id="rId152"/>
    <p:sldId id="1067" r:id="rId153"/>
    <p:sldId id="1076" r:id="rId154"/>
    <p:sldId id="1074" r:id="rId155"/>
    <p:sldId id="1077" r:id="rId156"/>
    <p:sldId id="1078" r:id="rId157"/>
    <p:sldId id="1079" r:id="rId158"/>
    <p:sldId id="722" r:id="rId159"/>
    <p:sldId id="1080" r:id="rId160"/>
    <p:sldId id="1082" r:id="rId161"/>
    <p:sldId id="1352" r:id="rId162"/>
    <p:sldId id="1354" r:id="rId163"/>
    <p:sldId id="1562" r:id="rId164"/>
    <p:sldId id="1563" r:id="rId165"/>
    <p:sldId id="1097" r:id="rId166"/>
    <p:sldId id="1564" r:id="rId167"/>
    <p:sldId id="1565" r:id="rId168"/>
    <p:sldId id="1105" r:id="rId169"/>
    <p:sldId id="1569" r:id="rId170"/>
    <p:sldId id="1106" r:id="rId171"/>
    <p:sldId id="1107" r:id="rId172"/>
    <p:sldId id="1108" r:id="rId173"/>
    <p:sldId id="1109" r:id="rId174"/>
    <p:sldId id="1110" r:id="rId175"/>
    <p:sldId id="1573" r:id="rId176"/>
    <p:sldId id="1574" r:id="rId177"/>
    <p:sldId id="1575" r:id="rId178"/>
    <p:sldId id="1576" r:id="rId179"/>
    <p:sldId id="1577" r:id="rId180"/>
    <p:sldId id="1291" r:id="rId181"/>
    <p:sldId id="1580" r:id="rId182"/>
    <p:sldId id="1581" r:id="rId183"/>
    <p:sldId id="1115" r:id="rId184"/>
    <p:sldId id="1116" r:id="rId185"/>
    <p:sldId id="1583" r:id="rId186"/>
    <p:sldId id="1584" r:id="rId187"/>
    <p:sldId id="1585" r:id="rId188"/>
    <p:sldId id="1587" r:id="rId189"/>
    <p:sldId id="1589" r:id="rId190"/>
    <p:sldId id="1588" r:id="rId191"/>
    <p:sldId id="305" r:id="rId192"/>
    <p:sldId id="309" r:id="rId193"/>
    <p:sldId id="310" r:id="rId194"/>
    <p:sldId id="1591" r:id="rId195"/>
    <p:sldId id="972" r:id="rId196"/>
    <p:sldId id="1593" r:id="rId197"/>
    <p:sldId id="1594" r:id="rId198"/>
    <p:sldId id="1595" r:id="rId199"/>
    <p:sldId id="1597" r:id="rId200"/>
    <p:sldId id="1598" r:id="rId201"/>
    <p:sldId id="1599" r:id="rId202"/>
    <p:sldId id="1600" r:id="rId203"/>
    <p:sldId id="1604" r:id="rId204"/>
    <p:sldId id="1126" r:id="rId205"/>
    <p:sldId id="1127" r:id="rId206"/>
    <p:sldId id="1128" r:id="rId207"/>
    <p:sldId id="1123" r:id="rId208"/>
    <p:sldId id="1607" r:id="rId209"/>
    <p:sldId id="1125" r:id="rId210"/>
    <p:sldId id="1616" r:id="rId211"/>
    <p:sldId id="1608" r:id="rId212"/>
    <p:sldId id="1609" r:id="rId213"/>
    <p:sldId id="1610" r:id="rId214"/>
    <p:sldId id="1612" r:id="rId215"/>
    <p:sldId id="1613" r:id="rId216"/>
    <p:sldId id="1614" r:id="rId217"/>
    <p:sldId id="1618" r:id="rId218"/>
    <p:sldId id="1617" r:id="rId219"/>
    <p:sldId id="1615" r:id="rId220"/>
    <p:sldId id="1619" r:id="rId221"/>
    <p:sldId id="1620" r:id="rId222"/>
    <p:sldId id="1621" r:id="rId223"/>
    <p:sldId id="1147" r:id="rId224"/>
    <p:sldId id="1148" r:id="rId225"/>
    <p:sldId id="1150" r:id="rId226"/>
    <p:sldId id="1140" r:id="rId227"/>
    <p:sldId id="1141" r:id="rId228"/>
    <p:sldId id="1143" r:id="rId229"/>
    <p:sldId id="528" r:id="rId230"/>
    <p:sldId id="1169" r:id="rId231"/>
    <p:sldId id="1170" r:id="rId232"/>
    <p:sldId id="1168" r:id="rId233"/>
    <p:sldId id="443" r:id="rId234"/>
    <p:sldId id="1625" r:id="rId235"/>
    <p:sldId id="445" r:id="rId236"/>
    <p:sldId id="1628" r:id="rId237"/>
    <p:sldId id="1369" r:id="rId238"/>
    <p:sldId id="1172" r:id="rId239"/>
    <p:sldId id="1184" r:id="rId240"/>
    <p:sldId id="1185" r:id="rId241"/>
    <p:sldId id="1186" r:id="rId242"/>
    <p:sldId id="1187" r:id="rId243"/>
    <p:sldId id="1188" r:id="rId244"/>
    <p:sldId id="1189" r:id="rId245"/>
    <p:sldId id="1190" r:id="rId246"/>
    <p:sldId id="1191" r:id="rId247"/>
    <p:sldId id="1192" r:id="rId248"/>
    <p:sldId id="1370" r:id="rId249"/>
    <p:sldId id="1194" r:id="rId250"/>
    <p:sldId id="1371" r:id="rId251"/>
    <p:sldId id="1372" r:id="rId252"/>
    <p:sldId id="1200" r:id="rId253"/>
    <p:sldId id="1201" r:id="rId254"/>
    <p:sldId id="1202" r:id="rId255"/>
    <p:sldId id="1203" r:id="rId256"/>
    <p:sldId id="1373" r:id="rId257"/>
    <p:sldId id="1205" r:id="rId258"/>
    <p:sldId id="1206" r:id="rId259"/>
    <p:sldId id="1207" r:id="rId260"/>
    <p:sldId id="1208" r:id="rId261"/>
    <p:sldId id="1349" r:id="rId262"/>
    <p:sldId id="1210" r:id="rId263"/>
    <p:sldId id="1374" r:id="rId264"/>
    <p:sldId id="1212" r:id="rId265"/>
    <p:sldId id="1213" r:id="rId266"/>
    <p:sldId id="1214" r:id="rId267"/>
    <p:sldId id="1215" r:id="rId268"/>
    <p:sldId id="1375" r:id="rId269"/>
    <p:sldId id="1216" r:id="rId270"/>
    <p:sldId id="1217" r:id="rId271"/>
    <p:sldId id="1376" r:id="rId272"/>
    <p:sldId id="1218" r:id="rId273"/>
    <p:sldId id="1219" r:id="rId274"/>
    <p:sldId id="1220" r:id="rId275"/>
    <p:sldId id="1221" r:id="rId276"/>
    <p:sldId id="1222" r:id="rId277"/>
    <p:sldId id="1629" r:id="rId278"/>
    <p:sldId id="1630" r:id="rId279"/>
    <p:sldId id="1353" r:id="rId280"/>
    <p:sldId id="1377" r:id="rId281"/>
    <p:sldId id="1378" r:id="rId282"/>
    <p:sldId id="1379" r:id="rId283"/>
    <p:sldId id="1380" r:id="rId284"/>
    <p:sldId id="1381" r:id="rId285"/>
    <p:sldId id="1382" r:id="rId286"/>
    <p:sldId id="1383" r:id="rId287"/>
    <p:sldId id="1384" r:id="rId288"/>
    <p:sldId id="1385" r:id="rId289"/>
    <p:sldId id="1386" r:id="rId290"/>
    <p:sldId id="1387" r:id="rId291"/>
    <p:sldId id="1388" r:id="rId292"/>
    <p:sldId id="1389" r:id="rId293"/>
    <p:sldId id="1395" r:id="rId294"/>
    <p:sldId id="1224" r:id="rId295"/>
    <p:sldId id="1396" r:id="rId296"/>
    <p:sldId id="1411" r:id="rId297"/>
    <p:sldId id="1226" r:id="rId298"/>
    <p:sldId id="1227" r:id="rId299"/>
    <p:sldId id="1228" r:id="rId300"/>
    <p:sldId id="1412" r:id="rId301"/>
    <p:sldId id="1400" r:id="rId302"/>
    <p:sldId id="1397" r:id="rId303"/>
    <p:sldId id="1402" r:id="rId304"/>
    <p:sldId id="1405" r:id="rId305"/>
    <p:sldId id="1404" r:id="rId306"/>
    <p:sldId id="1230" r:id="rId307"/>
    <p:sldId id="1231" r:id="rId308"/>
    <p:sldId id="1232" r:id="rId309"/>
    <p:sldId id="1233" r:id="rId310"/>
    <p:sldId id="1407" r:id="rId311"/>
    <p:sldId id="1408" r:id="rId312"/>
    <p:sldId id="1413" r:id="rId313"/>
    <p:sldId id="1414" r:id="rId314"/>
    <p:sldId id="1415" r:id="rId315"/>
    <p:sldId id="1416" r:id="rId316"/>
    <p:sldId id="1417" r:id="rId317"/>
    <p:sldId id="1409" r:id="rId318"/>
    <p:sldId id="1239" r:id="rId319"/>
    <p:sldId id="1240" r:id="rId320"/>
    <p:sldId id="1418" r:id="rId321"/>
    <p:sldId id="1241" r:id="rId322"/>
    <p:sldId id="1419" r:id="rId323"/>
    <p:sldId id="1420" r:id="rId324"/>
    <p:sldId id="1242" r:id="rId325"/>
    <p:sldId id="1243" r:id="rId326"/>
    <p:sldId id="1244" r:id="rId327"/>
    <p:sldId id="1434" r:id="rId328"/>
    <p:sldId id="1245" r:id="rId329"/>
    <p:sldId id="1246" r:id="rId330"/>
    <p:sldId id="1247" r:id="rId331"/>
    <p:sldId id="1248" r:id="rId332"/>
    <p:sldId id="1250" r:id="rId333"/>
    <p:sldId id="1251" r:id="rId334"/>
    <p:sldId id="1252" r:id="rId335"/>
    <p:sldId id="1253" r:id="rId336"/>
    <p:sldId id="1254" r:id="rId337"/>
    <p:sldId id="1255" r:id="rId338"/>
    <p:sldId id="1435" r:id="rId339"/>
    <p:sldId id="1436" r:id="rId340"/>
    <p:sldId id="1437" r:id="rId341"/>
    <p:sldId id="1438" r:id="rId342"/>
    <p:sldId id="1631" r:id="rId343"/>
    <p:sldId id="1439" r:id="rId344"/>
    <p:sldId id="1256" r:id="rId345"/>
    <p:sldId id="1257" r:id="rId346"/>
    <p:sldId id="1440" r:id="rId347"/>
    <p:sldId id="1259" r:id="rId348"/>
    <p:sldId id="1260" r:id="rId349"/>
    <p:sldId id="1261" r:id="rId350"/>
    <p:sldId id="1262" r:id="rId351"/>
    <p:sldId id="1265" r:id="rId352"/>
    <p:sldId id="1263" r:id="rId353"/>
    <p:sldId id="1264" r:id="rId354"/>
    <p:sldId id="1266" r:id="rId355"/>
    <p:sldId id="1441" r:id="rId356"/>
    <p:sldId id="1268" r:id="rId357"/>
    <p:sldId id="1269" r:id="rId358"/>
    <p:sldId id="1270" r:id="rId359"/>
    <p:sldId id="1271" r:id="rId360"/>
    <p:sldId id="1442" r:id="rId361"/>
    <p:sldId id="1272" r:id="rId362"/>
    <p:sldId id="1273" r:id="rId363"/>
    <p:sldId id="1274" r:id="rId364"/>
    <p:sldId id="1275" r:id="rId365"/>
    <p:sldId id="1276" r:id="rId366"/>
    <p:sldId id="1443" r:id="rId367"/>
    <p:sldId id="1280" r:id="rId368"/>
    <p:sldId id="1281" r:id="rId369"/>
    <p:sldId id="1399" r:id="rId370"/>
    <p:sldId id="1282" r:id="rId371"/>
    <p:sldId id="1283" r:id="rId372"/>
    <p:sldId id="1284" r:id="rId373"/>
    <p:sldId id="1285" r:id="rId374"/>
    <p:sldId id="1286" r:id="rId375"/>
    <p:sldId id="1287" r:id="rId376"/>
    <p:sldId id="1288" r:id="rId377"/>
    <p:sldId id="1289" r:id="rId378"/>
    <p:sldId id="1290" r:id="rId379"/>
    <p:sldId id="1171" r:id="rId380"/>
    <p:sldId id="1421" r:id="rId381"/>
    <p:sldId id="1633" r:id="rId382"/>
    <p:sldId id="1422" r:id="rId383"/>
    <p:sldId id="514" r:id="rId384"/>
    <p:sldId id="1423" r:id="rId385"/>
    <p:sldId id="478" r:id="rId386"/>
    <p:sldId id="479" r:id="rId387"/>
    <p:sldId id="480" r:id="rId388"/>
    <p:sldId id="1424" r:id="rId389"/>
    <p:sldId id="1176" r:id="rId390"/>
    <p:sldId id="1177" r:id="rId391"/>
    <p:sldId id="1178" r:id="rId392"/>
    <p:sldId id="1425" r:id="rId393"/>
    <p:sldId id="484" r:id="rId394"/>
    <p:sldId id="539" r:id="rId395"/>
    <p:sldId id="1180" r:id="rId396"/>
    <p:sldId id="1181" r:id="rId397"/>
    <p:sldId id="1426" r:id="rId398"/>
    <p:sldId id="1278" r:id="rId399"/>
    <p:sldId id="1427" r:id="rId400"/>
    <p:sldId id="1182" r:id="rId401"/>
    <p:sldId id="1444" r:id="rId402"/>
    <p:sldId id="1445" r:id="rId40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9999"/>
    <a:srgbClr val="00FFFF"/>
    <a:srgbClr val="000066"/>
    <a:srgbClr val="000000"/>
    <a:srgbClr val="FF3300"/>
    <a:srgbClr val="FF0000"/>
    <a:srgbClr val="CC0000"/>
    <a:srgbClr val="8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246" autoAdjust="0"/>
    <p:restoredTop sz="94660"/>
  </p:normalViewPr>
  <p:slideViewPr>
    <p:cSldViewPr>
      <p:cViewPr varScale="1">
        <p:scale>
          <a:sx n="90" d="100"/>
          <a:sy n="90" d="100"/>
        </p:scale>
        <p:origin x="62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14"/>
    </p:cViewPr>
  </p:sorterViewPr>
  <p:notesViewPr>
    <p:cSldViewPr>
      <p:cViewPr varScale="1">
        <p:scale>
          <a:sx n="77" d="100"/>
          <a:sy n="77" d="100"/>
        </p:scale>
        <p:origin x="3264" y="180"/>
      </p:cViewPr>
      <p:guideLst>
        <p:guide orient="horz" pos="3024"/>
        <p:guide pos="2306"/>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notesMaster" Target="notesMasters/notesMaster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presProps" Target="presProp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handoutMaster" Target="handoutMasters/handoutMaster1.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viewProps" Target="viewProps.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8" y="237911"/>
            <a:ext cx="7315200" cy="421327"/>
          </a:xfrm>
          <a:prstGeom prst="rect">
            <a:avLst/>
          </a:prstGeom>
          <a:noFill/>
          <a:ln w="12700" cap="sq">
            <a:noFill/>
            <a:miter lim="800000"/>
            <a:headEnd type="none" w="sm" len="sm"/>
            <a:tailEnd type="none" w="sm" len="sm"/>
          </a:ln>
          <a:effectLst/>
        </p:spPr>
        <p:txBody>
          <a:bodyPr lIns="97174" tIns="48586" rIns="97174" bIns="48586">
            <a:spAutoFit/>
          </a:bodyPr>
          <a:lstStyle/>
          <a:p>
            <a:pPr algn="ctr">
              <a:spcBef>
                <a:spcPct val="50000"/>
              </a:spcBef>
            </a:pPr>
            <a:r>
              <a:rPr lang="en-GB" sz="2100" b="1" dirty="0"/>
              <a:t>Oxford Lectures on David Hume, 2024-25</a:t>
            </a:r>
            <a:endParaRPr lang="en-US" sz="2100" b="1" dirty="0"/>
          </a:p>
        </p:txBody>
      </p:sp>
      <p:sp>
        <p:nvSpPr>
          <p:cNvPr id="117767" name="Text Box 7"/>
          <p:cNvSpPr txBox="1">
            <a:spLocks noChangeArrowheads="1"/>
          </p:cNvSpPr>
          <p:nvPr/>
        </p:nvSpPr>
        <p:spPr bwMode="auto">
          <a:xfrm>
            <a:off x="472622" y="8979349"/>
            <a:ext cx="6291206" cy="267447"/>
          </a:xfrm>
          <a:prstGeom prst="rect">
            <a:avLst/>
          </a:prstGeom>
          <a:noFill/>
          <a:ln w="12700" cap="sq">
            <a:noFill/>
            <a:miter lim="800000"/>
            <a:headEnd type="none" w="sm" len="sm"/>
            <a:tailEnd type="none" w="sm" len="sm"/>
          </a:ln>
          <a:effectLst/>
        </p:spPr>
        <p:txBody>
          <a:bodyPr lIns="97174" tIns="48586" rIns="97174" bIns="48586">
            <a:spAutoFit/>
          </a:bodyPr>
          <a:lstStyle/>
          <a:p>
            <a:pPr algn="r">
              <a:spcBef>
                <a:spcPct val="50000"/>
              </a:spcBef>
            </a:pPr>
            <a:r>
              <a:rPr lang="en-GB" sz="1100" i="1" dirty="0"/>
              <a:t>Professor Peter Millican, Hertford College, Oxford</a:t>
            </a:r>
            <a:endParaRPr lang="en-US" sz="1100" i="1" dirty="0"/>
          </a:p>
        </p:txBody>
      </p:sp>
    </p:spTree>
    <p:extLst>
      <p:ext uri="{BB962C8B-B14F-4D97-AF65-F5344CB8AC3E}">
        <p14:creationId xmlns:p14="http://schemas.microsoft.com/office/powerpoint/2010/main" val="955206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8"/>
            <a:ext cx="3169578" cy="480598"/>
          </a:xfrm>
          <a:prstGeom prst="rect">
            <a:avLst/>
          </a:prstGeom>
          <a:noFill/>
          <a:ln w="9525">
            <a:noFill/>
            <a:miter lim="800000"/>
            <a:headEnd/>
            <a:tailEnd/>
          </a:ln>
          <a:effectLst/>
        </p:spPr>
        <p:txBody>
          <a:bodyPr vert="horz" wrap="square" lIns="97174" tIns="48586" rIns="97174" bIns="48586" numCol="1" anchor="t" anchorCtr="0" compatLnSpc="1">
            <a:prstTxWarp prst="textNoShape">
              <a:avLst/>
            </a:prstTxWarp>
          </a:bodyPr>
          <a:lstStyle>
            <a:lvl1pPr eaLnBrk="1" hangingPunct="1">
              <a:defRPr sz="1300"/>
            </a:lvl1pPr>
          </a:lstStyle>
          <a:p>
            <a:r>
              <a:rPr lang="en-GB"/>
              <a:t>Hume</a:t>
            </a:r>
          </a:p>
        </p:txBody>
      </p:sp>
      <p:sp>
        <p:nvSpPr>
          <p:cNvPr id="118787" name="Rectangle 3"/>
          <p:cNvSpPr>
            <a:spLocks noGrp="1" noChangeArrowheads="1"/>
          </p:cNvSpPr>
          <p:nvPr>
            <p:ph type="dt" idx="1"/>
          </p:nvPr>
        </p:nvSpPr>
        <p:spPr bwMode="auto">
          <a:xfrm>
            <a:off x="4143914" y="8"/>
            <a:ext cx="3169578" cy="480598"/>
          </a:xfrm>
          <a:prstGeom prst="rect">
            <a:avLst/>
          </a:prstGeom>
          <a:noFill/>
          <a:ln w="9525">
            <a:noFill/>
            <a:miter lim="800000"/>
            <a:headEnd/>
            <a:tailEnd/>
          </a:ln>
          <a:effectLst/>
        </p:spPr>
        <p:txBody>
          <a:bodyPr vert="horz" wrap="square" lIns="97174" tIns="48586" rIns="97174" bIns="48586" numCol="1" anchor="t" anchorCtr="0" compatLnSpc="1">
            <a:prstTxWarp prst="textNoShape">
              <a:avLst/>
            </a:prstTxWarp>
          </a:bodyPr>
          <a:lstStyle>
            <a:lvl1pPr algn="r" eaLnBrk="1" hangingPunct="1">
              <a:defRPr sz="1300"/>
            </a:lvl1pPr>
          </a:lstStyle>
          <a:p>
            <a:endParaRPr lang="en-GB"/>
          </a:p>
        </p:txBody>
      </p:sp>
      <p:sp>
        <p:nvSpPr>
          <p:cNvPr id="1187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731183" y="4560307"/>
            <a:ext cx="5852843" cy="4320770"/>
          </a:xfrm>
          <a:prstGeom prst="rect">
            <a:avLst/>
          </a:prstGeom>
          <a:noFill/>
          <a:ln w="9525">
            <a:noFill/>
            <a:miter lim="800000"/>
            <a:headEnd/>
            <a:tailEnd/>
          </a:ln>
          <a:effectLst/>
        </p:spPr>
        <p:txBody>
          <a:bodyPr vert="horz" wrap="square" lIns="97174" tIns="48586" rIns="97174" bIns="4858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8790" name="Rectangle 6"/>
          <p:cNvSpPr>
            <a:spLocks noGrp="1" noChangeArrowheads="1"/>
          </p:cNvSpPr>
          <p:nvPr>
            <p:ph type="ftr" sz="quarter" idx="4"/>
          </p:nvPr>
        </p:nvSpPr>
        <p:spPr bwMode="auto">
          <a:xfrm>
            <a:off x="1" y="9119076"/>
            <a:ext cx="3169578" cy="480598"/>
          </a:xfrm>
          <a:prstGeom prst="rect">
            <a:avLst/>
          </a:prstGeom>
          <a:noFill/>
          <a:ln w="9525">
            <a:noFill/>
            <a:miter lim="800000"/>
            <a:headEnd/>
            <a:tailEnd/>
          </a:ln>
          <a:effectLst/>
        </p:spPr>
        <p:txBody>
          <a:bodyPr vert="horz" wrap="square" lIns="97174" tIns="48586" rIns="97174" bIns="48586" numCol="1" anchor="b" anchorCtr="0" compatLnSpc="1">
            <a:prstTxWarp prst="textNoShape">
              <a:avLst/>
            </a:prstTxWarp>
          </a:bodyPr>
          <a:lstStyle>
            <a:lvl1pPr eaLnBrk="1" hangingPunct="1">
              <a:defRPr sz="1300"/>
            </a:lvl1pPr>
          </a:lstStyle>
          <a:p>
            <a:r>
              <a:rPr lang="en-GB"/>
              <a:t>Peter Millican, Tampere, Sept 2006</a:t>
            </a:r>
          </a:p>
        </p:txBody>
      </p:sp>
      <p:sp>
        <p:nvSpPr>
          <p:cNvPr id="118791" name="Rectangle 7"/>
          <p:cNvSpPr>
            <a:spLocks noGrp="1" noChangeArrowheads="1"/>
          </p:cNvSpPr>
          <p:nvPr>
            <p:ph type="sldNum" sz="quarter" idx="5"/>
          </p:nvPr>
        </p:nvSpPr>
        <p:spPr bwMode="auto">
          <a:xfrm>
            <a:off x="4143914" y="9119076"/>
            <a:ext cx="3169578" cy="480598"/>
          </a:xfrm>
          <a:prstGeom prst="rect">
            <a:avLst/>
          </a:prstGeom>
          <a:noFill/>
          <a:ln w="9525">
            <a:noFill/>
            <a:miter lim="800000"/>
            <a:headEnd/>
            <a:tailEnd/>
          </a:ln>
          <a:effectLst/>
        </p:spPr>
        <p:txBody>
          <a:bodyPr vert="horz" wrap="square" lIns="97174" tIns="48586" rIns="97174" bIns="48586" numCol="1" anchor="b" anchorCtr="0" compatLnSpc="1">
            <a:prstTxWarp prst="textNoShape">
              <a:avLst/>
            </a:prstTxWarp>
          </a:bodyPr>
          <a:lstStyle>
            <a:lvl1pPr algn="r" eaLnBrk="1" hangingPunct="1">
              <a:defRPr sz="1300"/>
            </a:lvl1pPr>
          </a:lstStyle>
          <a:p>
            <a:fld id="{213AAA2B-08FD-4772-98B0-389B4E8E93CC}" type="slidenum">
              <a:rPr lang="en-GB"/>
              <a:pPr/>
              <a:t>‹#›</a:t>
            </a:fld>
            <a:endParaRPr lang="en-GB"/>
          </a:p>
        </p:txBody>
      </p:sp>
    </p:spTree>
    <p:extLst>
      <p:ext uri="{BB962C8B-B14F-4D97-AF65-F5344CB8AC3E}">
        <p14:creationId xmlns:p14="http://schemas.microsoft.com/office/powerpoint/2010/main" val="3791277967"/>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1</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7548-D23C-8B54-DA81-D55EEC30EE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762C3B-92B6-9AC7-FFFA-FCCD699C5C6E}"/>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36981FF5-B0BA-3E45-D6A2-62047B4FC071}"/>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906B2900-7FCF-C93A-CA66-08EBCCB12B83}"/>
              </a:ext>
            </a:extLst>
          </p:cNvPr>
          <p:cNvSpPr>
            <a:spLocks noGrp="1" noChangeArrowheads="1"/>
          </p:cNvSpPr>
          <p:nvPr>
            <p:ph type="sldNum" sz="quarter" idx="5"/>
          </p:nvPr>
        </p:nvSpPr>
        <p:spPr>
          <a:ln/>
        </p:spPr>
        <p:txBody>
          <a:bodyPr/>
          <a:lstStyle/>
          <a:p>
            <a:fld id="{5AEBFE11-5342-470A-855B-2D8F4DEE07D2}" type="slidenum">
              <a:rPr lang="en-GB"/>
              <a:pPr/>
              <a:t>85</a:t>
            </a:fld>
            <a:endParaRPr lang="en-GB"/>
          </a:p>
        </p:txBody>
      </p:sp>
      <p:sp>
        <p:nvSpPr>
          <p:cNvPr id="119810" name="Rectangle 2">
            <a:extLst>
              <a:ext uri="{FF2B5EF4-FFF2-40B4-BE49-F238E27FC236}">
                <a16:creationId xmlns:a16="http://schemas.microsoft.com/office/drawing/2014/main" id="{342D5F62-F98C-2B59-5593-4B2CE75AEFD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D95A7809-AEBC-4747-5DFA-D295201A2C1D}"/>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3127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0869-2028-B017-85DC-7AD2D5D757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473C9E-0DD5-EE67-F7B8-8EDEF31ECA8A}"/>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48429887-441C-D9A1-79DA-1A0BE5EEAA5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3C2D67EC-714A-213C-8DD8-32FFE7DD4DB9}"/>
              </a:ext>
            </a:extLst>
          </p:cNvPr>
          <p:cNvSpPr>
            <a:spLocks noGrp="1" noChangeArrowheads="1"/>
          </p:cNvSpPr>
          <p:nvPr>
            <p:ph type="sldNum" sz="quarter" idx="5"/>
          </p:nvPr>
        </p:nvSpPr>
        <p:spPr>
          <a:ln/>
        </p:spPr>
        <p:txBody>
          <a:bodyPr/>
          <a:lstStyle/>
          <a:p>
            <a:fld id="{5AEBFE11-5342-470A-855B-2D8F4DEE07D2}" type="slidenum">
              <a:rPr lang="en-GB"/>
              <a:pPr/>
              <a:t>133</a:t>
            </a:fld>
            <a:endParaRPr lang="en-GB"/>
          </a:p>
        </p:txBody>
      </p:sp>
      <p:sp>
        <p:nvSpPr>
          <p:cNvPr id="119810" name="Rectangle 2">
            <a:extLst>
              <a:ext uri="{FF2B5EF4-FFF2-40B4-BE49-F238E27FC236}">
                <a16:creationId xmlns:a16="http://schemas.microsoft.com/office/drawing/2014/main" id="{70C80C4E-7563-DF01-FC1B-1A5335B54413}"/>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240377C9-45E6-E826-FF55-2522B60F1F0A}"/>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3304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CB4834F2-1A79-4A59-A02A-FAE9E5956410}" type="slidenum">
              <a:rPr lang="en-GB" altLang="en-US"/>
              <a:pPr/>
              <a:t>152</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44132" name="Rectangle 7"/>
          <p:cNvSpPr txBox="1">
            <a:spLocks noGrp="1" noChangeArrowheads="1"/>
          </p:cNvSpPr>
          <p:nvPr/>
        </p:nvSpPr>
        <p:spPr bwMode="auto">
          <a:xfrm>
            <a:off x="4014415"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5259967E-50EC-4BDC-8C0F-797B3A38FC06}" type="slidenum">
              <a:rPr lang="en-GB" altLang="en-US" sz="1300">
                <a:ea typeface="ＭＳ Ｐゴシック" charset="-128"/>
              </a:rPr>
              <a:pPr algn="r" eaLnBrk="1" hangingPunct="1"/>
              <a:t>152</a:t>
            </a:fld>
            <a:endParaRPr lang="en-GB" altLang="en-US" sz="1300">
              <a:ea typeface="ＭＳ Ｐゴシック" charset="-128"/>
            </a:endParaRPr>
          </a:p>
        </p:txBody>
      </p:sp>
      <p:sp>
        <p:nvSpPr>
          <p:cNvPr id="944133" name="Rectangle 2"/>
          <p:cNvSpPr>
            <a:spLocks noGrp="1" noRot="1" noChangeAspect="1" noChangeArrowheads="1" noTextEdit="1"/>
          </p:cNvSpPr>
          <p:nvPr>
            <p:ph type="sldImg"/>
          </p:nvPr>
        </p:nvSpPr>
        <p:spPr>
          <a:ln/>
        </p:spPr>
      </p:sp>
      <p:sp>
        <p:nvSpPr>
          <p:cNvPr id="944134" name="Rectangle 3"/>
          <p:cNvSpPr>
            <a:spLocks noGrp="1" noChangeArrowheads="1"/>
          </p:cNvSpPr>
          <p:nvPr>
            <p:ph type="body" idx="1"/>
          </p:nvPr>
        </p:nvSpPr>
        <p:spPr/>
        <p:txBody>
          <a:bodyPr lIns="97266" tIns="48633" rIns="97266" bIns="48633"/>
          <a:lstStyle/>
          <a:p>
            <a:endParaRPr lang="en-GB" altLang="en-US"/>
          </a:p>
        </p:txBody>
      </p:sp>
    </p:spTree>
    <p:extLst>
      <p:ext uri="{BB962C8B-B14F-4D97-AF65-F5344CB8AC3E}">
        <p14:creationId xmlns:p14="http://schemas.microsoft.com/office/powerpoint/2010/main" val="369078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AFF2CBD-11CF-490B-BD24-697FFF85DE93}" type="slidenum">
              <a:rPr lang="en-GB" altLang="en-US"/>
              <a:pPr/>
              <a:t>153</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4372" name="Rectangle 7"/>
          <p:cNvSpPr txBox="1">
            <a:spLocks noGrp="1" noChangeArrowheads="1"/>
          </p:cNvSpPr>
          <p:nvPr/>
        </p:nvSpPr>
        <p:spPr bwMode="auto">
          <a:xfrm>
            <a:off x="4014415"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E334B193-ADDC-4D1D-A8F1-CB66B41A1102}" type="slidenum">
              <a:rPr lang="en-GB" altLang="en-US" sz="1300">
                <a:ea typeface="ＭＳ Ｐゴシック" charset="-128"/>
              </a:rPr>
              <a:pPr algn="r" eaLnBrk="1" hangingPunct="1"/>
              <a:t>153</a:t>
            </a:fld>
            <a:endParaRPr lang="en-GB" altLang="en-US" sz="1300">
              <a:ea typeface="ＭＳ Ｐゴシック" charset="-128"/>
            </a:endParaRPr>
          </a:p>
        </p:txBody>
      </p:sp>
      <p:sp>
        <p:nvSpPr>
          <p:cNvPr id="954373" name="Rectangle 2"/>
          <p:cNvSpPr>
            <a:spLocks noGrp="1" noRot="1" noChangeAspect="1" noChangeArrowheads="1" noTextEdit="1"/>
          </p:cNvSpPr>
          <p:nvPr>
            <p:ph type="sldImg"/>
          </p:nvPr>
        </p:nvSpPr>
        <p:spPr>
          <a:ln/>
        </p:spPr>
      </p:sp>
      <p:sp>
        <p:nvSpPr>
          <p:cNvPr id="954374" name="Rectangle 3"/>
          <p:cNvSpPr>
            <a:spLocks noGrp="1" noChangeArrowheads="1"/>
          </p:cNvSpPr>
          <p:nvPr>
            <p:ph type="body" idx="1"/>
          </p:nvPr>
        </p:nvSpPr>
        <p:spPr/>
        <p:txBody>
          <a:bodyPr lIns="97266" tIns="48633" rIns="97266" bIns="48633"/>
          <a:lstStyle/>
          <a:p>
            <a:endParaRPr lang="en-GB" altLang="en-US"/>
          </a:p>
        </p:txBody>
      </p:sp>
    </p:spTree>
    <p:extLst>
      <p:ext uri="{BB962C8B-B14F-4D97-AF65-F5344CB8AC3E}">
        <p14:creationId xmlns:p14="http://schemas.microsoft.com/office/powerpoint/2010/main" val="310605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365B2C7-4768-4184-BF7F-97368656769F}" type="slidenum">
              <a:rPr lang="en-GB" altLang="en-US"/>
              <a:pPr/>
              <a:t>154</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8468" name="Rectangle 7"/>
          <p:cNvSpPr txBox="1">
            <a:spLocks noGrp="1" noChangeArrowheads="1"/>
          </p:cNvSpPr>
          <p:nvPr/>
        </p:nvSpPr>
        <p:spPr bwMode="auto">
          <a:xfrm>
            <a:off x="4014415" y="9746639"/>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66" tIns="48633" rIns="97266" bIns="48633"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D0F717BA-A0D5-41D0-BB8E-8BC9B3701D97}" type="slidenum">
              <a:rPr lang="en-GB" altLang="en-US" sz="1300">
                <a:ea typeface="ＭＳ Ｐゴシック" charset="-128"/>
              </a:rPr>
              <a:pPr algn="r" eaLnBrk="1" hangingPunct="1"/>
              <a:t>154</a:t>
            </a:fld>
            <a:endParaRPr lang="en-GB" altLang="en-US" sz="1300">
              <a:ea typeface="ＭＳ Ｐゴシック" charset="-128"/>
            </a:endParaRPr>
          </a:p>
        </p:txBody>
      </p:sp>
      <p:sp>
        <p:nvSpPr>
          <p:cNvPr id="958469" name="Rectangle 2"/>
          <p:cNvSpPr>
            <a:spLocks noGrp="1" noRot="1" noChangeAspect="1" noChangeArrowheads="1" noTextEdit="1"/>
          </p:cNvSpPr>
          <p:nvPr>
            <p:ph type="sldImg"/>
          </p:nvPr>
        </p:nvSpPr>
        <p:spPr>
          <a:ln/>
        </p:spPr>
      </p:sp>
      <p:sp>
        <p:nvSpPr>
          <p:cNvPr id="958470" name="Rectangle 3"/>
          <p:cNvSpPr>
            <a:spLocks noGrp="1" noChangeArrowheads="1"/>
          </p:cNvSpPr>
          <p:nvPr>
            <p:ph type="body" idx="1"/>
          </p:nvPr>
        </p:nvSpPr>
        <p:spPr/>
        <p:txBody>
          <a:bodyPr lIns="97266" tIns="48633" rIns="97266" bIns="48633"/>
          <a:lstStyle/>
          <a:p>
            <a:endParaRPr lang="en-GB" altLang="en-US"/>
          </a:p>
        </p:txBody>
      </p:sp>
    </p:spTree>
    <p:extLst>
      <p:ext uri="{BB962C8B-B14F-4D97-AF65-F5344CB8AC3E}">
        <p14:creationId xmlns:p14="http://schemas.microsoft.com/office/powerpoint/2010/main" val="38856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2AD3-A6D4-8899-6D9E-B24A8B1FD5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8272CC-2FB4-8BC8-4ACE-CF848208CD46}"/>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87FE266A-D1B5-6428-B4CA-12E8C3C7937A}"/>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81EAA5C5-870F-CBEA-B019-4D07DB04C9E2}"/>
              </a:ext>
            </a:extLst>
          </p:cNvPr>
          <p:cNvSpPr>
            <a:spLocks noGrp="1" noChangeArrowheads="1"/>
          </p:cNvSpPr>
          <p:nvPr>
            <p:ph type="sldNum" sz="quarter" idx="5"/>
          </p:nvPr>
        </p:nvSpPr>
        <p:spPr>
          <a:ln/>
        </p:spPr>
        <p:txBody>
          <a:bodyPr/>
          <a:lstStyle/>
          <a:p>
            <a:fld id="{5AEBFE11-5342-470A-855B-2D8F4DEE07D2}" type="slidenum">
              <a:rPr lang="en-GB"/>
              <a:pPr/>
              <a:t>175</a:t>
            </a:fld>
            <a:endParaRPr lang="en-GB"/>
          </a:p>
        </p:txBody>
      </p:sp>
      <p:sp>
        <p:nvSpPr>
          <p:cNvPr id="119810" name="Rectangle 2">
            <a:extLst>
              <a:ext uri="{FF2B5EF4-FFF2-40B4-BE49-F238E27FC236}">
                <a16:creationId xmlns:a16="http://schemas.microsoft.com/office/drawing/2014/main" id="{A94E7560-8BB4-FF78-75EF-D714CF129BB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CB3EFF24-D7E2-90E4-5855-F3B12EFD9D36}"/>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6457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223</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0969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9281-97E6-AB40-1242-8B6748CB8E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D78A45-5078-EAC5-C10D-31A8709EB5FB}"/>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DE622AED-1A89-4B70-CB28-A0284DC7DEA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A704D43B-10B6-2E4E-39C9-955A3D716BF7}"/>
              </a:ext>
            </a:extLst>
          </p:cNvPr>
          <p:cNvSpPr>
            <a:spLocks noGrp="1" noChangeArrowheads="1"/>
          </p:cNvSpPr>
          <p:nvPr>
            <p:ph type="sldNum" sz="quarter" idx="5"/>
          </p:nvPr>
        </p:nvSpPr>
        <p:spPr>
          <a:ln/>
        </p:spPr>
        <p:txBody>
          <a:bodyPr/>
          <a:lstStyle/>
          <a:p>
            <a:fld id="{877E1F11-FC43-4A74-8BD8-5E5153210808}" type="slidenum">
              <a:rPr lang="en-GB"/>
              <a:pPr/>
              <a:t>277</a:t>
            </a:fld>
            <a:endParaRPr lang="en-GB"/>
          </a:p>
        </p:txBody>
      </p:sp>
      <p:sp>
        <p:nvSpPr>
          <p:cNvPr id="119810" name="Rectangle 2">
            <a:extLst>
              <a:ext uri="{FF2B5EF4-FFF2-40B4-BE49-F238E27FC236}">
                <a16:creationId xmlns:a16="http://schemas.microsoft.com/office/drawing/2014/main" id="{5CCA1133-36F2-5FFC-9605-4FBD42413B1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0E58508-7B90-9B0E-903D-29E6A047BBFF}"/>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8174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325</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3596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3" y="5"/>
            <a:ext cx="3070130" cy="513590"/>
          </a:xfrm>
          <a:prstGeom prst="rect">
            <a:avLst/>
          </a:prstGeom>
          <a:noFill/>
          <a:ln w="9525">
            <a:noFill/>
            <a:miter lim="800000"/>
            <a:headEnd/>
            <a:tailEnd/>
          </a:ln>
        </p:spPr>
        <p:txBody>
          <a:bodyPr lIns="96246" tIns="48122" rIns="96246" bIns="48122"/>
          <a:lstStyle/>
          <a:p>
            <a:pPr eaLnBrk="1" hangingPunct="1"/>
            <a:r>
              <a:rPr lang="en-GB" sz="1300" dirty="0">
                <a:ea typeface="ＭＳ Ｐゴシック" charset="-128"/>
              </a:rPr>
              <a:t>Hume</a:t>
            </a:r>
          </a:p>
        </p:txBody>
      </p:sp>
      <p:sp>
        <p:nvSpPr>
          <p:cNvPr id="60419" name="Rectangle 6"/>
          <p:cNvSpPr txBox="1">
            <a:spLocks noGrp="1" noChangeArrowheads="1"/>
          </p:cNvSpPr>
          <p:nvPr/>
        </p:nvSpPr>
        <p:spPr bwMode="auto">
          <a:xfrm>
            <a:off x="3" y="9746718"/>
            <a:ext cx="3070130" cy="513590"/>
          </a:xfrm>
          <a:prstGeom prst="rect">
            <a:avLst/>
          </a:prstGeom>
          <a:noFill/>
          <a:ln w="9525">
            <a:noFill/>
            <a:miter lim="800000"/>
            <a:headEnd/>
            <a:tailEnd/>
          </a:ln>
        </p:spPr>
        <p:txBody>
          <a:bodyPr lIns="96246" tIns="48122" rIns="96246" bIns="48122" anchor="b"/>
          <a:lstStyle/>
          <a:p>
            <a:pPr eaLnBrk="1" hangingPunct="1"/>
            <a:r>
              <a:rPr lang="en-GB" sz="1300" dirty="0">
                <a:ea typeface="ＭＳ Ｐゴシック" charset="-128"/>
              </a:rPr>
              <a:t>Peter Millican, Tampere, Sept 2006</a:t>
            </a:r>
          </a:p>
        </p:txBody>
      </p:sp>
      <p:sp>
        <p:nvSpPr>
          <p:cNvPr id="60420" name="Rectangle 7"/>
          <p:cNvSpPr txBox="1">
            <a:spLocks noGrp="1" noChangeArrowheads="1"/>
          </p:cNvSpPr>
          <p:nvPr/>
        </p:nvSpPr>
        <p:spPr bwMode="auto">
          <a:xfrm>
            <a:off x="4014787" y="9746718"/>
            <a:ext cx="3070130" cy="513590"/>
          </a:xfrm>
          <a:prstGeom prst="rect">
            <a:avLst/>
          </a:prstGeom>
          <a:noFill/>
          <a:ln w="9525">
            <a:noFill/>
            <a:miter lim="800000"/>
            <a:headEnd/>
            <a:tailEnd/>
          </a:ln>
        </p:spPr>
        <p:txBody>
          <a:bodyPr lIns="96246" tIns="48122" rIns="96246" bIns="48122" anchor="b"/>
          <a:lstStyle/>
          <a:p>
            <a:pPr algn="r" eaLnBrk="1" hangingPunct="1"/>
            <a:fld id="{54708BA3-5405-4C90-9674-39DCFDA18C9C}" type="slidenum">
              <a:rPr lang="en-GB" sz="1300">
                <a:ea typeface="ＭＳ Ｐゴシック" charset="-128"/>
              </a:rPr>
              <a:pPr algn="r" eaLnBrk="1" hangingPunct="1"/>
              <a:t>371</a:t>
            </a:fld>
            <a:endParaRPr lang="en-GB" sz="1300" dirty="0">
              <a:ea typeface="ＭＳ Ｐゴシック" charset="-128"/>
            </a:endParaRPr>
          </a:p>
        </p:txBody>
      </p:sp>
      <p:sp>
        <p:nvSpPr>
          <p:cNvPr id="60421" name="Text Box 1"/>
          <p:cNvSpPr>
            <a:spLocks noGrp="1" noRot="1" noChangeAspect="1" noChangeArrowheads="1" noTextEdit="1"/>
          </p:cNvSpPr>
          <p:nvPr>
            <p:ph type="sldImg"/>
          </p:nvPr>
        </p:nvSpPr>
        <p:spPr>
          <a:solidFill>
            <a:srgbClr val="FFFFFF"/>
          </a:solidFill>
          <a:ln/>
        </p:spPr>
      </p:sp>
      <p:sp>
        <p:nvSpPr>
          <p:cNvPr id="60422" name="Text Box 2"/>
          <p:cNvSpPr>
            <a:spLocks noGrp="1" noChangeArrowheads="1"/>
          </p:cNvSpPr>
          <p:nvPr>
            <p:ph type="body" idx="1"/>
          </p:nvPr>
        </p:nvSpPr>
        <p:spPr>
          <a:xfrm>
            <a:off x="708497" y="4873363"/>
            <a:ext cx="5669619" cy="4714193"/>
          </a:xfrm>
          <a:noFill/>
        </p:spPr>
        <p:txBody>
          <a:bodyPr wrap="none" lIns="92771" tIns="46388" rIns="92771" bIns="46388" anchor="ctr"/>
          <a:lstStyle/>
          <a:p>
            <a:pPr eaLnBrk="1" hangingPunct="1"/>
            <a:endParaRPr lang="en-GB"/>
          </a:p>
        </p:txBody>
      </p:sp>
    </p:spTree>
    <p:extLst>
      <p:ext uri="{BB962C8B-B14F-4D97-AF65-F5344CB8AC3E}">
        <p14:creationId xmlns:p14="http://schemas.microsoft.com/office/powerpoint/2010/main" val="306421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2</a:t>
            </a:fld>
            <a:endParaRPr lang="en-GB" altLang="en-US"/>
          </a:p>
        </p:txBody>
      </p:sp>
      <p:sp>
        <p:nvSpPr>
          <p:cNvPr id="122885" name="Rectangle 2"/>
          <p:cNvSpPr>
            <a:spLocks noGrp="1" noRot="1" noChangeAspect="1" noChangeArrowheads="1" noTextEdit="1"/>
          </p:cNvSpPr>
          <p:nvPr>
            <p:ph type="sldImg"/>
          </p:nvPr>
        </p:nvSpPr>
        <p:spPr>
          <a:ln/>
        </p:spPr>
      </p:sp>
      <p:sp>
        <p:nvSpPr>
          <p:cNvPr id="12288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5618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1443"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1444" name="Rectangle 7"/>
          <p:cNvSpPr>
            <a:spLocks noGrp="1" noChangeArrowheads="1"/>
          </p:cNvSpPr>
          <p:nvPr>
            <p:ph type="sldNum" sz="quarter" idx="5"/>
          </p:nvPr>
        </p:nvSpPr>
        <p:spPr>
          <a:noFill/>
          <a:ln>
            <a:miter lim="800000"/>
            <a:headEnd/>
            <a:tailEnd/>
          </a:ln>
        </p:spPr>
        <p:txBody>
          <a:bodyPr/>
          <a:lstStyle/>
          <a:p>
            <a:fld id="{91624ACE-D0BF-47E4-AFDD-F111996612DC}" type="slidenum">
              <a:rPr lang="en-GB">
                <a:ea typeface="ＭＳ Ｐゴシック" charset="-128"/>
              </a:rPr>
              <a:pPr/>
              <a:t>372</a:t>
            </a:fld>
            <a:endParaRPr lang="en-GB">
              <a:ea typeface="ＭＳ Ｐゴシック" charset="-128"/>
            </a:endParaRPr>
          </a:p>
        </p:txBody>
      </p:sp>
      <p:sp>
        <p:nvSpPr>
          <p:cNvPr id="61445" name="Text Box 1"/>
          <p:cNvSpPr>
            <a:spLocks noGrp="1" noRot="1" noChangeAspect="1" noChangeArrowheads="1" noTextEdit="1"/>
          </p:cNvSpPr>
          <p:nvPr>
            <p:ph type="sldImg"/>
          </p:nvPr>
        </p:nvSpPr>
        <p:spPr>
          <a:solidFill>
            <a:srgbClr val="FFFFFF"/>
          </a:solidFill>
          <a:ln/>
        </p:spPr>
      </p:sp>
      <p:sp>
        <p:nvSpPr>
          <p:cNvPr id="61446" name="Text Box 2"/>
          <p:cNvSpPr>
            <a:spLocks noGrp="1" noChangeArrowheads="1"/>
          </p:cNvSpPr>
          <p:nvPr>
            <p:ph type="body" idx="1"/>
          </p:nvPr>
        </p:nvSpPr>
        <p:spPr>
          <a:xfrm>
            <a:off x="708497" y="4873363"/>
            <a:ext cx="5669619" cy="4714193"/>
          </a:xfrm>
          <a:noFill/>
        </p:spPr>
        <p:txBody>
          <a:bodyPr wrap="none" lIns="92771" tIns="46388" rIns="92771" bIns="46388" anchor="ctr"/>
          <a:lstStyle/>
          <a:p>
            <a:pPr eaLnBrk="1" hangingPunct="1"/>
            <a:endParaRPr lang="en-GB"/>
          </a:p>
        </p:txBody>
      </p:sp>
    </p:spTree>
    <p:extLst>
      <p:ext uri="{BB962C8B-B14F-4D97-AF65-F5344CB8AC3E}">
        <p14:creationId xmlns:p14="http://schemas.microsoft.com/office/powerpoint/2010/main" val="315349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2467"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2468" name="Rectangle 7"/>
          <p:cNvSpPr>
            <a:spLocks noGrp="1" noChangeArrowheads="1"/>
          </p:cNvSpPr>
          <p:nvPr>
            <p:ph type="sldNum" sz="quarter" idx="5"/>
          </p:nvPr>
        </p:nvSpPr>
        <p:spPr>
          <a:noFill/>
          <a:ln>
            <a:miter lim="800000"/>
            <a:headEnd/>
            <a:tailEnd/>
          </a:ln>
        </p:spPr>
        <p:txBody>
          <a:bodyPr/>
          <a:lstStyle/>
          <a:p>
            <a:fld id="{C5F5917B-F1B1-4322-88D5-4F289839F2C1}" type="slidenum">
              <a:rPr lang="en-GB">
                <a:ea typeface="ＭＳ Ｐゴシック" charset="-128"/>
              </a:rPr>
              <a:pPr/>
              <a:t>374</a:t>
            </a:fld>
            <a:endParaRPr lang="en-GB">
              <a:ea typeface="ＭＳ Ｐゴシック" charset="-128"/>
            </a:endParaRPr>
          </a:p>
        </p:txBody>
      </p:sp>
      <p:sp>
        <p:nvSpPr>
          <p:cNvPr id="62469" name="Text Box 1"/>
          <p:cNvSpPr>
            <a:spLocks noGrp="1" noRot="1" noChangeAspect="1" noChangeArrowheads="1" noTextEdit="1"/>
          </p:cNvSpPr>
          <p:nvPr>
            <p:ph type="sldImg"/>
          </p:nvPr>
        </p:nvSpPr>
        <p:spPr>
          <a:solidFill>
            <a:srgbClr val="FFFFFF"/>
          </a:solidFill>
          <a:ln/>
        </p:spPr>
      </p:sp>
      <p:sp>
        <p:nvSpPr>
          <p:cNvPr id="62470" name="Text Box 2"/>
          <p:cNvSpPr>
            <a:spLocks noGrp="1" noChangeArrowheads="1"/>
          </p:cNvSpPr>
          <p:nvPr>
            <p:ph type="body" idx="1"/>
          </p:nvPr>
        </p:nvSpPr>
        <p:spPr>
          <a:xfrm>
            <a:off x="708497" y="4873363"/>
            <a:ext cx="5669619" cy="4714193"/>
          </a:xfrm>
          <a:noFill/>
        </p:spPr>
        <p:txBody>
          <a:bodyPr wrap="none" lIns="92771" tIns="46388" rIns="92771" bIns="46388" anchor="ctr"/>
          <a:lstStyle/>
          <a:p>
            <a:pPr eaLnBrk="1" hangingPunct="1"/>
            <a:endParaRPr lang="en-GB"/>
          </a:p>
        </p:txBody>
      </p:sp>
    </p:spTree>
    <p:extLst>
      <p:ext uri="{BB962C8B-B14F-4D97-AF65-F5344CB8AC3E}">
        <p14:creationId xmlns:p14="http://schemas.microsoft.com/office/powerpoint/2010/main" val="8507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3491"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3492" name="Rectangle 7"/>
          <p:cNvSpPr>
            <a:spLocks noGrp="1" noChangeArrowheads="1"/>
          </p:cNvSpPr>
          <p:nvPr>
            <p:ph type="sldNum" sz="quarter" idx="5"/>
          </p:nvPr>
        </p:nvSpPr>
        <p:spPr>
          <a:noFill/>
          <a:ln>
            <a:miter lim="800000"/>
            <a:headEnd/>
            <a:tailEnd/>
          </a:ln>
        </p:spPr>
        <p:txBody>
          <a:bodyPr/>
          <a:lstStyle/>
          <a:p>
            <a:fld id="{3C396AF4-C413-4AA4-A4D1-A4CA6BEF7B8C}" type="slidenum">
              <a:rPr lang="en-GB">
                <a:ea typeface="ＭＳ Ｐゴシック" charset="-128"/>
              </a:rPr>
              <a:pPr/>
              <a:t>375</a:t>
            </a:fld>
            <a:endParaRPr lang="en-GB">
              <a:ea typeface="ＭＳ Ｐゴシック" charset="-128"/>
            </a:endParaRPr>
          </a:p>
        </p:txBody>
      </p:sp>
      <p:sp>
        <p:nvSpPr>
          <p:cNvPr id="63493" name="Text Box 1"/>
          <p:cNvSpPr>
            <a:spLocks noGrp="1" noRot="1" noChangeAspect="1" noChangeArrowheads="1" noTextEdit="1"/>
          </p:cNvSpPr>
          <p:nvPr>
            <p:ph type="sldImg"/>
          </p:nvPr>
        </p:nvSpPr>
        <p:spPr>
          <a:solidFill>
            <a:srgbClr val="FFFFFF"/>
          </a:solidFill>
          <a:ln/>
        </p:spPr>
      </p:sp>
      <p:sp>
        <p:nvSpPr>
          <p:cNvPr id="63494" name="Text Box 2"/>
          <p:cNvSpPr>
            <a:spLocks noGrp="1" noChangeArrowheads="1"/>
          </p:cNvSpPr>
          <p:nvPr>
            <p:ph type="body" idx="1"/>
          </p:nvPr>
        </p:nvSpPr>
        <p:spPr>
          <a:xfrm>
            <a:off x="708497" y="4873363"/>
            <a:ext cx="5669619" cy="4714193"/>
          </a:xfrm>
          <a:noFill/>
        </p:spPr>
        <p:txBody>
          <a:bodyPr wrap="none" lIns="92771" tIns="46388" rIns="92771" bIns="46388" anchor="ctr"/>
          <a:lstStyle/>
          <a:p>
            <a:pPr eaLnBrk="1" hangingPunct="1"/>
            <a:endParaRPr lang="en-GB"/>
          </a:p>
        </p:txBody>
      </p:sp>
    </p:spTree>
    <p:extLst>
      <p:ext uri="{BB962C8B-B14F-4D97-AF65-F5344CB8AC3E}">
        <p14:creationId xmlns:p14="http://schemas.microsoft.com/office/powerpoint/2010/main" val="305178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4515"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4516" name="Rectangle 7"/>
          <p:cNvSpPr>
            <a:spLocks noGrp="1" noChangeArrowheads="1"/>
          </p:cNvSpPr>
          <p:nvPr>
            <p:ph type="sldNum" sz="quarter" idx="5"/>
          </p:nvPr>
        </p:nvSpPr>
        <p:spPr>
          <a:noFill/>
          <a:ln>
            <a:miter lim="800000"/>
            <a:headEnd/>
            <a:tailEnd/>
          </a:ln>
        </p:spPr>
        <p:txBody>
          <a:bodyPr/>
          <a:lstStyle/>
          <a:p>
            <a:fld id="{770DC76F-67C0-4732-BDF2-9873504CB16D}" type="slidenum">
              <a:rPr lang="en-GB">
                <a:ea typeface="ＭＳ Ｐゴシック" charset="-128"/>
              </a:rPr>
              <a:pPr/>
              <a:t>376</a:t>
            </a:fld>
            <a:endParaRPr lang="en-GB">
              <a:ea typeface="ＭＳ Ｐゴシック" charset="-128"/>
            </a:endParaRPr>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66255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EAFC-5119-AA7C-5DC3-E71B06A979B7}"/>
            </a:ext>
          </a:extLst>
        </p:cNvPr>
        <p:cNvGrpSpPr/>
        <p:nvPr/>
      </p:nvGrpSpPr>
      <p:grpSpPr>
        <a:xfrm>
          <a:off x="0" y="0"/>
          <a:ext cx="0" cy="0"/>
          <a:chOff x="0" y="0"/>
          <a:chExt cx="0" cy="0"/>
        </a:xfrm>
      </p:grpSpPr>
      <p:sp>
        <p:nvSpPr>
          <p:cNvPr id="122882" name="Rectangle 2">
            <a:extLst>
              <a:ext uri="{FF2B5EF4-FFF2-40B4-BE49-F238E27FC236}">
                <a16:creationId xmlns:a16="http://schemas.microsoft.com/office/drawing/2014/main" id="{44E546A3-33BA-72E6-5A94-CAC7642DF3B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a:extLst>
              <a:ext uri="{FF2B5EF4-FFF2-40B4-BE49-F238E27FC236}">
                <a16:creationId xmlns:a16="http://schemas.microsoft.com/office/drawing/2014/main" id="{71E804A5-C08C-214A-05D8-1424651507B4}"/>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a:extLst>
              <a:ext uri="{FF2B5EF4-FFF2-40B4-BE49-F238E27FC236}">
                <a16:creationId xmlns:a16="http://schemas.microsoft.com/office/drawing/2014/main" id="{7CFE19C4-CD67-1D7F-13A9-67859FC31A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3</a:t>
            </a:fld>
            <a:endParaRPr lang="en-GB" altLang="en-US"/>
          </a:p>
        </p:txBody>
      </p:sp>
      <p:sp>
        <p:nvSpPr>
          <p:cNvPr id="122885" name="Rectangle 2">
            <a:extLst>
              <a:ext uri="{FF2B5EF4-FFF2-40B4-BE49-F238E27FC236}">
                <a16:creationId xmlns:a16="http://schemas.microsoft.com/office/drawing/2014/main" id="{35D01619-A49C-26EB-7607-A895F82E0657}"/>
              </a:ext>
            </a:extLst>
          </p:cNvPr>
          <p:cNvSpPr>
            <a:spLocks noGrp="1" noRot="1" noChangeAspect="1" noChangeArrowheads="1" noTextEdit="1"/>
          </p:cNvSpPr>
          <p:nvPr>
            <p:ph type="sldImg"/>
          </p:nvPr>
        </p:nvSpPr>
        <p:spPr>
          <a:ln/>
        </p:spPr>
      </p:sp>
      <p:sp>
        <p:nvSpPr>
          <p:cNvPr id="122886" name="Rectangle 3">
            <a:extLst>
              <a:ext uri="{FF2B5EF4-FFF2-40B4-BE49-F238E27FC236}">
                <a16:creationId xmlns:a16="http://schemas.microsoft.com/office/drawing/2014/main" id="{ADC773FF-303E-BDF3-F731-BD6545DC4C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97774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7C18-8004-2C7A-3F84-9D4A1CB44060}"/>
            </a:ext>
          </a:extLst>
        </p:cNvPr>
        <p:cNvGrpSpPr/>
        <p:nvPr/>
      </p:nvGrpSpPr>
      <p:grpSpPr>
        <a:xfrm>
          <a:off x="0" y="0"/>
          <a:ext cx="0" cy="0"/>
          <a:chOff x="0" y="0"/>
          <a:chExt cx="0" cy="0"/>
        </a:xfrm>
      </p:grpSpPr>
      <p:sp>
        <p:nvSpPr>
          <p:cNvPr id="122882" name="Rectangle 2">
            <a:extLst>
              <a:ext uri="{FF2B5EF4-FFF2-40B4-BE49-F238E27FC236}">
                <a16:creationId xmlns:a16="http://schemas.microsoft.com/office/drawing/2014/main" id="{4794BA30-3B04-E2AE-69B7-C3A1909921E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a:extLst>
              <a:ext uri="{FF2B5EF4-FFF2-40B4-BE49-F238E27FC236}">
                <a16:creationId xmlns:a16="http://schemas.microsoft.com/office/drawing/2014/main" id="{ABD5A545-434E-752E-4C21-7FB51818D22B}"/>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a:extLst>
              <a:ext uri="{FF2B5EF4-FFF2-40B4-BE49-F238E27FC236}">
                <a16:creationId xmlns:a16="http://schemas.microsoft.com/office/drawing/2014/main" id="{DFE28D07-BC64-AAE4-A5DF-3634EBDBBC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4</a:t>
            </a:fld>
            <a:endParaRPr lang="en-GB" altLang="en-US"/>
          </a:p>
        </p:txBody>
      </p:sp>
      <p:sp>
        <p:nvSpPr>
          <p:cNvPr id="122885" name="Rectangle 2">
            <a:extLst>
              <a:ext uri="{FF2B5EF4-FFF2-40B4-BE49-F238E27FC236}">
                <a16:creationId xmlns:a16="http://schemas.microsoft.com/office/drawing/2014/main" id="{4A3F93EE-D900-CDAC-BA3B-5BC1B529B857}"/>
              </a:ext>
            </a:extLst>
          </p:cNvPr>
          <p:cNvSpPr>
            <a:spLocks noGrp="1" noRot="1" noChangeAspect="1" noChangeArrowheads="1" noTextEdit="1"/>
          </p:cNvSpPr>
          <p:nvPr>
            <p:ph type="sldImg"/>
          </p:nvPr>
        </p:nvSpPr>
        <p:spPr>
          <a:ln/>
        </p:spPr>
      </p:sp>
      <p:sp>
        <p:nvSpPr>
          <p:cNvPr id="122886" name="Rectangle 3">
            <a:extLst>
              <a:ext uri="{FF2B5EF4-FFF2-40B4-BE49-F238E27FC236}">
                <a16:creationId xmlns:a16="http://schemas.microsoft.com/office/drawing/2014/main" id="{393A1D0E-DCAC-1460-2BDA-F43EC46196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8487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2A06-E68F-52B9-6D07-600F1628B4D6}"/>
            </a:ext>
          </a:extLst>
        </p:cNvPr>
        <p:cNvGrpSpPr/>
        <p:nvPr/>
      </p:nvGrpSpPr>
      <p:grpSpPr>
        <a:xfrm>
          <a:off x="0" y="0"/>
          <a:ext cx="0" cy="0"/>
          <a:chOff x="0" y="0"/>
          <a:chExt cx="0" cy="0"/>
        </a:xfrm>
      </p:grpSpPr>
      <p:sp>
        <p:nvSpPr>
          <p:cNvPr id="122882" name="Rectangle 2">
            <a:extLst>
              <a:ext uri="{FF2B5EF4-FFF2-40B4-BE49-F238E27FC236}">
                <a16:creationId xmlns:a16="http://schemas.microsoft.com/office/drawing/2014/main" id="{5D977109-8705-61EA-D5FF-B93D055EC38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a:extLst>
              <a:ext uri="{FF2B5EF4-FFF2-40B4-BE49-F238E27FC236}">
                <a16:creationId xmlns:a16="http://schemas.microsoft.com/office/drawing/2014/main" id="{821FB747-87E5-BBDE-75E4-B687F293DBCF}"/>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a:extLst>
              <a:ext uri="{FF2B5EF4-FFF2-40B4-BE49-F238E27FC236}">
                <a16:creationId xmlns:a16="http://schemas.microsoft.com/office/drawing/2014/main" id="{2A3F31E5-6994-AE18-EC53-78030A8327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5</a:t>
            </a:fld>
            <a:endParaRPr lang="en-GB" altLang="en-US"/>
          </a:p>
        </p:txBody>
      </p:sp>
      <p:sp>
        <p:nvSpPr>
          <p:cNvPr id="122885" name="Rectangle 2">
            <a:extLst>
              <a:ext uri="{FF2B5EF4-FFF2-40B4-BE49-F238E27FC236}">
                <a16:creationId xmlns:a16="http://schemas.microsoft.com/office/drawing/2014/main" id="{2C4A0D16-48CC-3617-D02E-11E05292B7AC}"/>
              </a:ext>
            </a:extLst>
          </p:cNvPr>
          <p:cNvSpPr>
            <a:spLocks noGrp="1" noRot="1" noChangeAspect="1" noChangeArrowheads="1" noTextEdit="1"/>
          </p:cNvSpPr>
          <p:nvPr>
            <p:ph type="sldImg"/>
          </p:nvPr>
        </p:nvSpPr>
        <p:spPr>
          <a:ln/>
        </p:spPr>
      </p:sp>
      <p:sp>
        <p:nvSpPr>
          <p:cNvPr id="122886" name="Rectangle 3">
            <a:extLst>
              <a:ext uri="{FF2B5EF4-FFF2-40B4-BE49-F238E27FC236}">
                <a16:creationId xmlns:a16="http://schemas.microsoft.com/office/drawing/2014/main" id="{0D27C944-55D2-0088-E991-997449250B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16792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6311-20EB-3787-0169-350B8D7D9332}"/>
            </a:ext>
          </a:extLst>
        </p:cNvPr>
        <p:cNvGrpSpPr/>
        <p:nvPr/>
      </p:nvGrpSpPr>
      <p:grpSpPr>
        <a:xfrm>
          <a:off x="0" y="0"/>
          <a:ext cx="0" cy="0"/>
          <a:chOff x="0" y="0"/>
          <a:chExt cx="0" cy="0"/>
        </a:xfrm>
      </p:grpSpPr>
      <p:sp>
        <p:nvSpPr>
          <p:cNvPr id="122882" name="Rectangle 2">
            <a:extLst>
              <a:ext uri="{FF2B5EF4-FFF2-40B4-BE49-F238E27FC236}">
                <a16:creationId xmlns:a16="http://schemas.microsoft.com/office/drawing/2014/main" id="{0A0F5CE5-A0EE-BC38-8E80-D196FD2F4AD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a:extLst>
              <a:ext uri="{FF2B5EF4-FFF2-40B4-BE49-F238E27FC236}">
                <a16:creationId xmlns:a16="http://schemas.microsoft.com/office/drawing/2014/main" id="{7715B0CB-94E6-9245-70E2-899E5B0BEDDD}"/>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a:extLst>
              <a:ext uri="{FF2B5EF4-FFF2-40B4-BE49-F238E27FC236}">
                <a16:creationId xmlns:a16="http://schemas.microsoft.com/office/drawing/2014/main" id="{ADCB3EEE-4FBE-D67E-5C6F-E3DF03F943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6</a:t>
            </a:fld>
            <a:endParaRPr lang="en-GB" altLang="en-US"/>
          </a:p>
        </p:txBody>
      </p:sp>
      <p:sp>
        <p:nvSpPr>
          <p:cNvPr id="122885" name="Rectangle 2">
            <a:extLst>
              <a:ext uri="{FF2B5EF4-FFF2-40B4-BE49-F238E27FC236}">
                <a16:creationId xmlns:a16="http://schemas.microsoft.com/office/drawing/2014/main" id="{0A9A27F7-778A-25DA-4F04-37FA3CA43589}"/>
              </a:ext>
            </a:extLst>
          </p:cNvPr>
          <p:cNvSpPr>
            <a:spLocks noGrp="1" noRot="1" noChangeAspect="1" noChangeArrowheads="1" noTextEdit="1"/>
          </p:cNvSpPr>
          <p:nvPr>
            <p:ph type="sldImg"/>
          </p:nvPr>
        </p:nvSpPr>
        <p:spPr>
          <a:ln/>
        </p:spPr>
      </p:sp>
      <p:sp>
        <p:nvSpPr>
          <p:cNvPr id="122886" name="Rectangle 3">
            <a:extLst>
              <a:ext uri="{FF2B5EF4-FFF2-40B4-BE49-F238E27FC236}">
                <a16:creationId xmlns:a16="http://schemas.microsoft.com/office/drawing/2014/main" id="{F267A807-30F4-9D13-1FA4-1713CE5664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1979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D736-ED74-42E2-38DC-53D7032B256F}"/>
            </a:ext>
          </a:extLst>
        </p:cNvPr>
        <p:cNvGrpSpPr/>
        <p:nvPr/>
      </p:nvGrpSpPr>
      <p:grpSpPr>
        <a:xfrm>
          <a:off x="0" y="0"/>
          <a:ext cx="0" cy="0"/>
          <a:chOff x="0" y="0"/>
          <a:chExt cx="0" cy="0"/>
        </a:xfrm>
      </p:grpSpPr>
      <p:sp>
        <p:nvSpPr>
          <p:cNvPr id="122882" name="Rectangle 2">
            <a:extLst>
              <a:ext uri="{FF2B5EF4-FFF2-40B4-BE49-F238E27FC236}">
                <a16:creationId xmlns:a16="http://schemas.microsoft.com/office/drawing/2014/main" id="{F9C676F9-E83D-F6F7-C0ED-A42824F6067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Hume</a:t>
            </a:r>
          </a:p>
        </p:txBody>
      </p:sp>
      <p:sp>
        <p:nvSpPr>
          <p:cNvPr id="122883" name="Rectangle 6">
            <a:extLst>
              <a:ext uri="{FF2B5EF4-FFF2-40B4-BE49-F238E27FC236}">
                <a16:creationId xmlns:a16="http://schemas.microsoft.com/office/drawing/2014/main" id="{2578A86D-1CE2-6452-F09F-4576C938218F}"/>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r>
              <a:rPr lang="en-GB" altLang="en-US"/>
              <a:t>Peter Millican, Tampere, Sept 2006</a:t>
            </a:r>
          </a:p>
        </p:txBody>
      </p:sp>
      <p:sp>
        <p:nvSpPr>
          <p:cNvPr id="122884" name="Rectangle 7">
            <a:extLst>
              <a:ext uri="{FF2B5EF4-FFF2-40B4-BE49-F238E27FC236}">
                <a16:creationId xmlns:a16="http://schemas.microsoft.com/office/drawing/2014/main" id="{B15843F1-D8DD-A85E-D84A-B1B3F41317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232" indent="-282434">
              <a:defRPr>
                <a:solidFill>
                  <a:schemeClr val="tx1"/>
                </a:solidFill>
                <a:latin typeface="Arial" charset="0"/>
              </a:defRPr>
            </a:lvl2pPr>
            <a:lvl3pPr marL="1132908" indent="-225312">
              <a:defRPr>
                <a:solidFill>
                  <a:schemeClr val="tx1"/>
                </a:solidFill>
                <a:latin typeface="Arial" charset="0"/>
              </a:defRPr>
            </a:lvl3pPr>
            <a:lvl4pPr marL="1585120" indent="-225312">
              <a:defRPr>
                <a:solidFill>
                  <a:schemeClr val="tx1"/>
                </a:solidFill>
                <a:latin typeface="Arial" charset="0"/>
              </a:defRPr>
            </a:lvl4pPr>
            <a:lvl5pPr marL="2038918" indent="-225312">
              <a:defRPr>
                <a:solidFill>
                  <a:schemeClr val="tx1"/>
                </a:solidFill>
                <a:latin typeface="Arial" charset="0"/>
              </a:defRPr>
            </a:lvl5pPr>
            <a:lvl6pPr marL="2495889" indent="-225312" eaLnBrk="0" fontAlgn="base" hangingPunct="0">
              <a:spcBef>
                <a:spcPct val="0"/>
              </a:spcBef>
              <a:spcAft>
                <a:spcPct val="0"/>
              </a:spcAft>
              <a:defRPr>
                <a:solidFill>
                  <a:schemeClr val="tx1"/>
                </a:solidFill>
                <a:latin typeface="Arial" charset="0"/>
              </a:defRPr>
            </a:lvl6pPr>
            <a:lvl7pPr marL="2952861" indent="-225312" eaLnBrk="0" fontAlgn="base" hangingPunct="0">
              <a:spcBef>
                <a:spcPct val="0"/>
              </a:spcBef>
              <a:spcAft>
                <a:spcPct val="0"/>
              </a:spcAft>
              <a:defRPr>
                <a:solidFill>
                  <a:schemeClr val="tx1"/>
                </a:solidFill>
                <a:latin typeface="Arial" charset="0"/>
              </a:defRPr>
            </a:lvl7pPr>
            <a:lvl8pPr marL="3409832" indent="-225312" eaLnBrk="0" fontAlgn="base" hangingPunct="0">
              <a:spcBef>
                <a:spcPct val="0"/>
              </a:spcBef>
              <a:spcAft>
                <a:spcPct val="0"/>
              </a:spcAft>
              <a:defRPr>
                <a:solidFill>
                  <a:schemeClr val="tx1"/>
                </a:solidFill>
                <a:latin typeface="Arial" charset="0"/>
              </a:defRPr>
            </a:lvl8pPr>
            <a:lvl9pPr marL="3866804" indent="-225312" eaLnBrk="0" fontAlgn="base" hangingPunct="0">
              <a:spcBef>
                <a:spcPct val="0"/>
              </a:spcBef>
              <a:spcAft>
                <a:spcPct val="0"/>
              </a:spcAft>
              <a:defRPr>
                <a:solidFill>
                  <a:schemeClr val="tx1"/>
                </a:solidFill>
                <a:latin typeface="Arial" charset="0"/>
              </a:defRPr>
            </a:lvl9pPr>
          </a:lstStyle>
          <a:p>
            <a:fld id="{17F39593-7D6C-44E0-A989-ECCF75FC5EE7}" type="slidenum">
              <a:rPr lang="en-GB" altLang="en-US" smtClean="0"/>
              <a:pPr/>
              <a:t>7</a:t>
            </a:fld>
            <a:endParaRPr lang="en-GB" altLang="en-US"/>
          </a:p>
        </p:txBody>
      </p:sp>
      <p:sp>
        <p:nvSpPr>
          <p:cNvPr id="122885" name="Rectangle 2">
            <a:extLst>
              <a:ext uri="{FF2B5EF4-FFF2-40B4-BE49-F238E27FC236}">
                <a16:creationId xmlns:a16="http://schemas.microsoft.com/office/drawing/2014/main" id="{FC21B473-9FC4-DAC1-A7F6-8EF85FADA579}"/>
              </a:ext>
            </a:extLst>
          </p:cNvPr>
          <p:cNvSpPr>
            <a:spLocks noGrp="1" noRot="1" noChangeAspect="1" noChangeArrowheads="1" noTextEdit="1"/>
          </p:cNvSpPr>
          <p:nvPr>
            <p:ph type="sldImg"/>
          </p:nvPr>
        </p:nvSpPr>
        <p:spPr>
          <a:ln/>
        </p:spPr>
      </p:sp>
      <p:sp>
        <p:nvSpPr>
          <p:cNvPr id="122886" name="Rectangle 3">
            <a:extLst>
              <a:ext uri="{FF2B5EF4-FFF2-40B4-BE49-F238E27FC236}">
                <a16:creationId xmlns:a16="http://schemas.microsoft.com/office/drawing/2014/main" id="{CC6BB39D-E85C-FD5B-00FA-23A7B66829C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3712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Hume</a:t>
            </a:r>
          </a:p>
        </p:txBody>
      </p:sp>
      <p:sp>
        <p:nvSpPr>
          <p:cNvPr id="5" name="Footer Placeholder 4"/>
          <p:cNvSpPr>
            <a:spLocks noGrp="1"/>
          </p:cNvSpPr>
          <p:nvPr>
            <p:ph type="ftr" sz="quarter" idx="4"/>
          </p:nvPr>
        </p:nvSpPr>
        <p:spPr/>
        <p:txBody>
          <a:bodyPr/>
          <a:lstStyle/>
          <a:p>
            <a:r>
              <a:rPr lang="en-GB"/>
              <a:t>Peter Millican, Tampere, Sept 2006</a:t>
            </a:r>
          </a:p>
        </p:txBody>
      </p:sp>
      <p:sp>
        <p:nvSpPr>
          <p:cNvPr id="6" name="Slide Number Placeholder 5"/>
          <p:cNvSpPr>
            <a:spLocks noGrp="1"/>
          </p:cNvSpPr>
          <p:nvPr>
            <p:ph type="sldNum" sz="quarter" idx="5"/>
          </p:nvPr>
        </p:nvSpPr>
        <p:spPr/>
        <p:txBody>
          <a:bodyPr/>
          <a:lstStyle/>
          <a:p>
            <a:fld id="{213AAA2B-08FD-4772-98B0-389B4E8E93CC}" type="slidenum">
              <a:rPr lang="en-GB" smtClean="0"/>
              <a:pPr/>
              <a:t>11</a:t>
            </a:fld>
            <a:endParaRPr lang="en-GB"/>
          </a:p>
        </p:txBody>
      </p:sp>
    </p:spTree>
    <p:extLst>
      <p:ext uri="{BB962C8B-B14F-4D97-AF65-F5344CB8AC3E}">
        <p14:creationId xmlns:p14="http://schemas.microsoft.com/office/powerpoint/2010/main" val="202951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43</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9144000" cy="6856413"/>
            <a:chOff x="0" y="0"/>
            <a:chExt cx="5760" cy="4319"/>
          </a:xfrm>
        </p:grpSpPr>
        <p:sp>
          <p:nvSpPr>
            <p:cNvPr id="73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3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37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37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37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3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3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37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3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37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3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3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37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3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37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3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3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3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37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3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3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37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3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37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3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3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3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3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3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3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3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3767" name="Group 39"/>
            <p:cNvGrpSpPr>
              <a:grpSpLocks/>
            </p:cNvGrpSpPr>
            <p:nvPr userDrawn="1"/>
          </p:nvGrpSpPr>
          <p:grpSpPr bwMode="auto">
            <a:xfrm>
              <a:off x="0" y="1632"/>
              <a:ext cx="5758" cy="1858"/>
              <a:chOff x="0" y="1632"/>
              <a:chExt cx="5758" cy="1858"/>
            </a:xfrm>
          </p:grpSpPr>
          <p:sp>
            <p:nvSpPr>
              <p:cNvPr id="73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37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37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73772" name="Rectangle 44"/>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73773" name="Rectangle 4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AD2E8196-A753-48E4-A646-E51D9A149AC8}" type="slidenum">
              <a:rPr lang="en-US"/>
              <a:pPr/>
              <a:t>‹#›</a:t>
            </a:fld>
            <a:endParaRPr 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68269D4C-5E2D-4149-B34D-2D967D3B4142}" type="slidenum">
              <a:rPr lang="en-US"/>
              <a:pPr/>
              <a:t>‹#›</a:t>
            </a:fld>
            <a:endParaRPr lang="en-US"/>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Slide Number Placeholder 3"/>
          <p:cNvSpPr>
            <a:spLocks noGrp="1"/>
          </p:cNvSpPr>
          <p:nvPr>
            <p:ph type="sldNum" sz="quarter" idx="10"/>
          </p:nvPr>
        </p:nvSpPr>
        <p:spPr>
          <a:xfrm>
            <a:off x="468313" y="6308725"/>
            <a:ext cx="2133600" cy="457200"/>
          </a:xfrm>
        </p:spPr>
        <p:txBody>
          <a:bodyPr/>
          <a:lstStyle>
            <a:lvl1pPr>
              <a:defRPr/>
            </a:lvl1pPr>
          </a:lstStyle>
          <a:p>
            <a:fld id="{139E7A32-84FF-4573-8707-A3BC75735CB8}" type="slidenum">
              <a:rPr lang="en-US"/>
              <a:pPr/>
              <a:t>‹#›</a:t>
            </a:fld>
            <a:endParaRPr lang="en-US"/>
          </a:p>
        </p:txBody>
      </p:sp>
    </p:spTree>
    <p:extLst>
      <p:ext uri="{BB962C8B-B14F-4D97-AF65-F5344CB8AC3E}">
        <p14:creationId xmlns:p14="http://schemas.microsoft.com/office/powerpoint/2010/main" val="3141468269"/>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FD1EE05-59BE-439B-B8B7-F61DC751609B}" type="slidenum">
              <a:rPr lang="en-US"/>
              <a:pPr/>
              <a:t>‹#›</a:t>
            </a:fld>
            <a:endParaRPr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A3567D3-4A86-4B8E-80D5-0C92BD58417E}" type="slidenum">
              <a:rPr lang="en-US"/>
              <a:pPr/>
              <a:t>‹#›</a:t>
            </a:fld>
            <a:endParaRPr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E49514E7-AFE8-4232-9B25-8A2DF267F8DB}" type="slidenum">
              <a:rPr lang="en-US"/>
              <a:pPr/>
              <a:t>‹#›</a:t>
            </a:fld>
            <a:endParaRPr 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9F850A13-6B6D-452F-AD59-F86873B16B0A}" type="slidenum">
              <a:rPr lang="en-US"/>
              <a:pPr/>
              <a:t>‹#›</a:t>
            </a:fld>
            <a:endParaRPr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816BD97-ADE5-4FAA-B1A0-C4FC41AAA2C7}" type="slidenum">
              <a:rPr lang="en-US"/>
              <a:pPr/>
              <a:t>‹#›</a:t>
            </a:fld>
            <a:endParaRPr 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DE8DE7-C14C-4D3D-8126-F00DBA8A4885}" type="slidenum">
              <a:rPr lang="en-US"/>
              <a:pPr/>
              <a:t>‹#›</a:t>
            </a:fld>
            <a:endParaRPr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F260FA-3D21-480F-86E4-66A82A2273EA}" type="slidenum">
              <a:rPr lang="en-US"/>
              <a:pPr/>
              <a:t>‹#›</a:t>
            </a:fld>
            <a:endParaRPr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C86266C-F85E-4B5D-9F55-290F5D362F14}" type="slidenum">
              <a:rPr lang="en-US"/>
              <a:pPr/>
              <a:t>‹#›</a:t>
            </a:fld>
            <a:endParaRPr lang="en-U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9144000" cy="6856413"/>
            <a:chOff x="0" y="0"/>
            <a:chExt cx="5760" cy="4319"/>
          </a:xfrm>
        </p:grpSpPr>
        <p:sp>
          <p:nvSpPr>
            <p:cNvPr id="727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27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27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27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27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27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27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27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27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27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27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27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27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27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27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27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27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27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27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27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27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27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27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27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27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27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27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27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27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27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27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2743" name="Group 39"/>
            <p:cNvGrpSpPr>
              <a:grpSpLocks/>
            </p:cNvGrpSpPr>
            <p:nvPr userDrawn="1"/>
          </p:nvGrpSpPr>
          <p:grpSpPr bwMode="auto">
            <a:xfrm>
              <a:off x="0" y="1632"/>
              <a:ext cx="5758" cy="1858"/>
              <a:chOff x="0" y="1632"/>
              <a:chExt cx="5758" cy="1858"/>
            </a:xfrm>
          </p:grpSpPr>
          <p:sp>
            <p:nvSpPr>
              <p:cNvPr id="727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27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7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50" name="Rectangle 46"/>
          <p:cNvSpPr>
            <a:spLocks noGrp="1" noChangeArrowheads="1"/>
          </p:cNvSpPr>
          <p:nvPr>
            <p:ph type="sldNum" sz="quarter" idx="4"/>
          </p:nvPr>
        </p:nvSpPr>
        <p:spPr bwMode="auto">
          <a:xfrm>
            <a:off x="468313" y="6308725"/>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600">
                <a:effectLst>
                  <a:outerShdw blurRad="38100" dist="38100" dir="2700000" algn="tl">
                    <a:srgbClr val="000000"/>
                  </a:outerShdw>
                </a:effectLst>
              </a:defRPr>
            </a:lvl1pPr>
          </a:lstStyle>
          <a:p>
            <a:fld id="{A3BDAE1E-69F8-4F5A-9ACA-CED92211B65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cover/>
  </p:transition>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hyperlink" Target="https://davidhume.org/teaching/" TargetMode="Externa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vidhume.org/scholarship/millican" TargetMode="External"/><Relationship Id="rId2" Type="http://schemas.openxmlformats.org/officeDocument/2006/relationships/hyperlink" Target="https://www.millican.org/genphil.htm" TargetMode="External"/><Relationship Id="rId1" Type="http://schemas.openxmlformats.org/officeDocument/2006/relationships/slideLayout" Target="../slideLayouts/slideLayout2.xml"/><Relationship Id="rId5" Type="http://schemas.openxmlformats.org/officeDocument/2006/relationships/hyperlink" Target="https://davidhume.org/scholarship/Millican" TargetMode="External"/><Relationship Id="rId4" Type="http://schemas.openxmlformats.org/officeDocument/2006/relationships/hyperlink" Target="https://davidhume.org/teaching/lecture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1</a:t>
            </a:r>
            <a:r>
              <a:rPr lang="en-GB" sz="3000" i="1">
                <a:solidFill>
                  <a:srgbClr val="FF7C80"/>
                </a:solidFill>
                <a:effectLst>
                  <a:outerShdw blurRad="38100" dist="38100" dir="2700000" algn="tl">
                    <a:srgbClr val="000000"/>
                  </a:outerShdw>
                </a:effectLst>
              </a:rPr>
              <a:t>. Introduction,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Theory of Ideas and Conceptual Empiricism</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847683890"/>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4923"/>
          </a:xfrm>
        </p:spPr>
        <p:txBody>
          <a:bodyPr/>
          <a:lstStyle/>
          <a:p>
            <a:r>
              <a:rPr lang="en-GB" dirty="0"/>
              <a:t>Hume’s Most Relevant Works</a:t>
            </a:r>
          </a:p>
        </p:txBody>
      </p:sp>
      <p:sp>
        <p:nvSpPr>
          <p:cNvPr id="3" name="Content Placeholder 2"/>
          <p:cNvSpPr>
            <a:spLocks noGrp="1"/>
          </p:cNvSpPr>
          <p:nvPr>
            <p:ph idx="1"/>
          </p:nvPr>
        </p:nvSpPr>
        <p:spPr>
          <a:xfrm>
            <a:off x="215516" y="1160748"/>
            <a:ext cx="8712968" cy="5508612"/>
          </a:xfrm>
        </p:spPr>
        <p:txBody>
          <a:bodyPr/>
          <a:lstStyle/>
          <a:p>
            <a:r>
              <a:rPr lang="en-GB" sz="3000" i="1" dirty="0"/>
              <a:t>T:  A Treatise of Human Nature</a:t>
            </a:r>
            <a:r>
              <a:rPr lang="en-GB" sz="3000" dirty="0"/>
              <a:t> (1739-40)</a:t>
            </a:r>
          </a:p>
          <a:p>
            <a:pPr lvl="1"/>
            <a:r>
              <a:rPr lang="en-GB" sz="2700" dirty="0"/>
              <a:t>Book 1 is on epistemology and metaphysics; Book 2 on the passions (1739); Book 3 </a:t>
            </a:r>
            <a:r>
              <a:rPr lang="en-GB" sz="2700"/>
              <a:t>on morals </a:t>
            </a:r>
            <a:r>
              <a:rPr lang="en-GB" sz="2700" dirty="0"/>
              <a:t>was published with a </a:t>
            </a:r>
            <a:r>
              <a:rPr lang="en-GB" sz="2700"/>
              <a:t>famous Appendix (1740).</a:t>
            </a:r>
            <a:endParaRPr lang="en-GB" sz="2700" dirty="0"/>
          </a:p>
          <a:p>
            <a:pPr>
              <a:spcBef>
                <a:spcPts val="1800"/>
              </a:spcBef>
            </a:pPr>
            <a:r>
              <a:rPr lang="en-GB" sz="3000" i="1" dirty="0"/>
              <a:t>A:  Abstract of the Treatise</a:t>
            </a:r>
            <a:r>
              <a:rPr lang="en-GB" sz="3000" dirty="0"/>
              <a:t> (1740)</a:t>
            </a:r>
          </a:p>
          <a:p>
            <a:pPr lvl="1"/>
            <a:r>
              <a:rPr lang="en-GB" sz="2700" dirty="0"/>
              <a:t>Summarises the </a:t>
            </a:r>
            <a:r>
              <a:rPr lang="en-GB" sz="2700" i="1" dirty="0"/>
              <a:t>Treatise</a:t>
            </a:r>
            <a:r>
              <a:rPr lang="en-GB" sz="2700" dirty="0"/>
              <a:t>’s</a:t>
            </a:r>
            <a:r>
              <a:rPr lang="en-GB" sz="2700" i="1" dirty="0"/>
              <a:t> </a:t>
            </a:r>
            <a:r>
              <a:rPr lang="en-GB" sz="2700" dirty="0"/>
              <a:t>“Chief Argument”.</a:t>
            </a:r>
          </a:p>
          <a:p>
            <a:pPr>
              <a:spcBef>
                <a:spcPts val="1800"/>
              </a:spcBef>
            </a:pPr>
            <a:r>
              <a:rPr lang="en-GB" sz="3000" i="1" dirty="0"/>
              <a:t>E:  Enquiry concerning Human Understanding</a:t>
            </a:r>
            <a:endParaRPr lang="en-GB" sz="3000" dirty="0"/>
          </a:p>
          <a:p>
            <a:pPr lvl="1"/>
            <a:r>
              <a:rPr lang="en-GB" sz="2700" dirty="0"/>
              <a:t>Many editions from 1748 to 1777.  More polished than the </a:t>
            </a:r>
            <a:r>
              <a:rPr lang="en-GB" sz="2700" i="1" dirty="0"/>
              <a:t>Treatise</a:t>
            </a:r>
            <a:r>
              <a:rPr lang="en-GB" sz="2700" dirty="0"/>
              <a:t>, but less comprehensive.</a:t>
            </a:r>
            <a:br>
              <a:rPr lang="en-GB" sz="2700" dirty="0"/>
            </a:br>
            <a:br>
              <a:rPr lang="en-GB" sz="2700" dirty="0"/>
            </a:br>
            <a:r>
              <a:rPr lang="en-GB" sz="2700" dirty="0"/>
              <a:t>Find all Hume’s texts at </a:t>
            </a:r>
            <a:r>
              <a:rPr lang="en-GB" sz="2700" dirty="0">
                <a:hlinkClick r:id="rId2"/>
              </a:rPr>
              <a:t>www.davidhume</a:t>
            </a:r>
            <a:r>
              <a:rPr lang="en-GB" sz="2700">
                <a:hlinkClick r:id="rId2"/>
              </a:rPr>
              <a:t>.org</a:t>
            </a:r>
            <a:r>
              <a:rPr lang="en-GB" sz="2700"/>
              <a:t> …</a:t>
            </a:r>
            <a:endParaRPr lang="en-GB" sz="2700" dirty="0"/>
          </a:p>
        </p:txBody>
      </p:sp>
      <p:sp>
        <p:nvSpPr>
          <p:cNvPr id="4" name="Slide Number Placeholder 3"/>
          <p:cNvSpPr>
            <a:spLocks noGrp="1"/>
          </p:cNvSpPr>
          <p:nvPr>
            <p:ph type="sldNum" sz="quarter" idx="10"/>
          </p:nvPr>
        </p:nvSpPr>
        <p:spPr/>
        <p:txBody>
          <a:bodyPr/>
          <a:lstStyle/>
          <a:p>
            <a:fld id="{FFD1EE05-59BE-439B-B8B7-F61DC751609B}" type="slidenum">
              <a:rPr lang="en-US" smtClean="0"/>
              <a:pPr/>
              <a:t>10</a:t>
            </a:fld>
            <a:endParaRPr lang="en-US"/>
          </a:p>
        </p:txBody>
      </p:sp>
    </p:spTree>
    <p:extLst>
      <p:ext uri="{BB962C8B-B14F-4D97-AF65-F5344CB8AC3E}">
        <p14:creationId xmlns:p14="http://schemas.microsoft.com/office/powerpoint/2010/main" val="1946704946"/>
      </p:ext>
    </p:extLst>
  </p:cSld>
  <p:clrMapOvr>
    <a:masterClrMapping/>
  </p:clrMapOvr>
  <p:transition spd="med">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D866D86-4062-4BBA-84B1-AE14CA2186BA}" type="slidenum">
              <a:rPr lang="en-US"/>
              <a:pPr/>
              <a:t>100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543BE34-0030-4E8C-96EA-6287340287D9}" type="slidenum">
              <a:rPr lang="en-US" sz="1600">
                <a:effectLst>
                  <a:outerShdw blurRad="38100" dist="38100" dir="2700000" algn="tl">
                    <a:srgbClr val="000000"/>
                  </a:outerShdw>
                </a:effectLst>
                <a:ea typeface="ＭＳ Ｐゴシック" charset="-128"/>
              </a:rPr>
              <a:pPr eaLnBrk="1" hangingPunct="1"/>
              <a:t>100</a:t>
            </a:fld>
            <a:endParaRPr lang="en-US" sz="1600">
              <a:effectLst>
                <a:outerShdw blurRad="38100" dist="38100" dir="2700000" algn="tl">
                  <a:srgbClr val="000000"/>
                </a:outerShdw>
              </a:effectLst>
              <a:ea typeface="ＭＳ Ｐゴシック" charset="-128"/>
            </a:endParaRPr>
          </a:p>
        </p:txBody>
      </p:sp>
      <p:sp>
        <p:nvSpPr>
          <p:cNvPr id="447490" name="Rectangle 2"/>
          <p:cNvSpPr>
            <a:spLocks noGrp="1" noChangeArrowheads="1"/>
          </p:cNvSpPr>
          <p:nvPr>
            <p:ph type="title" idx="4294967295"/>
          </p:nvPr>
        </p:nvSpPr>
        <p:spPr>
          <a:xfrm>
            <a:off x="457200" y="277813"/>
            <a:ext cx="8229600" cy="774923"/>
          </a:xfrm>
        </p:spPr>
        <p:txBody>
          <a:bodyPr/>
          <a:lstStyle/>
          <a:p>
            <a:r>
              <a:rPr lang="en-GB" sz="4000" dirty="0"/>
              <a:t>Hume’s Fork: Relations of Ideas ...</a:t>
            </a:r>
          </a:p>
        </p:txBody>
      </p:sp>
      <p:sp>
        <p:nvSpPr>
          <p:cNvPr id="447491" name="Rectangle 3"/>
          <p:cNvSpPr>
            <a:spLocks noGrp="1" noChangeArrowheads="1"/>
          </p:cNvSpPr>
          <p:nvPr>
            <p:ph type="body" idx="4294967295"/>
          </p:nvPr>
        </p:nvSpPr>
        <p:spPr>
          <a:xfrm>
            <a:off x="359532" y="1232756"/>
            <a:ext cx="8327268" cy="5364895"/>
          </a:xfrm>
        </p:spPr>
        <p:txBody>
          <a:bodyPr/>
          <a:lstStyle/>
          <a:p>
            <a:r>
              <a:rPr lang="en-GB" sz="3000"/>
              <a:t>Propositions that are themselves conceivable, but </a:t>
            </a:r>
            <a:r>
              <a:rPr lang="en-GB" sz="3000" i="1" u="sng">
                <a:solidFill>
                  <a:srgbClr val="FF7C80"/>
                </a:solidFill>
              </a:rPr>
              <a:t>whose falsehood is inconceivable</a:t>
            </a:r>
            <a:r>
              <a:rPr lang="en-GB" sz="3000"/>
              <a:t>, are called “relations of ideas” (in the </a:t>
            </a:r>
            <a:r>
              <a:rPr lang="en-GB" sz="3000" i="1"/>
              <a:t>Enquiry</a:t>
            </a:r>
            <a:r>
              <a:rPr lang="en-GB" sz="3000"/>
              <a:t>)</a:t>
            </a:r>
            <a:endParaRPr lang="en-GB" sz="3000" dirty="0"/>
          </a:p>
          <a:p>
            <a:pPr lvl="1">
              <a:spcBef>
                <a:spcPts val="1200"/>
              </a:spcBef>
            </a:pPr>
            <a:r>
              <a:rPr lang="en-GB" sz="2600"/>
              <a:t>The closest modern term is </a:t>
            </a:r>
            <a:r>
              <a:rPr lang="en-GB" sz="2600" i="1" u="sng"/>
              <a:t>analytic propositions</a:t>
            </a:r>
            <a:r>
              <a:rPr lang="en-GB" sz="2600"/>
              <a:t>, </a:t>
            </a:r>
            <a:r>
              <a:rPr lang="en-GB" sz="2600" dirty="0"/>
              <a:t>understood as </a:t>
            </a:r>
            <a:r>
              <a:rPr lang="en-GB" sz="2600" i="1" dirty="0">
                <a:solidFill>
                  <a:srgbClr val="FF7C80"/>
                </a:solidFill>
              </a:rPr>
              <a:t>those whose meaning entails </a:t>
            </a:r>
            <a:r>
              <a:rPr lang="en-GB" sz="2600" i="1">
                <a:solidFill>
                  <a:srgbClr val="FF7C80"/>
                </a:solidFill>
              </a:rPr>
              <a:t>their truth</a:t>
            </a:r>
            <a:r>
              <a:rPr lang="en-GB" sz="2600"/>
              <a:t>.  These </a:t>
            </a:r>
            <a:r>
              <a:rPr lang="en-GB" sz="2600" i="1" u="sng" dirty="0"/>
              <a:t>can be known a priori</a:t>
            </a:r>
            <a:r>
              <a:rPr lang="en-GB" sz="2600" dirty="0">
                <a:solidFill>
                  <a:srgbClr val="FF7C80"/>
                </a:solidFill>
              </a:rPr>
              <a:t> </a:t>
            </a:r>
            <a:r>
              <a:rPr lang="en-GB" sz="2600" dirty="0"/>
              <a:t>– without any dependence on experience or real existence – by inspecting ideas; hence their falsehood is inconceivable and they are </a:t>
            </a:r>
            <a:r>
              <a:rPr lang="en-GB" sz="2600" i="1" u="sng" dirty="0"/>
              <a:t>necessarily true</a:t>
            </a:r>
            <a:r>
              <a:rPr lang="en-GB" sz="2600" dirty="0"/>
              <a:t>.</a:t>
            </a:r>
          </a:p>
          <a:p>
            <a:pPr lvl="1">
              <a:spcBef>
                <a:spcPts val="600"/>
              </a:spcBef>
              <a:buFontTx/>
              <a:buNone/>
            </a:pPr>
            <a:r>
              <a:rPr lang="en-GB" sz="2600" dirty="0"/>
              <a:t>	e.g.	Pythagoras’ Theorem.  (</a:t>
            </a:r>
            <a:r>
              <a:rPr lang="en-GB" sz="2600" i="1" dirty="0"/>
              <a:t>E</a:t>
            </a:r>
            <a:r>
              <a:rPr lang="en-GB" sz="2600" dirty="0"/>
              <a:t> 4.1)</a:t>
            </a:r>
          </a:p>
          <a:p>
            <a:pPr lvl="1">
              <a:spcBef>
                <a:spcPct val="5000"/>
              </a:spcBef>
              <a:buFontTx/>
              <a:buNone/>
            </a:pPr>
            <a:r>
              <a:rPr lang="en-GB" sz="2600" dirty="0"/>
              <a:t>			3 </a:t>
            </a:r>
            <a:r>
              <a:rPr lang="en-US" sz="2600" dirty="0">
                <a:cs typeface="Arial" charset="0"/>
              </a:rPr>
              <a:t>× 5 = ½ × 30.  (</a:t>
            </a:r>
            <a:r>
              <a:rPr lang="en-US" sz="2600" i="1" dirty="0">
                <a:cs typeface="Arial" charset="0"/>
              </a:rPr>
              <a:t>E</a:t>
            </a:r>
            <a:r>
              <a:rPr lang="en-US" sz="2600" dirty="0">
                <a:cs typeface="Arial" charset="0"/>
              </a:rPr>
              <a:t> 4.1)</a:t>
            </a:r>
          </a:p>
          <a:p>
            <a:pPr lvl="1">
              <a:spcBef>
                <a:spcPct val="5000"/>
              </a:spcBef>
              <a:buFontTx/>
              <a:buNone/>
            </a:pPr>
            <a:r>
              <a:rPr lang="en-US" sz="2600" dirty="0">
                <a:cs typeface="Arial" charset="0"/>
              </a:rPr>
              <a:t> 			All bachelors are unmarried.</a:t>
            </a:r>
          </a:p>
        </p:txBody>
      </p:sp>
    </p:spTree>
    <p:extLst>
      <p:ext uri="{BB962C8B-B14F-4D97-AF65-F5344CB8AC3E}">
        <p14:creationId xmlns:p14="http://schemas.microsoft.com/office/powerpoint/2010/main" val="2460910612"/>
      </p:ext>
    </p:extLst>
  </p:cSld>
  <p:clrMapOvr>
    <a:masterClrMapping/>
  </p:clrMapOvr>
  <p:transition spd="med">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101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101</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277813"/>
            <a:ext cx="8229600" cy="882935"/>
          </a:xfrm>
        </p:spPr>
        <p:txBody>
          <a:bodyPr/>
          <a:lstStyle/>
          <a:p>
            <a:pPr>
              <a:defRPr/>
            </a:pPr>
            <a:r>
              <a:rPr lang="en-GB" dirty="0">
                <a:latin typeface="+mj-lt"/>
                <a:ea typeface="+mj-ea"/>
                <a:cs typeface="+mj-cs"/>
              </a:rPr>
              <a:t>... </a:t>
            </a:r>
            <a:r>
              <a:rPr lang="en-GB" dirty="0"/>
              <a:t>a</a:t>
            </a:r>
            <a:r>
              <a:rPr lang="en-GB" dirty="0">
                <a:latin typeface="+mj-lt"/>
                <a:ea typeface="+mj-ea"/>
                <a:cs typeface="+mj-cs"/>
              </a:rPr>
              <a:t>nd Matters of Fact</a:t>
            </a:r>
          </a:p>
        </p:txBody>
      </p:sp>
      <p:sp>
        <p:nvSpPr>
          <p:cNvPr id="448515" name="Rectangle 3"/>
          <p:cNvSpPr>
            <a:spLocks noGrp="1" noChangeArrowheads="1"/>
          </p:cNvSpPr>
          <p:nvPr>
            <p:ph type="body" idx="4294967295"/>
          </p:nvPr>
        </p:nvSpPr>
        <p:spPr>
          <a:xfrm>
            <a:off x="395288" y="1304764"/>
            <a:ext cx="8497887" cy="5400836"/>
          </a:xfrm>
        </p:spPr>
        <p:txBody>
          <a:bodyPr/>
          <a:lstStyle/>
          <a:p>
            <a:pPr lvl="1"/>
            <a:r>
              <a:rPr lang="en-GB" dirty="0"/>
              <a:t>Matters of Fact </a:t>
            </a:r>
            <a:r>
              <a:rPr lang="en-GB" i="1" u="sng" dirty="0"/>
              <a:t>cannot be known a priori</a:t>
            </a:r>
            <a:r>
              <a:rPr lang="en-GB" dirty="0"/>
              <a:t>, and </a:t>
            </a:r>
            <a:r>
              <a:rPr lang="en-GB" i="1">
                <a:solidFill>
                  <a:srgbClr val="FF7C80"/>
                </a:solidFill>
              </a:rPr>
              <a:t>their truth or falsehood </a:t>
            </a:r>
            <a:r>
              <a:rPr lang="en-GB" i="1" dirty="0">
                <a:solidFill>
                  <a:srgbClr val="FF7C80"/>
                </a:solidFill>
              </a:rPr>
              <a:t>are equally conceivable</a:t>
            </a:r>
            <a:r>
              <a:rPr lang="en-GB" dirty="0"/>
              <a:t>:</a:t>
            </a:r>
          </a:p>
          <a:p>
            <a:pPr lvl="1">
              <a:spcBef>
                <a:spcPts val="600"/>
              </a:spcBef>
              <a:buFontTx/>
              <a:buNone/>
            </a:pPr>
            <a:r>
              <a:rPr lang="en-GB" dirty="0"/>
              <a:t>	e.g.	The sun will rise tomorrow.  (</a:t>
            </a:r>
            <a:r>
              <a:rPr lang="en-GB" i="1" dirty="0"/>
              <a:t>E</a:t>
            </a:r>
            <a:r>
              <a:rPr lang="en-GB" dirty="0"/>
              <a:t> 4.2)</a:t>
            </a:r>
          </a:p>
          <a:p>
            <a:pPr lvl="1">
              <a:spcBef>
                <a:spcPct val="5000"/>
              </a:spcBef>
              <a:buFontTx/>
              <a:buNone/>
            </a:pPr>
            <a:r>
              <a:rPr lang="en-GB" dirty="0"/>
              <a:t>			The sun will not rise tomorrow. </a:t>
            </a:r>
            <a:r>
              <a:rPr lang="en-US" dirty="0">
                <a:cs typeface="Arial" charset="0"/>
              </a:rPr>
              <a:t> (</a:t>
            </a:r>
            <a:r>
              <a:rPr lang="en-US" i="1" dirty="0">
                <a:cs typeface="Arial" charset="0"/>
              </a:rPr>
              <a:t>E</a:t>
            </a:r>
            <a:r>
              <a:rPr lang="en-US" dirty="0">
                <a:cs typeface="Arial" charset="0"/>
              </a:rPr>
              <a:t> 4.2)</a:t>
            </a:r>
          </a:p>
          <a:p>
            <a:pPr lvl="1">
              <a:spcBef>
                <a:spcPct val="5000"/>
              </a:spcBef>
              <a:buFontTx/>
              <a:buNone/>
            </a:pPr>
            <a:r>
              <a:rPr lang="en-US" dirty="0">
                <a:cs typeface="Arial" charset="0"/>
              </a:rPr>
              <a:t> 			This pen will fall when released in air.</a:t>
            </a:r>
          </a:p>
          <a:p>
            <a:pPr lvl="1">
              <a:spcBef>
                <a:spcPts val="1200"/>
              </a:spcBef>
            </a:pPr>
            <a:r>
              <a:rPr lang="en-US" sz="2600" dirty="0">
                <a:cs typeface="Arial" charset="0"/>
              </a:rPr>
              <a:t>Perhaps the closest modern term is </a:t>
            </a:r>
            <a:r>
              <a:rPr lang="en-US" sz="2600" i="1" u="sng">
                <a:cs typeface="Arial" charset="0"/>
              </a:rPr>
              <a:t>synthetic</a:t>
            </a:r>
            <a:r>
              <a:rPr lang="en-US" sz="2600">
                <a:cs typeface="Arial" charset="0"/>
              </a:rPr>
              <a:t>:</a:t>
            </a:r>
            <a:br>
              <a:rPr lang="en-US" sz="2600">
                <a:cs typeface="Arial" charset="0"/>
              </a:rPr>
            </a:br>
            <a:r>
              <a:rPr lang="en-US" sz="2600">
                <a:solidFill>
                  <a:srgbClr val="FF7C80"/>
                </a:solidFill>
                <a:cs typeface="Arial" charset="0"/>
              </a:rPr>
              <a:t>a </a:t>
            </a:r>
            <a:r>
              <a:rPr lang="en-US" sz="2600" dirty="0">
                <a:solidFill>
                  <a:srgbClr val="FF7C80"/>
                </a:solidFill>
                <a:cs typeface="Arial" charset="0"/>
              </a:rPr>
              <a:t>proposition whose truth “is determined by the facts of experience”</a:t>
            </a:r>
            <a:r>
              <a:rPr lang="en-US" sz="2600" dirty="0">
                <a:cs typeface="Arial" charset="0"/>
              </a:rPr>
              <a:t> (Ayer, </a:t>
            </a:r>
            <a:r>
              <a:rPr lang="en-US" sz="2600" i="1" dirty="0">
                <a:cs typeface="Arial" charset="0"/>
              </a:rPr>
              <a:t>LTL</a:t>
            </a:r>
            <a:r>
              <a:rPr lang="en-US" sz="2600" dirty="0">
                <a:cs typeface="Arial" charset="0"/>
              </a:rPr>
              <a:t> 1971, p. 105).</a:t>
            </a:r>
          </a:p>
          <a:p>
            <a:pPr lvl="1">
              <a:spcBef>
                <a:spcPts val="1200"/>
              </a:spcBef>
            </a:pPr>
            <a:r>
              <a:rPr lang="en-US" sz="2600" dirty="0">
                <a:cs typeface="Arial" charset="0"/>
              </a:rPr>
              <a:t>But Hume (like Ayer) presumes that the analytic/synthetic, a priori/a posteriori, and necessary/contingent distinctions all coincide.</a:t>
            </a:r>
          </a:p>
        </p:txBody>
      </p:sp>
    </p:spTree>
    <p:extLst>
      <p:ext uri="{BB962C8B-B14F-4D97-AF65-F5344CB8AC3E}">
        <p14:creationId xmlns:p14="http://schemas.microsoft.com/office/powerpoint/2010/main" val="824578167"/>
      </p:ext>
    </p:extLst>
  </p:cSld>
  <p:clrMapOvr>
    <a:masterClrMapping/>
  </p:clrMapOvr>
  <p:transition spd="med">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102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102</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188913" y="152636"/>
            <a:ext cx="8811579" cy="882935"/>
          </a:xfrm>
        </p:spPr>
        <p:txBody>
          <a:bodyPr/>
          <a:lstStyle/>
          <a:p>
            <a:pPr>
              <a:defRPr/>
            </a:pPr>
            <a:r>
              <a:rPr lang="en-US" sz="4200"/>
              <a:t>H</a:t>
            </a:r>
            <a:r>
              <a:rPr lang="en-GB" sz="4200"/>
              <a:t>ume’s Epistemological Empiricism</a:t>
            </a:r>
            <a:endParaRPr lang="en-GB" sz="4200" dirty="0">
              <a:latin typeface="+mj-lt"/>
              <a:ea typeface="+mj-ea"/>
              <a:cs typeface="+mj-cs"/>
            </a:endParaRPr>
          </a:p>
        </p:txBody>
      </p:sp>
      <p:sp>
        <p:nvSpPr>
          <p:cNvPr id="448515" name="Rectangle 3"/>
          <p:cNvSpPr>
            <a:spLocks noGrp="1" noChangeArrowheads="1"/>
          </p:cNvSpPr>
          <p:nvPr>
            <p:ph type="body" idx="4294967295"/>
          </p:nvPr>
        </p:nvSpPr>
        <p:spPr>
          <a:xfrm>
            <a:off x="468313" y="1124744"/>
            <a:ext cx="8424166" cy="5580856"/>
          </a:xfrm>
        </p:spPr>
        <p:txBody>
          <a:bodyPr/>
          <a:lstStyle/>
          <a:p>
            <a:r>
              <a:rPr lang="en-US" sz="2900" dirty="0">
                <a:cs typeface="Arial" charset="0"/>
              </a:rPr>
              <a:t>Lecture 1 distinguished between </a:t>
            </a:r>
            <a:r>
              <a:rPr lang="en-US" sz="2900" i="1" dirty="0">
                <a:cs typeface="Arial" charset="0"/>
              </a:rPr>
              <a:t>conceptual empiricism</a:t>
            </a:r>
            <a:r>
              <a:rPr lang="en-US" sz="2900" dirty="0">
                <a:cs typeface="Arial" charset="0"/>
              </a:rPr>
              <a:t> (</a:t>
            </a:r>
            <a:r>
              <a:rPr lang="en-US" sz="2900" i="1" dirty="0">
                <a:solidFill>
                  <a:srgbClr val="FF7C80"/>
                </a:solidFill>
                <a:cs typeface="Arial" charset="0"/>
              </a:rPr>
              <a:t>all ideas</a:t>
            </a:r>
            <a:r>
              <a:rPr lang="en-US" sz="2900" dirty="0">
                <a:solidFill>
                  <a:srgbClr val="FF7C80"/>
                </a:solidFill>
                <a:cs typeface="Arial" charset="0"/>
              </a:rPr>
              <a:t> </a:t>
            </a:r>
            <a:r>
              <a:rPr lang="en-US" sz="2900" dirty="0">
                <a:cs typeface="Arial" charset="0"/>
              </a:rPr>
              <a:t>are derived from </a:t>
            </a:r>
            <a:r>
              <a:rPr lang="en-US" sz="2900" dirty="0" err="1">
                <a:cs typeface="Arial" charset="0"/>
              </a:rPr>
              <a:t>experi-ence</a:t>
            </a:r>
            <a:r>
              <a:rPr lang="en-US" sz="2900" dirty="0">
                <a:cs typeface="Arial" charset="0"/>
              </a:rPr>
              <a:t>) and </a:t>
            </a:r>
            <a:r>
              <a:rPr lang="en-US" sz="2900" i="1" dirty="0">
                <a:cs typeface="Arial" charset="0"/>
              </a:rPr>
              <a:t>epistemological empiricism</a:t>
            </a:r>
            <a:r>
              <a:rPr lang="en-US" sz="2900" dirty="0">
                <a:cs typeface="Arial" charset="0"/>
              </a:rPr>
              <a:t> (roughly, </a:t>
            </a:r>
            <a:r>
              <a:rPr lang="en-US" sz="2900" i="1" dirty="0">
                <a:solidFill>
                  <a:srgbClr val="FF7C80"/>
                </a:solidFill>
                <a:cs typeface="Arial" charset="0"/>
              </a:rPr>
              <a:t>all knowledge </a:t>
            </a:r>
            <a:r>
              <a:rPr lang="en-US" sz="2900" dirty="0">
                <a:cs typeface="Arial" charset="0"/>
              </a:rPr>
              <a:t>is derived from experience).</a:t>
            </a:r>
          </a:p>
          <a:p>
            <a:pPr lvl="1">
              <a:spcBef>
                <a:spcPts val="1200"/>
              </a:spcBef>
            </a:pPr>
            <a:r>
              <a:rPr lang="en-US" sz="2600" dirty="0">
                <a:cs typeface="Arial" charset="0"/>
              </a:rPr>
              <a:t>Hume’s Fork expresses the latter, with a refinement: </a:t>
            </a:r>
            <a:r>
              <a:rPr lang="en-US" sz="2600" i="1" dirty="0">
                <a:solidFill>
                  <a:srgbClr val="FF7C80"/>
                </a:solidFill>
                <a:cs typeface="Arial" charset="0"/>
              </a:rPr>
              <a:t>all knowledge (or even evidence)</a:t>
            </a:r>
            <a:br>
              <a:rPr lang="en-US" sz="2600" i="1" dirty="0">
                <a:solidFill>
                  <a:srgbClr val="FF7C80"/>
                </a:solidFill>
                <a:cs typeface="Arial" charset="0"/>
              </a:rPr>
            </a:br>
            <a:r>
              <a:rPr lang="en-US" sz="2600" i="1" u="sng" dirty="0">
                <a:solidFill>
                  <a:srgbClr val="FF7C80"/>
                </a:solidFill>
                <a:cs typeface="Arial" charset="0"/>
              </a:rPr>
              <a:t>of matter of fact</a:t>
            </a:r>
            <a:r>
              <a:rPr lang="en-US" sz="2600" i="1" dirty="0">
                <a:solidFill>
                  <a:srgbClr val="FF7C80"/>
                </a:solidFill>
                <a:cs typeface="Arial" charset="0"/>
              </a:rPr>
              <a:t> </a:t>
            </a:r>
            <a:r>
              <a:rPr lang="en-US" sz="2600" i="1" dirty="0">
                <a:cs typeface="Arial" charset="0"/>
              </a:rPr>
              <a:t>is founded on experience</a:t>
            </a:r>
            <a:r>
              <a:rPr lang="en-US" sz="2600" dirty="0">
                <a:cs typeface="Arial" charset="0"/>
              </a:rPr>
              <a:t>.</a:t>
            </a:r>
          </a:p>
          <a:p>
            <a:pPr lvl="1">
              <a:spcBef>
                <a:spcPts val="1200"/>
              </a:spcBef>
            </a:pPr>
            <a:r>
              <a:rPr lang="en-US" sz="2600" dirty="0">
                <a:cs typeface="Arial" charset="0"/>
              </a:rPr>
              <a:t>This is entirely compatible with </a:t>
            </a:r>
            <a:r>
              <a:rPr lang="en-US" sz="2600" i="1" dirty="0">
                <a:cs typeface="Arial" charset="0"/>
              </a:rPr>
              <a:t>knowledge of relations of ideas</a:t>
            </a:r>
            <a:r>
              <a:rPr lang="en-US" sz="2600" dirty="0">
                <a:cs typeface="Arial" charset="0"/>
              </a:rPr>
              <a:t> being a priori, based on the inconceivability of their falsehood (or more precisely, recognition that a proposition’s falsehood would imply a contradiction).</a:t>
            </a:r>
          </a:p>
          <a:p>
            <a:pPr marL="457200" lvl="1" indent="0">
              <a:spcBef>
                <a:spcPts val="1200"/>
              </a:spcBef>
              <a:buNone/>
            </a:pPr>
            <a:endParaRPr lang="en-US" sz="2600" dirty="0">
              <a:cs typeface="Arial" charset="0"/>
            </a:endParaRPr>
          </a:p>
        </p:txBody>
      </p:sp>
    </p:spTree>
    <p:extLst>
      <p:ext uri="{BB962C8B-B14F-4D97-AF65-F5344CB8AC3E}">
        <p14:creationId xmlns:p14="http://schemas.microsoft.com/office/powerpoint/2010/main" val="2519954003"/>
      </p:ext>
    </p:extLst>
  </p:cSld>
  <p:clrMapOvr>
    <a:masterClrMapping/>
  </p:clrMapOvr>
  <p:transition spd="med">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103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103</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116632"/>
            <a:ext cx="8229600" cy="774923"/>
          </a:xfrm>
        </p:spPr>
        <p:txBody>
          <a:bodyPr/>
          <a:lstStyle/>
          <a:p>
            <a:pPr>
              <a:defRPr/>
            </a:pPr>
            <a:r>
              <a:rPr lang="en-GB" dirty="0">
                <a:latin typeface="+mj-lt"/>
                <a:ea typeface="+mj-ea"/>
                <a:cs typeface="+mj-cs"/>
              </a:rPr>
              <a:t>Is Hume’s Fork Defensible?</a:t>
            </a:r>
          </a:p>
        </p:txBody>
      </p:sp>
      <p:sp>
        <p:nvSpPr>
          <p:cNvPr id="448515" name="Rectangle 3"/>
          <p:cNvSpPr>
            <a:spLocks noGrp="1" noChangeArrowheads="1"/>
          </p:cNvSpPr>
          <p:nvPr>
            <p:ph type="body" idx="4294967295"/>
          </p:nvPr>
        </p:nvSpPr>
        <p:spPr>
          <a:xfrm>
            <a:off x="287524" y="1088741"/>
            <a:ext cx="8532947" cy="5677184"/>
          </a:xfrm>
        </p:spPr>
        <p:txBody>
          <a:bodyPr/>
          <a:lstStyle/>
          <a:p>
            <a:pPr>
              <a:spcBef>
                <a:spcPts val="1200"/>
              </a:spcBef>
            </a:pPr>
            <a:r>
              <a:rPr lang="en-US" sz="2800" dirty="0">
                <a:cs typeface="Arial" charset="0"/>
              </a:rPr>
              <a:t>Though orthodox for many years, Hume’s Fork has been seriously challenged more recently:</a:t>
            </a:r>
          </a:p>
          <a:p>
            <a:pPr lvl="1">
              <a:spcBef>
                <a:spcPts val="1200"/>
              </a:spcBef>
            </a:pPr>
            <a:r>
              <a:rPr lang="en-US" sz="2400" dirty="0">
                <a:cs typeface="Arial" charset="0"/>
              </a:rPr>
              <a:t>W. V. O. Quine’s “Two Dogmas of Empiricism” (1951) attacked the analytic/synthetic distinction.</a:t>
            </a:r>
          </a:p>
          <a:p>
            <a:pPr lvl="1">
              <a:spcBef>
                <a:spcPts val="1200"/>
              </a:spcBef>
            </a:pPr>
            <a:r>
              <a:rPr lang="en-US" sz="2400" dirty="0">
                <a:cs typeface="Arial" charset="0"/>
              </a:rPr>
              <a:t>Saul </a:t>
            </a:r>
            <a:r>
              <a:rPr lang="en-US" sz="2400" dirty="0" err="1">
                <a:cs typeface="Arial" charset="0"/>
              </a:rPr>
              <a:t>Kripke’s</a:t>
            </a:r>
            <a:r>
              <a:rPr lang="en-US" sz="2400" dirty="0">
                <a:cs typeface="Arial" charset="0"/>
              </a:rPr>
              <a:t> </a:t>
            </a:r>
            <a:r>
              <a:rPr lang="en-US" sz="2400" i="1" dirty="0">
                <a:cs typeface="Arial" charset="0"/>
              </a:rPr>
              <a:t>Naming and Necessity</a:t>
            </a:r>
            <a:r>
              <a:rPr lang="en-US" sz="2400" dirty="0">
                <a:cs typeface="Arial" charset="0"/>
              </a:rPr>
              <a:t> (1972) argued against identification of the a priori/a posteriori and necessary/contingent distinctions.</a:t>
            </a:r>
          </a:p>
          <a:p>
            <a:pPr lvl="1">
              <a:spcBef>
                <a:spcPts val="1200"/>
              </a:spcBef>
            </a:pPr>
            <a:r>
              <a:rPr lang="en-US" sz="2400" dirty="0">
                <a:cs typeface="Arial" charset="0"/>
              </a:rPr>
              <a:t>Hilary Putnam’s “The Meaning of Meaning” (1975) attacked the idea that meaning resides in our “</a:t>
            </a:r>
            <a:r>
              <a:rPr lang="en-US" sz="2400">
                <a:cs typeface="Arial" charset="0"/>
              </a:rPr>
              <a:t>ideas”</a:t>
            </a:r>
            <a:br>
              <a:rPr lang="en-US" sz="2400">
                <a:cs typeface="Arial" charset="0"/>
              </a:rPr>
            </a:br>
            <a:r>
              <a:rPr lang="en-US" sz="2400">
                <a:cs typeface="Arial" charset="0"/>
              </a:rPr>
              <a:t>(</a:t>
            </a:r>
            <a:r>
              <a:rPr lang="en-US" sz="2400" dirty="0">
                <a:cs typeface="Arial" charset="0"/>
              </a:rPr>
              <a:t>or anything else “in the head”).</a:t>
            </a:r>
          </a:p>
          <a:p>
            <a:pPr lvl="1">
              <a:spcBef>
                <a:spcPts val="1200"/>
              </a:spcBef>
            </a:pPr>
            <a:r>
              <a:rPr lang="en-US" sz="2400" dirty="0">
                <a:cs typeface="Arial" charset="0"/>
              </a:rPr>
              <a:t>Millican </a:t>
            </a:r>
            <a:r>
              <a:rPr lang="en-US" sz="2400">
                <a:cs typeface="Arial" charset="0"/>
              </a:rPr>
              <a:t>(2017 – through the “Scholarship” link at </a:t>
            </a:r>
            <a:r>
              <a:rPr lang="en-US" sz="2400" u="sng">
                <a:cs typeface="Arial" charset="0"/>
              </a:rPr>
              <a:t>www.davidhume.org</a:t>
            </a:r>
            <a:r>
              <a:rPr lang="en-US" sz="2400">
                <a:cs typeface="Arial" charset="0"/>
              </a:rPr>
              <a:t>) </a:t>
            </a:r>
            <a:r>
              <a:rPr lang="en-US" sz="2400" dirty="0">
                <a:cs typeface="Arial" charset="0"/>
              </a:rPr>
              <a:t>argues that Hume’s Fork stands up surprisingly well to these and other </a:t>
            </a:r>
            <a:r>
              <a:rPr lang="en-US" sz="2400">
                <a:cs typeface="Arial" charset="0"/>
              </a:rPr>
              <a:t>challenges.</a:t>
            </a:r>
            <a:endParaRPr lang="en-US" sz="1800" dirty="0">
              <a:cs typeface="Arial" charset="0"/>
            </a:endParaRPr>
          </a:p>
        </p:txBody>
      </p:sp>
    </p:spTree>
    <p:extLst>
      <p:ext uri="{BB962C8B-B14F-4D97-AF65-F5344CB8AC3E}">
        <p14:creationId xmlns:p14="http://schemas.microsoft.com/office/powerpoint/2010/main" val="3726190161"/>
      </p:ext>
    </p:extLst>
  </p:cSld>
  <p:clrMapOvr>
    <a:masterClrMapping/>
  </p:clrMapOvr>
  <p:transition spd="med">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c</a:t>
            </a:r>
            <a:r>
              <a:rPr lang="en-GB"/>
              <a:t>)</a:t>
            </a:r>
            <a:br>
              <a:rPr lang="en-GB" dirty="0"/>
            </a:br>
            <a:br>
              <a:rPr lang="en-GB" dirty="0"/>
            </a:br>
            <a:r>
              <a:rPr lang="en-GB"/>
              <a:t>Hume’s Dubious Dichotomy in the </a:t>
            </a:r>
            <a:r>
              <a:rPr lang="en-GB" i="1"/>
              <a:t>Treatise</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667774518"/>
      </p:ext>
    </p:extLst>
  </p:cSld>
  <p:clrMapOvr>
    <a:masterClrMapping/>
  </p:clrMapOvr>
  <p:transition spd="med">
    <p:cov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105</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a:t>The Progress of Hume’s Logic</a:t>
            </a:r>
            <a:endParaRPr lang="en-GB" dirty="0"/>
          </a:p>
        </p:txBody>
      </p:sp>
      <p:sp>
        <p:nvSpPr>
          <p:cNvPr id="901123" name="Rectangle 3"/>
          <p:cNvSpPr>
            <a:spLocks noGrp="1" noChangeArrowheads="1"/>
          </p:cNvSpPr>
          <p:nvPr>
            <p:ph type="body" idx="1"/>
          </p:nvPr>
        </p:nvSpPr>
        <p:spPr>
          <a:xfrm>
            <a:off x="457200" y="1376772"/>
            <a:ext cx="8399463" cy="5256584"/>
          </a:xfrm>
        </p:spPr>
        <p:txBody>
          <a:bodyPr/>
          <a:lstStyle/>
          <a:p>
            <a:r>
              <a:rPr lang="en-GB" sz="2800"/>
              <a:t>Hume’s Fork appears in </a:t>
            </a:r>
            <a:r>
              <a:rPr lang="en-GB" sz="2800" i="1"/>
              <a:t>Enquiry</a:t>
            </a:r>
            <a:r>
              <a:rPr lang="en-GB" sz="2800"/>
              <a:t> 4, but it is foreshadowed in the </a:t>
            </a:r>
            <a:r>
              <a:rPr lang="en-GB" sz="2800" i="1"/>
              <a:t>Treatise</a:t>
            </a:r>
            <a:r>
              <a:rPr lang="en-GB" sz="2800"/>
              <a:t>, where his logical framework is based on a theory of “philosophical” relations derived loosely from Locke’s.</a:t>
            </a:r>
          </a:p>
          <a:p>
            <a:pPr>
              <a:spcBef>
                <a:spcPts val="1200"/>
              </a:spcBef>
            </a:pPr>
            <a:r>
              <a:rPr lang="en-GB" sz="2800"/>
              <a:t>Though very dubious, this theory of relations impacts on the argumentative structure of the </a:t>
            </a:r>
            <a:r>
              <a:rPr lang="en-GB" sz="2800" i="1"/>
              <a:t>Treatise</a:t>
            </a:r>
            <a:r>
              <a:rPr lang="en-GB" sz="2800"/>
              <a:t> (but fortunately, only quite superficially).</a:t>
            </a:r>
            <a:endParaRPr lang="en-GB" sz="2800" i="1"/>
          </a:p>
          <a:p>
            <a:pPr>
              <a:spcBef>
                <a:spcPts val="1200"/>
              </a:spcBef>
            </a:pPr>
            <a:r>
              <a:rPr lang="en-GB" sz="2800"/>
              <a:t>For understanding Hume’s philosophy – in the </a:t>
            </a:r>
            <a:r>
              <a:rPr lang="en-GB" sz="2800" i="1"/>
              <a:t>Treatise</a:t>
            </a:r>
            <a:r>
              <a:rPr lang="en-GB" sz="2800"/>
              <a:t> as well as the </a:t>
            </a:r>
            <a:r>
              <a:rPr lang="en-GB" sz="2800" i="1"/>
              <a:t>Enquiry</a:t>
            </a:r>
            <a:r>
              <a:rPr lang="en-GB" sz="2800"/>
              <a:t> – Hume’s Fork</a:t>
            </a:r>
            <a:r>
              <a:rPr lang="en-GB" sz="2800">
                <a:solidFill>
                  <a:srgbClr val="FF7C80"/>
                </a:solidFill>
              </a:rPr>
              <a:t> </a:t>
            </a:r>
            <a:r>
              <a:rPr lang="en-GB" sz="2800"/>
              <a:t>(based on the Conceivability Principle which is prominent in both works) is a more reliable guide.</a:t>
            </a:r>
            <a:endParaRPr lang="en-GB" sz="2800" dirty="0"/>
          </a:p>
        </p:txBody>
      </p:sp>
    </p:spTree>
    <p:extLst>
      <p:ext uri="{BB962C8B-B14F-4D97-AF65-F5344CB8AC3E}">
        <p14:creationId xmlns:p14="http://schemas.microsoft.com/office/powerpoint/2010/main" val="2556446014"/>
      </p:ext>
    </p:extLst>
  </p:cSld>
  <p:clrMapOvr>
    <a:masterClrMapping/>
  </p:clrMapOvr>
  <p:transition spd="med">
    <p:cove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A79C856-7BA4-422D-ABC4-1025ED84FCFC}" type="slidenum">
              <a:rPr lang="en-US"/>
              <a:pPr/>
              <a:t>106</a:t>
            </a:fld>
            <a:endParaRPr lang="en-US"/>
          </a:p>
        </p:txBody>
      </p:sp>
      <p:sp>
        <p:nvSpPr>
          <p:cNvPr id="882690" name="Rectangle 2"/>
          <p:cNvSpPr>
            <a:spLocks noGrp="1" noChangeArrowheads="1"/>
          </p:cNvSpPr>
          <p:nvPr>
            <p:ph type="title"/>
          </p:nvPr>
        </p:nvSpPr>
        <p:spPr>
          <a:xfrm>
            <a:off x="457200" y="277813"/>
            <a:ext cx="8229600" cy="846931"/>
          </a:xfrm>
        </p:spPr>
        <p:txBody>
          <a:bodyPr/>
          <a:lstStyle/>
          <a:p>
            <a:r>
              <a:rPr lang="en-GB" sz="4000" dirty="0"/>
              <a:t>Locke on the Types of Relation</a:t>
            </a:r>
          </a:p>
        </p:txBody>
      </p:sp>
      <p:sp>
        <p:nvSpPr>
          <p:cNvPr id="882691" name="Rectangle 3"/>
          <p:cNvSpPr>
            <a:spLocks noGrp="1" noChangeArrowheads="1"/>
          </p:cNvSpPr>
          <p:nvPr>
            <p:ph type="body" idx="1"/>
          </p:nvPr>
        </p:nvSpPr>
        <p:spPr>
          <a:xfrm>
            <a:off x="575556" y="1268760"/>
            <a:ext cx="8229600" cy="5328592"/>
          </a:xfrm>
        </p:spPr>
        <p:txBody>
          <a:bodyPr/>
          <a:lstStyle/>
          <a:p>
            <a:r>
              <a:rPr lang="en-GB" dirty="0"/>
              <a:t>Locke (</a:t>
            </a:r>
            <a:r>
              <a:rPr lang="en-GB" i="1" dirty="0"/>
              <a:t>Essay</a:t>
            </a:r>
            <a:r>
              <a:rPr lang="en-GB" dirty="0"/>
              <a:t> II xxv-xxviii) emphasises:</a:t>
            </a:r>
          </a:p>
          <a:p>
            <a:pPr lvl="1"/>
            <a:r>
              <a:rPr lang="en-GB" sz="2600" dirty="0"/>
              <a:t>“Cause and Effect” (II xxvi 1‑2)</a:t>
            </a:r>
          </a:p>
          <a:p>
            <a:pPr lvl="1"/>
            <a:r>
              <a:rPr lang="en-GB" sz="2600" dirty="0"/>
              <a:t>“Relations of Time” (II xxvi 3‑4)</a:t>
            </a:r>
          </a:p>
          <a:p>
            <a:pPr lvl="1"/>
            <a:r>
              <a:rPr lang="en-GB" sz="2600" dirty="0"/>
              <a:t>“Relations of Place and Extension” (II xxvi 5)</a:t>
            </a:r>
          </a:p>
          <a:p>
            <a:pPr lvl="1"/>
            <a:r>
              <a:rPr lang="en-GB" sz="2600" dirty="0"/>
              <a:t>“Identity and Diversity” (II xxvii)</a:t>
            </a:r>
          </a:p>
          <a:p>
            <a:pPr lvl="1"/>
            <a:r>
              <a:rPr lang="en-GB" sz="2600" dirty="0"/>
              <a:t>“Proportional Relations” (II xxviii 1)</a:t>
            </a:r>
          </a:p>
          <a:p>
            <a:pPr lvl="1"/>
            <a:r>
              <a:rPr lang="en-GB" sz="2600" dirty="0"/>
              <a:t>“</a:t>
            </a:r>
            <a:r>
              <a:rPr lang="en-GB" sz="2600" i="1" dirty="0">
                <a:solidFill>
                  <a:srgbClr val="FF7C80"/>
                </a:solidFill>
              </a:rPr>
              <a:t>Natural Relations</a:t>
            </a:r>
            <a:r>
              <a:rPr lang="en-GB" sz="2600" dirty="0"/>
              <a:t>” such as “</a:t>
            </a:r>
            <a:r>
              <a:rPr lang="en-GB" sz="2600" i="1" dirty="0">
                <a:solidFill>
                  <a:srgbClr val="FF7C80"/>
                </a:solidFill>
              </a:rPr>
              <a:t>Father</a:t>
            </a:r>
            <a:r>
              <a:rPr lang="en-GB" sz="2600" dirty="0">
                <a:solidFill>
                  <a:srgbClr val="FF7C80"/>
                </a:solidFill>
              </a:rPr>
              <a:t> and </a:t>
            </a:r>
            <a:r>
              <a:rPr lang="en-GB" sz="2600" i="1" dirty="0">
                <a:solidFill>
                  <a:srgbClr val="FF7C80"/>
                </a:solidFill>
              </a:rPr>
              <a:t>Son</a:t>
            </a:r>
            <a:r>
              <a:rPr lang="en-GB" sz="2600" dirty="0">
                <a:solidFill>
                  <a:srgbClr val="FF7C80"/>
                </a:solidFill>
              </a:rPr>
              <a:t>, </a:t>
            </a:r>
            <a:r>
              <a:rPr lang="en-GB" sz="2600" i="1" dirty="0">
                <a:solidFill>
                  <a:srgbClr val="FF7C80"/>
                </a:solidFill>
              </a:rPr>
              <a:t>Brothers</a:t>
            </a:r>
            <a:r>
              <a:rPr lang="en-GB" sz="2600" dirty="0">
                <a:solidFill>
                  <a:srgbClr val="FF7C80"/>
                </a:solidFill>
              </a:rPr>
              <a:t> … </a:t>
            </a:r>
            <a:r>
              <a:rPr lang="en-GB" sz="2600" i="1" dirty="0">
                <a:solidFill>
                  <a:srgbClr val="FF7C80"/>
                </a:solidFill>
              </a:rPr>
              <a:t>Country-men</a:t>
            </a:r>
            <a:r>
              <a:rPr lang="en-GB" sz="2600" dirty="0"/>
              <a:t>” (II xxviii 2)</a:t>
            </a:r>
          </a:p>
          <a:p>
            <a:pPr lvl="1"/>
            <a:r>
              <a:rPr lang="en-GB" sz="2600" dirty="0"/>
              <a:t>“</a:t>
            </a:r>
            <a:r>
              <a:rPr lang="en-GB" sz="2600" i="1" dirty="0">
                <a:solidFill>
                  <a:srgbClr val="00FFFF"/>
                </a:solidFill>
              </a:rPr>
              <a:t>Instituted</a:t>
            </a:r>
            <a:r>
              <a:rPr lang="en-GB" sz="2600" dirty="0">
                <a:solidFill>
                  <a:srgbClr val="00FFFF"/>
                </a:solidFill>
              </a:rPr>
              <a:t>, or </a:t>
            </a:r>
            <a:r>
              <a:rPr lang="en-GB" sz="2600" i="1" dirty="0">
                <a:solidFill>
                  <a:srgbClr val="00FFFF"/>
                </a:solidFill>
              </a:rPr>
              <a:t>Voluntary</a:t>
            </a:r>
            <a:r>
              <a:rPr lang="en-GB" sz="2600" dirty="0"/>
              <a:t>” relations such as “</a:t>
            </a:r>
            <a:r>
              <a:rPr lang="en-GB" sz="2600" i="1" dirty="0">
                <a:solidFill>
                  <a:srgbClr val="00FFFF"/>
                </a:solidFill>
              </a:rPr>
              <a:t>General</a:t>
            </a:r>
            <a:r>
              <a:rPr lang="en-GB" sz="2600" dirty="0"/>
              <a:t> …, </a:t>
            </a:r>
            <a:r>
              <a:rPr lang="en-GB" sz="2600" i="1" dirty="0">
                <a:solidFill>
                  <a:srgbClr val="00FFFF"/>
                </a:solidFill>
              </a:rPr>
              <a:t>Citizen</a:t>
            </a:r>
            <a:r>
              <a:rPr lang="en-GB" sz="2600" dirty="0"/>
              <a:t>, … </a:t>
            </a:r>
            <a:r>
              <a:rPr lang="en-GB" sz="2600" i="1" dirty="0">
                <a:solidFill>
                  <a:srgbClr val="00FFFF"/>
                </a:solidFill>
              </a:rPr>
              <a:t>Client</a:t>
            </a:r>
            <a:r>
              <a:rPr lang="en-GB" sz="2600" dirty="0"/>
              <a:t>” (II xxviii 3)</a:t>
            </a:r>
          </a:p>
          <a:p>
            <a:pPr lvl="1"/>
            <a:r>
              <a:rPr lang="en-GB" sz="2600" dirty="0"/>
              <a:t>Various </a:t>
            </a:r>
            <a:r>
              <a:rPr lang="en-GB" sz="2600" dirty="0">
                <a:solidFill>
                  <a:srgbClr val="92D050"/>
                </a:solidFill>
              </a:rPr>
              <a:t>moral relations</a:t>
            </a:r>
            <a:r>
              <a:rPr lang="en-GB" sz="2600" dirty="0"/>
              <a:t> (II xxviii 4‑16)</a:t>
            </a:r>
          </a:p>
        </p:txBody>
      </p:sp>
    </p:spTree>
    <p:extLst>
      <p:ext uri="{BB962C8B-B14F-4D97-AF65-F5344CB8AC3E}">
        <p14:creationId xmlns:p14="http://schemas.microsoft.com/office/powerpoint/2010/main" val="1300625412"/>
      </p:ext>
    </p:extLst>
  </p:cSld>
  <p:clrMapOvr>
    <a:masterClrMapping/>
  </p:clrMapOvr>
  <p:transition spd="med">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3CE1E8E1-5A7B-4868-ACFD-BA66D49558AA}" type="slidenum">
              <a:rPr lang="en-US"/>
              <a:pPr/>
              <a:t>107</a:t>
            </a:fld>
            <a:endParaRPr lang="en-US"/>
          </a:p>
        </p:txBody>
      </p:sp>
      <p:sp>
        <p:nvSpPr>
          <p:cNvPr id="886786" name="Rectangle 2"/>
          <p:cNvSpPr>
            <a:spLocks noGrp="1" noChangeArrowheads="1"/>
          </p:cNvSpPr>
          <p:nvPr>
            <p:ph type="title"/>
          </p:nvPr>
        </p:nvSpPr>
        <p:spPr>
          <a:xfrm>
            <a:off x="457200" y="188640"/>
            <a:ext cx="8229600" cy="666109"/>
          </a:xfrm>
        </p:spPr>
        <p:txBody>
          <a:bodyPr/>
          <a:lstStyle/>
          <a:p>
            <a:r>
              <a:rPr lang="en-GB" dirty="0"/>
              <a:t>Locke to Hume on Relations</a:t>
            </a:r>
          </a:p>
        </p:txBody>
      </p:sp>
      <p:graphicFrame>
        <p:nvGraphicFramePr>
          <p:cNvPr id="886787" name="Group 3"/>
          <p:cNvGraphicFramePr>
            <a:graphicFrameLocks noGrp="1"/>
          </p:cNvGraphicFramePr>
          <p:nvPr>
            <p:ph idx="1"/>
            <p:extLst>
              <p:ext uri="{D42A27DB-BD31-4B8C-83A1-F6EECF244321}">
                <p14:modId xmlns:p14="http://schemas.microsoft.com/office/powerpoint/2010/main" val="2987254560"/>
              </p:ext>
            </p:extLst>
          </p:nvPr>
        </p:nvGraphicFramePr>
        <p:xfrm>
          <a:off x="457200" y="1340768"/>
          <a:ext cx="8399463" cy="5028311"/>
        </p:xfrm>
        <a:graphic>
          <a:graphicData uri="http://schemas.openxmlformats.org/drawingml/2006/table">
            <a:tbl>
              <a:tblPr/>
              <a:tblGrid>
                <a:gridCol w="4006850">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568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LOCKE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HUME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“Agreement”</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FF7C80"/>
                          </a:solidFill>
                          <a:effectLst>
                            <a:outerShdw blurRad="38100" dist="38100" dir="2700000" algn="tl">
                              <a:srgbClr val="000000"/>
                            </a:outerShdw>
                          </a:effectLst>
                          <a:latin typeface="Arial" charset="0"/>
                        </a:rPr>
                        <a:t>Natural</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en-GB" sz="2400" b="0" i="0" u="none" strike="noStrike" cap="none" normalizeH="0" baseline="0" dirty="0">
                          <a:ln>
                            <a:noFill/>
                          </a:ln>
                          <a:solidFill>
                            <a:srgbClr val="00FFFF"/>
                          </a:solidFill>
                          <a:effectLst>
                            <a:outerShdw blurRad="38100" dist="38100" dir="2700000" algn="tl">
                              <a:srgbClr val="000000"/>
                            </a:outerShdw>
                          </a:effectLst>
                          <a:latin typeface="Arial" charset="0"/>
                        </a:rPr>
                        <a:t>Instituted</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en-GB" sz="2400" b="0" i="0" u="none" strike="noStrike" cap="none" normalizeH="0" baseline="0" dirty="0">
                          <a:ln>
                            <a:noFill/>
                          </a:ln>
                          <a:solidFill>
                            <a:srgbClr val="92D050"/>
                          </a:solidFill>
                          <a:effectLst>
                            <a:outerShdw blurRad="38100" dist="38100" dir="2700000" algn="tl">
                              <a:srgbClr val="000000"/>
                            </a:outerShdw>
                          </a:effectLst>
                          <a:latin typeface="Arial" charset="0"/>
                        </a:rPr>
                        <a:t>Moral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(see </a:t>
                      </a:r>
                      <a:r>
                        <a:rPr kumimoji="0" lang="en-GB" sz="2400" b="0" i="1" u="none" strike="noStrike" cap="none" normalizeH="0" baseline="0" dirty="0">
                          <a:ln>
                            <a:noFill/>
                          </a:ln>
                          <a:solidFill>
                            <a:srgbClr val="FF7C80"/>
                          </a:solidFill>
                          <a:effectLst>
                            <a:outerShdw blurRad="38100" dist="38100" dir="2700000" algn="tl">
                              <a:srgbClr val="000000"/>
                            </a:outerShdw>
                          </a:effectLst>
                          <a:latin typeface="Arial" charset="0"/>
                        </a:rPr>
                        <a:t>T </a:t>
                      </a:r>
                      <a:r>
                        <a:rPr kumimoji="0" lang="en-GB" sz="2400" b="0" i="0" u="none" strike="noStrike" cap="none" normalizeH="0" baseline="0" dirty="0">
                          <a:ln>
                            <a:noFill/>
                          </a:ln>
                          <a:solidFill>
                            <a:srgbClr val="FF7C80"/>
                          </a:solidFill>
                          <a:effectLst>
                            <a:outerShdw blurRad="38100" dist="38100" dir="2700000" algn="tl">
                              <a:srgbClr val="000000"/>
                            </a:outerShdw>
                          </a:effectLst>
                          <a:latin typeface="Arial" charset="0"/>
                        </a:rPr>
                        <a:t>1.1.4.3</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en-GB" sz="2400" b="0" i="0" u="none" strike="noStrike" cap="none" normalizeH="0" baseline="0" dirty="0">
                          <a:ln>
                            <a:noFill/>
                          </a:ln>
                          <a:solidFill>
                            <a:srgbClr val="00FFFF"/>
                          </a:solidFill>
                          <a:effectLst>
                            <a:outerShdw blurRad="38100" dist="38100" dir="2700000" algn="tl">
                              <a:srgbClr val="000000"/>
                            </a:outerShdw>
                          </a:effectLst>
                          <a:latin typeface="Arial" charset="0"/>
                        </a:rPr>
                        <a:t>1.1.4.5</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time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place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Space and time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Identity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Identity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Diversity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Contrariety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Proportional relations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Proportions in quantity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Degrees in quality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2943109"/>
      </p:ext>
    </p:extLst>
  </p:cSld>
  <p:clrMapOvr>
    <a:masterClrMapping/>
  </p:clrMapOvr>
  <p:transition spd="med">
    <p:cov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108</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dirty="0"/>
              <a:t>Hume’s Dichotomy</a:t>
            </a:r>
          </a:p>
        </p:txBody>
      </p:sp>
      <p:sp>
        <p:nvSpPr>
          <p:cNvPr id="901123" name="Rectangle 3"/>
          <p:cNvSpPr>
            <a:spLocks noGrp="1" noChangeArrowheads="1"/>
          </p:cNvSpPr>
          <p:nvPr>
            <p:ph type="body" idx="1"/>
          </p:nvPr>
        </p:nvSpPr>
        <p:spPr>
          <a:xfrm>
            <a:off x="457200" y="1268760"/>
            <a:ext cx="8399463" cy="5364596"/>
          </a:xfrm>
        </p:spPr>
        <p:txBody>
          <a:bodyPr/>
          <a:lstStyle/>
          <a:p>
            <a:r>
              <a:rPr lang="en-GB" sz="3000" dirty="0"/>
              <a:t>Hume starts </a:t>
            </a:r>
            <a:r>
              <a:rPr lang="en-GB" sz="3000" i="1" dirty="0"/>
              <a:t>T</a:t>
            </a:r>
            <a:r>
              <a:rPr lang="en-GB" sz="3000" dirty="0"/>
              <a:t> 1.3.1 by dividing his seven types of relation into two groups </a:t>
            </a:r>
            <a:r>
              <a:rPr lang="en-GB" sz="3000" i="1" dirty="0"/>
              <a:t>(T</a:t>
            </a:r>
            <a:r>
              <a:rPr lang="en-GB" sz="3000" dirty="0"/>
              <a:t> 1.3.1.1)</a:t>
            </a:r>
            <a:r>
              <a:rPr lang="en-GB" sz="3000" i="1" dirty="0"/>
              <a:t>:</a:t>
            </a:r>
          </a:p>
          <a:p>
            <a:pPr lvl="1">
              <a:spcBef>
                <a:spcPts val="1800"/>
              </a:spcBef>
            </a:pPr>
            <a:r>
              <a:rPr lang="en-GB" sz="2700" u="sng" dirty="0"/>
              <a:t>The Four “Constant” Relations</a:t>
            </a:r>
            <a:br>
              <a:rPr lang="en-GB" sz="2700" u="sng" dirty="0"/>
            </a:br>
            <a:r>
              <a:rPr lang="en-GB" sz="2700" dirty="0"/>
              <a:t>Those relations that “depend entirely on the ideas, which we compare together” (i.e. </a:t>
            </a:r>
            <a:r>
              <a:rPr lang="en-GB" sz="2700" dirty="0">
                <a:solidFill>
                  <a:srgbClr val="FF9999"/>
                </a:solidFill>
              </a:rPr>
              <a:t>resemblance</a:t>
            </a:r>
            <a:r>
              <a:rPr lang="en-GB" sz="2700" dirty="0"/>
              <a:t>, </a:t>
            </a:r>
            <a:r>
              <a:rPr lang="en-GB" sz="2700" dirty="0">
                <a:solidFill>
                  <a:srgbClr val="FF9999"/>
                </a:solidFill>
              </a:rPr>
              <a:t>contrariety</a:t>
            </a:r>
            <a:r>
              <a:rPr lang="en-GB" sz="2700" dirty="0"/>
              <a:t>, </a:t>
            </a:r>
            <a:r>
              <a:rPr lang="en-GB" sz="2700" dirty="0">
                <a:solidFill>
                  <a:srgbClr val="FF9999"/>
                </a:solidFill>
              </a:rPr>
              <a:t>degrees in quality</a:t>
            </a:r>
            <a:r>
              <a:rPr lang="en-GB" sz="2700" dirty="0"/>
              <a:t>, </a:t>
            </a:r>
            <a:r>
              <a:rPr lang="en-GB" sz="2700" dirty="0">
                <a:solidFill>
                  <a:srgbClr val="FF9999"/>
                </a:solidFill>
              </a:rPr>
              <a:t>proportions in quantity or number</a:t>
            </a:r>
            <a:r>
              <a:rPr lang="en-GB" sz="2700" dirty="0"/>
              <a:t>);</a:t>
            </a:r>
          </a:p>
          <a:p>
            <a:pPr lvl="1">
              <a:spcBef>
                <a:spcPts val="1800"/>
              </a:spcBef>
            </a:pPr>
            <a:r>
              <a:rPr lang="en-GB" sz="2700" u="sng" dirty="0"/>
              <a:t>The Three “Inconstant” Relations</a:t>
            </a:r>
            <a:br>
              <a:rPr lang="en-GB" sz="2700" dirty="0"/>
            </a:br>
            <a:r>
              <a:rPr lang="en-GB" sz="2700" dirty="0"/>
              <a:t>Those relations that “may be </a:t>
            </a:r>
            <a:r>
              <a:rPr lang="en-GB" sz="2700" dirty="0" err="1"/>
              <a:t>chang’d</a:t>
            </a:r>
            <a:r>
              <a:rPr lang="en-GB" sz="2700" dirty="0"/>
              <a:t> without any change in the ideas” (i.e. </a:t>
            </a:r>
            <a:r>
              <a:rPr lang="en-GB" sz="2700" dirty="0">
                <a:solidFill>
                  <a:schemeClr val="accent6">
                    <a:lumMod val="60000"/>
                    <a:lumOff val="40000"/>
                  </a:schemeClr>
                </a:solidFill>
              </a:rPr>
              <a:t>identity</a:t>
            </a:r>
            <a:r>
              <a:rPr lang="en-GB" sz="2700" dirty="0"/>
              <a:t>, </a:t>
            </a:r>
            <a:r>
              <a:rPr lang="en-GB" sz="2700" dirty="0">
                <a:solidFill>
                  <a:schemeClr val="accent6">
                    <a:lumMod val="60000"/>
                    <a:lumOff val="40000"/>
                  </a:schemeClr>
                </a:solidFill>
              </a:rPr>
              <a:t>relations of time and place</a:t>
            </a:r>
            <a:r>
              <a:rPr lang="en-GB" sz="2700" dirty="0"/>
              <a:t>, </a:t>
            </a:r>
            <a:r>
              <a:rPr lang="en-GB" sz="2700" dirty="0">
                <a:solidFill>
                  <a:schemeClr val="accent6">
                    <a:lumMod val="60000"/>
                    <a:lumOff val="40000"/>
                  </a:schemeClr>
                </a:solidFill>
              </a:rPr>
              <a:t>cause and effect</a:t>
            </a:r>
            <a:r>
              <a:rPr lang="en-GB" sz="2700" dirty="0"/>
              <a:t>).</a:t>
            </a:r>
            <a:endParaRPr lang="en-GB" sz="2700" u="sng" dirty="0"/>
          </a:p>
        </p:txBody>
      </p:sp>
    </p:spTree>
    <p:extLst>
      <p:ext uri="{BB962C8B-B14F-4D97-AF65-F5344CB8AC3E}">
        <p14:creationId xmlns:p14="http://schemas.microsoft.com/office/powerpoint/2010/main" val="3904846198"/>
      </p:ext>
    </p:extLst>
  </p:cSld>
  <p:clrMapOvr>
    <a:masterClrMapping/>
  </p:clrMapOvr>
  <p:transition spd="med">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54114C9-DB98-469A-A89D-88F9A96336E8}" type="slidenum">
              <a:rPr lang="en-US"/>
              <a:pPr/>
              <a:t>109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560A15C-4654-407C-B90F-35A7DEC7DBA4}" type="slidenum">
              <a:rPr lang="en-US" sz="1600">
                <a:effectLst>
                  <a:outerShdw blurRad="38100" dist="38100" dir="2700000" algn="tl">
                    <a:srgbClr val="000000"/>
                  </a:outerShdw>
                </a:effectLst>
                <a:ea typeface="ＭＳ Ｐゴシック" charset="-128"/>
              </a:rPr>
              <a:pPr eaLnBrk="1" hangingPunct="1"/>
              <a:t>109</a:t>
            </a:fld>
            <a:endParaRPr lang="en-US" sz="1600">
              <a:effectLst>
                <a:outerShdw blurRad="38100" dist="38100" dir="2700000" algn="tl">
                  <a:srgbClr val="000000"/>
                </a:outerShdw>
              </a:effectLst>
              <a:ea typeface="ＭＳ Ｐゴシック" charset="-128"/>
            </a:endParaRPr>
          </a:p>
        </p:txBody>
      </p:sp>
      <p:sp>
        <p:nvSpPr>
          <p:cNvPr id="831490" name="Rectangle 2"/>
          <p:cNvSpPr>
            <a:spLocks noGrp="1" noChangeArrowheads="1"/>
          </p:cNvSpPr>
          <p:nvPr>
            <p:ph type="title" idx="4294967295"/>
          </p:nvPr>
        </p:nvSpPr>
        <p:spPr>
          <a:xfrm>
            <a:off x="457200" y="224644"/>
            <a:ext cx="8229600" cy="666911"/>
          </a:xfrm>
        </p:spPr>
        <p:txBody>
          <a:bodyPr/>
          <a:lstStyle/>
          <a:p>
            <a:r>
              <a:rPr lang="en-GB" sz="4000" dirty="0"/>
              <a:t>A Taxonomy of Mental Operations</a:t>
            </a:r>
            <a:endParaRPr lang="en-US" sz="4000" dirty="0"/>
          </a:p>
        </p:txBody>
      </p:sp>
      <p:sp>
        <p:nvSpPr>
          <p:cNvPr id="831491" name="Rectangle 3"/>
          <p:cNvSpPr>
            <a:spLocks noGrp="1" noChangeArrowheads="1"/>
          </p:cNvSpPr>
          <p:nvPr>
            <p:ph type="body" idx="4294967295"/>
          </p:nvPr>
        </p:nvSpPr>
        <p:spPr>
          <a:xfrm>
            <a:off x="529208" y="1268760"/>
            <a:ext cx="8147248" cy="5325715"/>
          </a:xfrm>
        </p:spPr>
        <p:txBody>
          <a:bodyPr/>
          <a:lstStyle/>
          <a:p>
            <a:pPr>
              <a:lnSpc>
                <a:spcPct val="90000"/>
              </a:lnSpc>
            </a:pPr>
            <a:r>
              <a:rPr lang="en-GB" sz="2800"/>
              <a:t>Hume also argues</a:t>
            </a:r>
            <a:r>
              <a:rPr lang="en-GB" sz="2800" dirty="0"/>
              <a:t>, rather simplistically, that his seven relations map neatly onto four different mental operations:</a:t>
            </a:r>
          </a:p>
          <a:p>
            <a:pPr lvl="1">
              <a:lnSpc>
                <a:spcPct val="90000"/>
              </a:lnSpc>
              <a:spcBef>
                <a:spcPts val="1500"/>
              </a:spcBef>
            </a:pPr>
            <a:r>
              <a:rPr lang="en-GB" sz="2500" i="1" dirty="0">
                <a:solidFill>
                  <a:srgbClr val="FF9999"/>
                </a:solidFill>
              </a:rPr>
              <a:t>resemblance</a:t>
            </a:r>
            <a:r>
              <a:rPr lang="en-GB" sz="2500" dirty="0"/>
              <a:t>, </a:t>
            </a:r>
            <a:r>
              <a:rPr lang="en-GB" sz="2500" i="1" dirty="0">
                <a:solidFill>
                  <a:srgbClr val="FF9999"/>
                </a:solidFill>
              </a:rPr>
              <a:t>contrariety</a:t>
            </a:r>
            <a:r>
              <a:rPr lang="en-GB" sz="2500" dirty="0"/>
              <a:t>, and </a:t>
            </a:r>
            <a:r>
              <a:rPr lang="en-GB" sz="2500" i="1" dirty="0">
                <a:solidFill>
                  <a:srgbClr val="FF9999"/>
                </a:solidFill>
              </a:rPr>
              <a:t>degrees in quality</a:t>
            </a:r>
            <a:r>
              <a:rPr lang="en-GB" sz="2500" dirty="0"/>
              <a:t> are “discoverable at first sight” (</a:t>
            </a:r>
            <a:r>
              <a:rPr lang="en-GB" sz="2500" i="1" dirty="0"/>
              <a:t>T</a:t>
            </a:r>
            <a:r>
              <a:rPr lang="en-GB" sz="2500" dirty="0"/>
              <a:t> 1.3.1.2)</a:t>
            </a:r>
          </a:p>
          <a:p>
            <a:pPr lvl="1">
              <a:lnSpc>
                <a:spcPct val="90000"/>
              </a:lnSpc>
              <a:spcBef>
                <a:spcPts val="1500"/>
              </a:spcBef>
            </a:pPr>
            <a:r>
              <a:rPr lang="en-GB" sz="2500" i="1" dirty="0">
                <a:solidFill>
                  <a:srgbClr val="FF9999"/>
                </a:solidFill>
              </a:rPr>
              <a:t>proportions of quantity or number</a:t>
            </a:r>
            <a:r>
              <a:rPr lang="en-GB" sz="2500" dirty="0">
                <a:solidFill>
                  <a:srgbClr val="FF9999"/>
                </a:solidFill>
              </a:rPr>
              <a:t> are susceptible</a:t>
            </a:r>
            <a:r>
              <a:rPr lang="en-GB" sz="2500" dirty="0"/>
              <a:t> of demonstration (</a:t>
            </a:r>
            <a:r>
              <a:rPr lang="en-GB" sz="2500" i="1" dirty="0"/>
              <a:t>T</a:t>
            </a:r>
            <a:r>
              <a:rPr lang="en-GB" sz="2500" dirty="0"/>
              <a:t> 1.3.1.2-5)</a:t>
            </a:r>
          </a:p>
          <a:p>
            <a:pPr lvl="1">
              <a:lnSpc>
                <a:spcPct val="90000"/>
              </a:lnSpc>
              <a:spcBef>
                <a:spcPts val="1500"/>
              </a:spcBef>
            </a:pPr>
            <a:r>
              <a:rPr lang="en-GB" sz="2500" i="1" dirty="0">
                <a:solidFill>
                  <a:schemeClr val="accent6">
                    <a:lumMod val="60000"/>
                    <a:lumOff val="40000"/>
                  </a:schemeClr>
                </a:solidFill>
              </a:rPr>
              <a:t>identity</a:t>
            </a:r>
            <a:r>
              <a:rPr lang="en-GB" sz="2500" dirty="0"/>
              <a:t> and </a:t>
            </a:r>
            <a:r>
              <a:rPr lang="en-GB" sz="2500" i="1" dirty="0">
                <a:solidFill>
                  <a:schemeClr val="accent6">
                    <a:lumMod val="60000"/>
                    <a:lumOff val="40000"/>
                  </a:schemeClr>
                </a:solidFill>
              </a:rPr>
              <a:t>relations of time and place</a:t>
            </a:r>
            <a:r>
              <a:rPr lang="en-GB" sz="2500" dirty="0"/>
              <a:t> are matters of perception rather than reasoning (</a:t>
            </a:r>
            <a:r>
              <a:rPr lang="en-GB" sz="2500" i="1" dirty="0"/>
              <a:t>T</a:t>
            </a:r>
            <a:r>
              <a:rPr lang="en-GB" sz="2500" dirty="0"/>
              <a:t> 1.3.2.1)</a:t>
            </a:r>
          </a:p>
          <a:p>
            <a:pPr lvl="1">
              <a:lnSpc>
                <a:spcPct val="90000"/>
              </a:lnSpc>
              <a:spcBef>
                <a:spcPts val="1500"/>
              </a:spcBef>
            </a:pPr>
            <a:r>
              <a:rPr lang="en-GB" sz="2500" i="1" dirty="0">
                <a:solidFill>
                  <a:schemeClr val="accent6">
                    <a:lumMod val="60000"/>
                    <a:lumOff val="40000"/>
                  </a:schemeClr>
                </a:solidFill>
              </a:rPr>
              <a:t>causation</a:t>
            </a:r>
            <a:r>
              <a:rPr lang="en-GB" sz="2500" dirty="0"/>
              <a:t> is the only relation “that can be </a:t>
            </a:r>
            <a:r>
              <a:rPr lang="en-GB" sz="2500" dirty="0" err="1"/>
              <a:t>trac’d</a:t>
            </a:r>
            <a:r>
              <a:rPr lang="en-GB" sz="2500" dirty="0"/>
              <a:t> beyond our senses, [to] existences and objects, which we do not see or feel”  (</a:t>
            </a:r>
            <a:r>
              <a:rPr lang="en-GB" sz="2500" i="1" dirty="0"/>
              <a:t>T</a:t>
            </a:r>
            <a:r>
              <a:rPr lang="en-GB" sz="2500" dirty="0"/>
              <a:t> 1.3.2.3)</a:t>
            </a:r>
            <a:endParaRPr lang="en-US" sz="2500" i="1" dirty="0"/>
          </a:p>
        </p:txBody>
      </p:sp>
    </p:spTree>
    <p:extLst>
      <p:ext uri="{BB962C8B-B14F-4D97-AF65-F5344CB8AC3E}">
        <p14:creationId xmlns:p14="http://schemas.microsoft.com/office/powerpoint/2010/main" val="346148038"/>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0468B-D0EA-813F-650B-46D8DEBFFADC}"/>
              </a:ext>
            </a:extLst>
          </p:cNvPr>
          <p:cNvSpPr>
            <a:spLocks noGrp="1"/>
          </p:cNvSpPr>
          <p:nvPr>
            <p:ph type="sldNum" sz="quarter" idx="10"/>
          </p:nvPr>
        </p:nvSpPr>
        <p:spPr/>
        <p:txBody>
          <a:bodyPr/>
          <a:lstStyle/>
          <a:p>
            <a:fld id="{FFD1EE05-59BE-439B-B8B7-F61DC751609B}" type="slidenum">
              <a:rPr lang="en-US" smtClean="0"/>
              <a:pPr/>
              <a:t>11</a:t>
            </a:fld>
            <a:endParaRPr lang="en-US"/>
          </a:p>
        </p:txBody>
      </p:sp>
      <p:pic>
        <p:nvPicPr>
          <p:cNvPr id="10" name="Picture 9">
            <a:extLst>
              <a:ext uri="{FF2B5EF4-FFF2-40B4-BE49-F238E27FC236}">
                <a16:creationId xmlns:a16="http://schemas.microsoft.com/office/drawing/2014/main" id="{0ED5BAE1-23B1-6841-B088-FC597511E470}"/>
              </a:ext>
            </a:extLst>
          </p:cNvPr>
          <p:cNvPicPr>
            <a:picLocks noChangeAspect="1"/>
          </p:cNvPicPr>
          <p:nvPr/>
        </p:nvPicPr>
        <p:blipFill>
          <a:blip r:embed="rId3"/>
          <a:stretch>
            <a:fillRect/>
          </a:stretch>
        </p:blipFill>
        <p:spPr>
          <a:xfrm>
            <a:off x="0" y="0"/>
            <a:ext cx="9144000" cy="6858000"/>
          </a:xfrm>
          <a:prstGeom prst="rect">
            <a:avLst/>
          </a:prstGeom>
        </p:spPr>
      </p:pic>
      <p:sp>
        <p:nvSpPr>
          <p:cNvPr id="11" name="Right Brace 10">
            <a:extLst>
              <a:ext uri="{FF2B5EF4-FFF2-40B4-BE49-F238E27FC236}">
                <a16:creationId xmlns:a16="http://schemas.microsoft.com/office/drawing/2014/main" id="{8EC99304-2D93-6EFF-C439-F22C6706458A}"/>
              </a:ext>
            </a:extLst>
          </p:cNvPr>
          <p:cNvSpPr/>
          <p:nvPr/>
        </p:nvSpPr>
        <p:spPr bwMode="auto">
          <a:xfrm>
            <a:off x="2807804" y="2780928"/>
            <a:ext cx="216024" cy="1512168"/>
          </a:xfrm>
          <a:prstGeom prst="rightBrace">
            <a:avLst/>
          </a:prstGeom>
          <a:noFill/>
          <a:ln w="254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676E1E5-38C5-C215-D22E-216DC1E7F96F}"/>
              </a:ext>
            </a:extLst>
          </p:cNvPr>
          <p:cNvSpPr txBox="1"/>
          <p:nvPr/>
        </p:nvSpPr>
        <p:spPr>
          <a:xfrm>
            <a:off x="2987824" y="3356992"/>
            <a:ext cx="360040" cy="369332"/>
          </a:xfrm>
          <a:prstGeom prst="rect">
            <a:avLst/>
          </a:prstGeom>
          <a:noFill/>
          <a:ln>
            <a:noFill/>
          </a:ln>
        </p:spPr>
        <p:txBody>
          <a:bodyPr wrap="square" rtlCol="0">
            <a:spAutoFit/>
          </a:bodyPr>
          <a:lstStyle/>
          <a:p>
            <a:r>
              <a:rPr lang="en-GB" b="1">
                <a:solidFill>
                  <a:schemeClr val="bg2">
                    <a:lumMod val="60000"/>
                    <a:lumOff val="40000"/>
                  </a:schemeClr>
                </a:solidFill>
              </a:rPr>
              <a:t>T</a:t>
            </a:r>
          </a:p>
        </p:txBody>
      </p:sp>
      <p:sp>
        <p:nvSpPr>
          <p:cNvPr id="13" name="TextBox 12">
            <a:extLst>
              <a:ext uri="{FF2B5EF4-FFF2-40B4-BE49-F238E27FC236}">
                <a16:creationId xmlns:a16="http://schemas.microsoft.com/office/drawing/2014/main" id="{8271691D-138F-4507-BA67-BA5C73C789A9}"/>
              </a:ext>
            </a:extLst>
          </p:cNvPr>
          <p:cNvSpPr txBox="1"/>
          <p:nvPr/>
        </p:nvSpPr>
        <p:spPr>
          <a:xfrm>
            <a:off x="3059832" y="428380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A</a:t>
            </a:r>
          </a:p>
        </p:txBody>
      </p:sp>
      <p:sp>
        <p:nvSpPr>
          <p:cNvPr id="14" name="TextBox 13">
            <a:extLst>
              <a:ext uri="{FF2B5EF4-FFF2-40B4-BE49-F238E27FC236}">
                <a16:creationId xmlns:a16="http://schemas.microsoft.com/office/drawing/2014/main" id="{BF09A5FD-4778-31FE-6266-6531A7F7CF26}"/>
              </a:ext>
            </a:extLst>
          </p:cNvPr>
          <p:cNvSpPr txBox="1"/>
          <p:nvPr/>
        </p:nvSpPr>
        <p:spPr>
          <a:xfrm>
            <a:off x="4644008" y="364502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E</a:t>
            </a:r>
          </a:p>
        </p:txBody>
      </p:sp>
      <p:cxnSp>
        <p:nvCxnSpPr>
          <p:cNvPr id="3" name="Straight Arrow Connector 2">
            <a:extLst>
              <a:ext uri="{FF2B5EF4-FFF2-40B4-BE49-F238E27FC236}">
                <a16:creationId xmlns:a16="http://schemas.microsoft.com/office/drawing/2014/main" id="{4BE132C9-A333-BC46-3EF9-3173CDA8DF4D}"/>
              </a:ext>
            </a:extLst>
          </p:cNvPr>
          <p:cNvCxnSpPr>
            <a:cxnSpLocks/>
          </p:cNvCxnSpPr>
          <p:nvPr/>
        </p:nvCxnSpPr>
        <p:spPr bwMode="auto">
          <a:xfrm>
            <a:off x="637220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6" name="Straight Arrow Connector 5">
            <a:extLst>
              <a:ext uri="{FF2B5EF4-FFF2-40B4-BE49-F238E27FC236}">
                <a16:creationId xmlns:a16="http://schemas.microsoft.com/office/drawing/2014/main" id="{E33BAFC6-B9BB-9744-54E8-7FD9E54A4927}"/>
              </a:ext>
            </a:extLst>
          </p:cNvPr>
          <p:cNvCxnSpPr>
            <a:cxnSpLocks/>
          </p:cNvCxnSpPr>
          <p:nvPr/>
        </p:nvCxnSpPr>
        <p:spPr bwMode="auto">
          <a:xfrm>
            <a:off x="73803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7" name="Straight Arrow Connector 6">
            <a:extLst>
              <a:ext uri="{FF2B5EF4-FFF2-40B4-BE49-F238E27FC236}">
                <a16:creationId xmlns:a16="http://schemas.microsoft.com/office/drawing/2014/main" id="{3EE13674-8068-196B-D62E-BEC47D2033FE}"/>
              </a:ext>
            </a:extLst>
          </p:cNvPr>
          <p:cNvCxnSpPr>
            <a:cxnSpLocks/>
          </p:cNvCxnSpPr>
          <p:nvPr/>
        </p:nvCxnSpPr>
        <p:spPr bwMode="auto">
          <a:xfrm>
            <a:off x="82804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8" name="Straight Arrow Connector 7">
            <a:extLst>
              <a:ext uri="{FF2B5EF4-FFF2-40B4-BE49-F238E27FC236}">
                <a16:creationId xmlns:a16="http://schemas.microsoft.com/office/drawing/2014/main" id="{38B76D64-3A24-C529-A5BD-DE010F81ADC6}"/>
              </a:ext>
            </a:extLst>
          </p:cNvPr>
          <p:cNvCxnSpPr>
            <a:cxnSpLocks/>
          </p:cNvCxnSpPr>
          <p:nvPr/>
        </p:nvCxnSpPr>
        <p:spPr bwMode="auto">
          <a:xfrm>
            <a:off x="871246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9" name="Straight Arrow Connector 8">
            <a:extLst>
              <a:ext uri="{FF2B5EF4-FFF2-40B4-BE49-F238E27FC236}">
                <a16:creationId xmlns:a16="http://schemas.microsoft.com/office/drawing/2014/main" id="{32896423-6B4C-2341-67ED-3BBC25470F2E}"/>
              </a:ext>
            </a:extLst>
          </p:cNvPr>
          <p:cNvCxnSpPr>
            <a:cxnSpLocks/>
          </p:cNvCxnSpPr>
          <p:nvPr/>
        </p:nvCxnSpPr>
        <p:spPr bwMode="auto">
          <a:xfrm>
            <a:off x="5184068"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506613156"/>
      </p:ext>
    </p:extLst>
  </p:cSld>
  <p:clrMapOvr>
    <a:masterClrMapping/>
  </p:clrMapOvr>
  <p:transition spd="med">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2FC5551-68BD-461B-B21A-2CC8732F90A5}" type="slidenum">
              <a:rPr lang="en-US"/>
              <a:pPr/>
              <a:t>110</a:t>
            </a:fld>
            <a:endParaRPr lang="en-US"/>
          </a:p>
        </p:txBody>
      </p:sp>
      <p:sp>
        <p:nvSpPr>
          <p:cNvPr id="20" name="Slide Number Placeholder 4"/>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48FC10E-1BDE-46D7-82A0-7BD94E9DBA81}" type="slidenum">
              <a:rPr lang="en-US" sz="1600">
                <a:effectLst>
                  <a:outerShdw blurRad="38100" dist="38100" dir="2700000" algn="tl">
                    <a:srgbClr val="000000"/>
                  </a:outerShdw>
                </a:effectLst>
                <a:ea typeface="ＭＳ Ｐゴシック" charset="-128"/>
              </a:rPr>
              <a:pPr eaLnBrk="1" hangingPunct="1"/>
              <a:t>110</a:t>
            </a:fld>
            <a:endParaRPr lang="en-US" sz="1600">
              <a:effectLst>
                <a:outerShdw blurRad="38100" dist="38100" dir="2700000" algn="tl">
                  <a:srgbClr val="000000"/>
                </a:outerShdw>
              </a:effectLst>
              <a:ea typeface="ＭＳ Ｐゴシック" charset="-128"/>
            </a:endParaRPr>
          </a:p>
        </p:txBody>
      </p:sp>
      <p:graphicFrame>
        <p:nvGraphicFramePr>
          <p:cNvPr id="897045" name="Group 21"/>
          <p:cNvGraphicFramePr>
            <a:graphicFrameLocks noGrp="1"/>
          </p:cNvGraphicFramePr>
          <p:nvPr>
            <p:ph sz="half" idx="4294967295"/>
            <p:extLst>
              <p:ext uri="{D42A27DB-BD31-4B8C-83A1-F6EECF244321}">
                <p14:modId xmlns:p14="http://schemas.microsoft.com/office/powerpoint/2010/main" val="2752290973"/>
              </p:ext>
            </p:extLst>
          </p:nvPr>
        </p:nvGraphicFramePr>
        <p:xfrm>
          <a:off x="414338" y="440668"/>
          <a:ext cx="8335962" cy="4481040"/>
        </p:xfrm>
        <a:graphic>
          <a:graphicData uri="http://schemas.openxmlformats.org/drawingml/2006/table">
            <a:tbl>
              <a:tblPr/>
              <a:tblGrid>
                <a:gridCol w="1989137">
                  <a:extLst>
                    <a:ext uri="{9D8B030D-6E8A-4147-A177-3AD203B41FA5}">
                      <a16:colId xmlns:a16="http://schemas.microsoft.com/office/drawing/2014/main" val="20000"/>
                    </a:ext>
                  </a:extLst>
                </a:gridCol>
                <a:gridCol w="3195638">
                  <a:extLst>
                    <a:ext uri="{9D8B030D-6E8A-4147-A177-3AD203B41FA5}">
                      <a16:colId xmlns:a16="http://schemas.microsoft.com/office/drawing/2014/main" val="20001"/>
                    </a:ext>
                  </a:extLst>
                </a:gridCol>
                <a:gridCol w="3151187">
                  <a:extLst>
                    <a:ext uri="{9D8B030D-6E8A-4147-A177-3AD203B41FA5}">
                      <a16:colId xmlns:a16="http://schemas.microsoft.com/office/drawing/2014/main" val="20002"/>
                    </a:ext>
                  </a:extLst>
                </a:gridCol>
              </a:tblGrid>
              <a:tr h="5674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rgbClr val="FF9999"/>
                          </a:solidFill>
                          <a:effectLst>
                            <a:outerShdw blurRad="38100" dist="38100" dir="2700000" algn="tl">
                              <a:srgbClr val="000000"/>
                            </a:outerShdw>
                          </a:effectLst>
                          <a:latin typeface="Arial" charset="0"/>
                        </a:rPr>
                        <a:t>Constant relations</a:t>
                      </a:r>
                      <a:endParaRPr kumimoji="0" lang="en-US" sz="2400" b="0" i="1" u="none" strike="noStrike" cap="none" normalizeH="0" baseline="0">
                        <a:ln>
                          <a:noFill/>
                        </a:ln>
                        <a:solidFill>
                          <a:srgbClr val="FF9999"/>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chemeClr val="accent6">
                              <a:lumMod val="60000"/>
                              <a:lumOff val="40000"/>
                            </a:schemeClr>
                          </a:solidFill>
                          <a:effectLst>
                            <a:outerShdw blurRad="38100" dist="38100" dir="2700000" algn="tl">
                              <a:srgbClr val="000000"/>
                            </a:outerShdw>
                          </a:effectLst>
                          <a:latin typeface="Arial" charset="0"/>
                        </a:rPr>
                        <a:t>Inconstant relations</a:t>
                      </a:r>
                      <a:endParaRPr kumimoji="0" lang="en-US" sz="2400" b="0" i="1" u="none" strike="noStrike" cap="none" normalizeH="0" baseline="0">
                        <a:ln>
                          <a:noFill/>
                        </a:ln>
                        <a:solidFill>
                          <a:schemeClr val="accent6">
                            <a:lumMod val="60000"/>
                            <a:lumOff val="40000"/>
                          </a:schemeClr>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11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Perception</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Intuition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contrariety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degrees in quality</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Sensory Perception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identity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situations in time</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and place</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Reasoning</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Demonstration</a:t>
                      </a:r>
                      <a:endParaRPr kumimoji="0" lang="en-US" sz="1000" b="0" i="0" u="sng"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1000" b="1"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proportions in</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quantity and number</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dirty="0">
                          <a:ln>
                            <a:noFill/>
                          </a:ln>
                          <a:solidFill>
                            <a:schemeClr val="tx1"/>
                          </a:solidFill>
                          <a:effectLst>
                            <a:outerShdw blurRad="38100" dist="38100" dir="2700000" algn="tl">
                              <a:srgbClr val="000000"/>
                            </a:outerShdw>
                          </a:effectLst>
                          <a:latin typeface="Arial" charset="0"/>
                        </a:rPr>
                        <a:t>Probability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dirty="0">
                          <a:ln>
                            <a:noFill/>
                          </a:ln>
                          <a:solidFill>
                            <a:schemeClr val="tx1"/>
                          </a:solidFill>
                          <a:effectLst>
                            <a:outerShdw blurRad="38100" dist="38100" dir="2700000" algn="tl">
                              <a:srgbClr val="000000"/>
                            </a:outerShdw>
                          </a:effectLst>
                          <a:latin typeface="Arial" charset="0"/>
                        </a:rPr>
                        <a:t>causation </a:t>
                      </a:r>
                      <a:r>
                        <a:rPr kumimoji="0" lang="en-GB" sz="2400" b="0" i="1" u="none" strike="noStrike" cap="none" normalizeH="0" baseline="0" dirty="0">
                          <a:ln>
                            <a:noFill/>
                          </a:ln>
                          <a:solidFill>
                            <a:srgbClr val="00FFFF"/>
                          </a:solidFill>
                          <a:effectLst>
                            <a:outerShdw blurRad="38100" dist="38100" dir="2700000" algn="tl">
                              <a:srgbClr val="000000"/>
                            </a:outerShdw>
                          </a:effectLst>
                          <a:latin typeface="Arial" charset="0"/>
                        </a:rPr>
                        <a:t>*</a:t>
                      </a:r>
                      <a:endParaRPr kumimoji="0" lang="en-US" sz="2400" b="0" i="0" u="none" strike="noStrike" cap="none" normalizeH="0" baseline="0" dirty="0">
                        <a:ln>
                          <a:noFill/>
                        </a:ln>
                        <a:solidFill>
                          <a:srgbClr val="00FFFF"/>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3"/>
          <p:cNvSpPr txBox="1">
            <a:spLocks noChangeArrowheads="1"/>
          </p:cNvSpPr>
          <p:nvPr/>
        </p:nvSpPr>
        <p:spPr>
          <a:xfrm>
            <a:off x="457200" y="5481228"/>
            <a:ext cx="8363272" cy="936402"/>
          </a:xfrm>
          <a:prstGeom prst="rect">
            <a:avLst/>
          </a:prstGeom>
        </p:spPr>
        <p:txBody>
          <a:bodyPr/>
          <a:lstStyle/>
          <a:p>
            <a:pPr marL="144000" marR="0" lvl="0" indent="-144000" algn="l" defTabSz="914400" rtl="0" eaLnBrk="1" fontAlgn="base" latinLnBrk="0" hangingPunct="1">
              <a:lnSpc>
                <a:spcPct val="100000"/>
              </a:lnSpc>
              <a:spcBef>
                <a:spcPct val="20000"/>
              </a:spcBef>
              <a:spcAft>
                <a:spcPct val="0"/>
              </a:spcAft>
              <a:buClr>
                <a:srgbClr val="00FFFF"/>
              </a:buClr>
              <a:buSzPct val="90000"/>
              <a:buFont typeface="Arial" pitchFamily="34" charset="0"/>
              <a:buChar char="*"/>
              <a:tabLst/>
              <a:defRPr/>
            </a:pPr>
            <a:r>
              <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This explains why most of Treatise 1.3.2-14, nominally on “probability”, focuses</a:t>
            </a:r>
            <a:r>
              <a:rPr kumimoji="0" lang="en-GB" sz="2400" b="0" i="1" u="none" strike="noStrike" kern="0" cap="none" spc="0" normalizeH="0" noProof="0" dirty="0">
                <a:ln>
                  <a:noFill/>
                </a:ln>
                <a:solidFill>
                  <a:schemeClr val="tx1"/>
                </a:solidFill>
                <a:effectLst>
                  <a:outerShdw blurRad="38100" dist="38100" dir="2700000" algn="tl">
                    <a:srgbClr val="000000"/>
                  </a:outerShdw>
                </a:effectLst>
                <a:uLnTx/>
                <a:uFillTx/>
                <a:latin typeface="+mn-lt"/>
                <a:ea typeface="+mn-ea"/>
                <a:cs typeface="+mn-cs"/>
              </a:rPr>
              <a:t> on causation and causal reasoning.</a:t>
            </a:r>
            <a:endPar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1692104128"/>
      </p:ext>
    </p:extLst>
  </p:cSld>
  <p:clrMapOvr>
    <a:masterClrMapping/>
  </p:clrMapOvr>
  <p:transition spd="med">
    <p:cove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8344F0-3A67-4D4E-B4A6-197DD07EFA62}" type="slidenum">
              <a:rPr lang="en-US"/>
              <a:pPr/>
              <a:t>111</a:t>
            </a:fld>
            <a:endParaRPr lang="en-US"/>
          </a:p>
        </p:txBody>
      </p:sp>
      <p:sp>
        <p:nvSpPr>
          <p:cNvPr id="888834" name="Rectangle 2"/>
          <p:cNvSpPr>
            <a:spLocks noGrp="1" noChangeArrowheads="1"/>
          </p:cNvSpPr>
          <p:nvPr>
            <p:ph type="title"/>
          </p:nvPr>
        </p:nvSpPr>
        <p:spPr>
          <a:xfrm>
            <a:off x="457200" y="116632"/>
            <a:ext cx="8229600" cy="792088"/>
          </a:xfrm>
        </p:spPr>
        <p:txBody>
          <a:bodyPr/>
          <a:lstStyle/>
          <a:p>
            <a:r>
              <a:rPr lang="en-GB" dirty="0"/>
              <a:t>Hume’s Dichotomy – the motive</a:t>
            </a:r>
          </a:p>
        </p:txBody>
      </p:sp>
      <p:sp>
        <p:nvSpPr>
          <p:cNvPr id="888835" name="Rectangle 3"/>
          <p:cNvSpPr>
            <a:spLocks noGrp="1" noChangeArrowheads="1"/>
          </p:cNvSpPr>
          <p:nvPr>
            <p:ph type="body" idx="1"/>
          </p:nvPr>
        </p:nvSpPr>
        <p:spPr>
          <a:xfrm>
            <a:off x="626876" y="1232756"/>
            <a:ext cx="7977572" cy="5400600"/>
          </a:xfrm>
        </p:spPr>
        <p:txBody>
          <a:bodyPr/>
          <a:lstStyle/>
          <a:p>
            <a:r>
              <a:rPr lang="en-GB" sz="2800"/>
              <a:t>Hume apparently gives </a:t>
            </a:r>
            <a:r>
              <a:rPr lang="en-GB" sz="2800" dirty="0"/>
              <a:t>his taxonomy of </a:t>
            </a:r>
            <a:r>
              <a:rPr lang="en-GB" sz="2800"/>
              <a:t>relations to </a:t>
            </a:r>
            <a:r>
              <a:rPr lang="en-GB" sz="2800" dirty="0"/>
              <a:t>facilitate his arguments:</a:t>
            </a:r>
          </a:p>
          <a:p>
            <a:pPr lvl="1"/>
            <a:r>
              <a:rPr lang="en-GB" sz="2600" dirty="0">
                <a:solidFill>
                  <a:srgbClr val="FF7C80"/>
                </a:solidFill>
              </a:rPr>
              <a:t>That the Causal Maxim cannot be intuitively certain</a:t>
            </a:r>
            <a:r>
              <a:rPr lang="en-GB" sz="2600" dirty="0"/>
              <a:t> (</a:t>
            </a:r>
            <a:r>
              <a:rPr lang="en-GB" sz="2600" i="1" dirty="0"/>
              <a:t>T </a:t>
            </a:r>
            <a:r>
              <a:rPr lang="en-GB" sz="2600" dirty="0"/>
              <a:t>1.3.3.2);</a:t>
            </a:r>
          </a:p>
          <a:p>
            <a:pPr lvl="1"/>
            <a:r>
              <a:rPr lang="en-GB" sz="2600" dirty="0">
                <a:solidFill>
                  <a:srgbClr val="FF7C80"/>
                </a:solidFill>
              </a:rPr>
              <a:t>That relations of virtue and vice are not demonstrable</a:t>
            </a:r>
            <a:r>
              <a:rPr lang="en-GB" sz="2600" dirty="0"/>
              <a:t> (</a:t>
            </a:r>
            <a:r>
              <a:rPr lang="en-GB" sz="2600" i="1" dirty="0"/>
              <a:t>T </a:t>
            </a:r>
            <a:r>
              <a:rPr lang="en-GB" sz="2600" dirty="0"/>
              <a:t>3.1.1.19).</a:t>
            </a:r>
          </a:p>
          <a:p>
            <a:pPr>
              <a:spcBef>
                <a:spcPts val="2400"/>
              </a:spcBef>
            </a:pPr>
            <a:r>
              <a:rPr lang="en-GB" sz="2800"/>
              <a:t>Although not explicit on the logic here, the wording of </a:t>
            </a:r>
            <a:r>
              <a:rPr lang="en-GB" sz="2800" i="1"/>
              <a:t>T</a:t>
            </a:r>
            <a:r>
              <a:rPr lang="en-GB" sz="2800"/>
              <a:t> 3.1.1.19 strongly suggests that Hume is </a:t>
            </a:r>
            <a:r>
              <a:rPr lang="en-GB" sz="2800" dirty="0"/>
              <a:t>arguing from the principle:</a:t>
            </a:r>
          </a:p>
          <a:p>
            <a:pPr lvl="1"/>
            <a:r>
              <a:rPr lang="en-GB" sz="2600" i="1">
                <a:solidFill>
                  <a:srgbClr val="FF7C80"/>
                </a:solidFill>
              </a:rPr>
              <a:t>No </a:t>
            </a:r>
            <a:r>
              <a:rPr lang="en-GB" sz="2600" i="1" dirty="0">
                <a:solidFill>
                  <a:srgbClr val="FF7C80"/>
                </a:solidFill>
              </a:rPr>
              <a:t>proposition </a:t>
            </a:r>
            <a:r>
              <a:rPr lang="en-GB" sz="2600" i="1">
                <a:solidFill>
                  <a:srgbClr val="FF7C80"/>
                </a:solidFill>
              </a:rPr>
              <a:t>that involves inconstant relations can be intuitively </a:t>
            </a:r>
            <a:r>
              <a:rPr lang="en-GB" sz="2600" i="1" dirty="0">
                <a:solidFill>
                  <a:srgbClr val="FF7C80"/>
                </a:solidFill>
              </a:rPr>
              <a:t>or </a:t>
            </a:r>
            <a:r>
              <a:rPr lang="en-GB" sz="2600" i="1">
                <a:solidFill>
                  <a:srgbClr val="FF7C80"/>
                </a:solidFill>
              </a:rPr>
              <a:t>demonstratively certain</a:t>
            </a:r>
            <a:r>
              <a:rPr lang="en-GB" sz="2600" i="1"/>
              <a:t>.</a:t>
            </a:r>
            <a:endParaRPr lang="en-GB" sz="2600" i="1" dirty="0"/>
          </a:p>
        </p:txBody>
      </p:sp>
    </p:spTree>
    <p:extLst>
      <p:ext uri="{BB962C8B-B14F-4D97-AF65-F5344CB8AC3E}">
        <p14:creationId xmlns:p14="http://schemas.microsoft.com/office/powerpoint/2010/main" val="3054528638"/>
      </p:ext>
    </p:extLst>
  </p:cSld>
  <p:clrMapOvr>
    <a:masterClrMapping/>
  </p:clrMapOvr>
  <p:transition spd="med">
    <p:cov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CDCD9F-2A5B-44A4-9E11-0CD2DB79BC72}" type="slidenum">
              <a:rPr lang="en-US"/>
              <a:pPr/>
              <a:t>112</a:t>
            </a:fld>
            <a:endParaRPr lang="en-US"/>
          </a:p>
        </p:txBody>
      </p:sp>
      <p:sp>
        <p:nvSpPr>
          <p:cNvPr id="889858" name="Rectangle 2"/>
          <p:cNvSpPr>
            <a:spLocks noGrp="1" noChangeArrowheads="1"/>
          </p:cNvSpPr>
          <p:nvPr>
            <p:ph type="title"/>
          </p:nvPr>
        </p:nvSpPr>
        <p:spPr>
          <a:xfrm>
            <a:off x="457200" y="188640"/>
            <a:ext cx="8229600" cy="738919"/>
          </a:xfrm>
        </p:spPr>
        <p:txBody>
          <a:bodyPr/>
          <a:lstStyle/>
          <a:p>
            <a:r>
              <a:rPr lang="en-GB" dirty="0"/>
              <a:t>The Failure of the Dichotomy </a:t>
            </a:r>
          </a:p>
        </p:txBody>
      </p:sp>
      <p:sp>
        <p:nvSpPr>
          <p:cNvPr id="889859" name="Rectangle 3"/>
          <p:cNvSpPr>
            <a:spLocks noGrp="1" noChangeArrowheads="1"/>
          </p:cNvSpPr>
          <p:nvPr>
            <p:ph type="body" idx="1"/>
          </p:nvPr>
        </p:nvSpPr>
        <p:spPr>
          <a:xfrm>
            <a:off x="539552" y="1147783"/>
            <a:ext cx="8399276" cy="5400600"/>
          </a:xfrm>
        </p:spPr>
        <p:txBody>
          <a:bodyPr/>
          <a:lstStyle/>
          <a:p>
            <a:r>
              <a:rPr lang="en-GB" sz="2800" dirty="0"/>
              <a:t>Sadly</a:t>
            </a:r>
            <a:r>
              <a:rPr lang="en-GB" sz="2800"/>
              <a:t>, this is </a:t>
            </a:r>
            <a:r>
              <a:rPr lang="en-GB" sz="2800" dirty="0"/>
              <a:t>nonsense.  There are many “intuitive” or “demonstrable” propositions involving </a:t>
            </a:r>
            <a:r>
              <a:rPr lang="en-GB" sz="2800" dirty="0">
                <a:solidFill>
                  <a:schemeClr val="accent6">
                    <a:lumMod val="60000"/>
                    <a:lumOff val="40000"/>
                  </a:schemeClr>
                </a:solidFill>
              </a:rPr>
              <a:t>identity</a:t>
            </a:r>
            <a:r>
              <a:rPr lang="en-GB" sz="2800" dirty="0"/>
              <a:t>, </a:t>
            </a:r>
            <a:r>
              <a:rPr lang="en-GB" sz="2800" dirty="0">
                <a:solidFill>
                  <a:schemeClr val="accent6">
                    <a:lumMod val="60000"/>
                    <a:lumOff val="40000"/>
                  </a:schemeClr>
                </a:solidFill>
              </a:rPr>
              <a:t>relations of time and place</a:t>
            </a:r>
            <a:r>
              <a:rPr lang="en-GB" sz="2800" dirty="0"/>
              <a:t>, or </a:t>
            </a:r>
            <a:r>
              <a:rPr lang="en-GB" sz="2800" dirty="0">
                <a:solidFill>
                  <a:schemeClr val="accent6">
                    <a:lumMod val="60000"/>
                    <a:lumOff val="40000"/>
                  </a:schemeClr>
                </a:solidFill>
              </a:rPr>
              <a:t>causation</a:t>
            </a:r>
            <a:r>
              <a:rPr lang="en-GB" sz="2800" dirty="0"/>
              <a:t>:</a:t>
            </a:r>
          </a:p>
          <a:p>
            <a:pPr lvl="1">
              <a:spcBef>
                <a:spcPts val="1200"/>
              </a:spcBef>
            </a:pPr>
            <a:r>
              <a:rPr lang="en-GB" sz="2600" dirty="0"/>
              <a:t>If A=B and B=C, then A=C.</a:t>
            </a:r>
          </a:p>
          <a:p>
            <a:pPr lvl="1">
              <a:spcBef>
                <a:spcPts val="1200"/>
              </a:spcBef>
            </a:pPr>
            <a:r>
              <a:rPr lang="en-GB" sz="2600" dirty="0"/>
              <a:t>Anything that lies inside a small building lies inside a building.</a:t>
            </a:r>
          </a:p>
          <a:p>
            <a:pPr lvl="1">
              <a:spcBef>
                <a:spcPts val="1200"/>
              </a:spcBef>
            </a:pPr>
            <a:r>
              <a:rPr lang="en-GB" sz="2600" dirty="0"/>
              <a:t>Every mother is a parent</a:t>
            </a:r>
            <a:r>
              <a:rPr lang="en-US" sz="2600" dirty="0"/>
              <a:t>.</a:t>
            </a:r>
            <a:endParaRPr lang="en-GB" sz="2600" dirty="0"/>
          </a:p>
          <a:p>
            <a:pPr lvl="1">
              <a:spcBef>
                <a:spcPts val="1200"/>
              </a:spcBef>
            </a:pPr>
            <a:r>
              <a:rPr lang="en-GB" sz="2600" dirty="0"/>
              <a:t>Anyone whose paternal grandparents have two sons, has an </a:t>
            </a:r>
            <a:r>
              <a:rPr lang="en-GB" sz="2600"/>
              <a:t>uncle</a:t>
            </a:r>
            <a:r>
              <a:rPr lang="en-US" sz="2600"/>
              <a:t>.</a:t>
            </a:r>
          </a:p>
          <a:p>
            <a:pPr>
              <a:spcBef>
                <a:spcPts val="1200"/>
              </a:spcBef>
            </a:pPr>
            <a:r>
              <a:rPr lang="en-GB" sz="2800"/>
              <a:t>Garrett (2015, pp. 92-3) attempts to defend Hume’s theory, but this seems unlikely to work …</a:t>
            </a:r>
            <a:endParaRPr lang="en-GB" sz="2800" dirty="0"/>
          </a:p>
        </p:txBody>
      </p:sp>
    </p:spTree>
    <p:extLst>
      <p:ext uri="{BB962C8B-B14F-4D97-AF65-F5344CB8AC3E}">
        <p14:creationId xmlns:p14="http://schemas.microsoft.com/office/powerpoint/2010/main" val="1040228377"/>
      </p:ext>
    </p:extLst>
  </p:cSld>
  <p:clrMapOvr>
    <a:masterClrMapping/>
  </p:clrMapOvr>
  <p:transition spd="med">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386992"/>
          </a:xfrm>
        </p:spPr>
        <p:txBody>
          <a:bodyPr/>
          <a:lstStyle/>
          <a:p>
            <a:r>
              <a:rPr lang="en-GB" sz="4200" dirty="0"/>
              <a:t>Demonstrability Is Not Analysable in Terms of Relations</a:t>
            </a:r>
          </a:p>
        </p:txBody>
      </p:sp>
      <p:sp>
        <p:nvSpPr>
          <p:cNvPr id="3" name="Content Placeholder 2"/>
          <p:cNvSpPr>
            <a:spLocks noGrp="1"/>
          </p:cNvSpPr>
          <p:nvPr>
            <p:ph idx="1"/>
          </p:nvPr>
        </p:nvSpPr>
        <p:spPr>
          <a:xfrm>
            <a:off x="457200" y="1808820"/>
            <a:ext cx="8363272" cy="4824536"/>
          </a:xfrm>
        </p:spPr>
        <p:txBody>
          <a:bodyPr/>
          <a:lstStyle/>
          <a:p>
            <a:r>
              <a:rPr lang="en-GB" sz="2600" dirty="0"/>
              <a:t>It is now well understood that whether a complex proposition is logically provable will often depend on things like order, bracketing, and scope, not on the nature of the specific relations involved.  The first of the </a:t>
            </a:r>
            <a:r>
              <a:rPr lang="en-GB" sz="2600"/>
              <a:t>formulae below </a:t>
            </a:r>
            <a:r>
              <a:rPr lang="en-GB" sz="2600" dirty="0"/>
              <a:t>is demonstrable, the second is not, but they contain exactly the same relations:</a:t>
            </a:r>
          </a:p>
          <a:p>
            <a:pPr marL="457200" lvl="1" indent="0">
              <a:spcBef>
                <a:spcPts val="1200"/>
              </a:spcBef>
              <a:buNone/>
            </a:pPr>
            <a:r>
              <a:rPr lang="en-GB" sz="2600" dirty="0"/>
              <a:t>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a:latin typeface="Times New Roman" panose="02020603050405020304" pitchFamily="18" charset="0"/>
                <a:cs typeface="Times New Roman" panose="02020603050405020304" pitchFamily="18" charset="0"/>
                <a:sym typeface="Symbol" panose="05050102010706020507" pitchFamily="18" charset="2"/>
              </a:rPr>
              <a:t>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i="1">
                <a:latin typeface="Times New Roman" panose="02020603050405020304" pitchFamily="18" charset="0"/>
                <a:cs typeface="Times New Roman" panose="02020603050405020304" pitchFamily="18" charset="0"/>
                <a:sym typeface="Symbol" panose="05050102010706020507" pitchFamily="18" charset="2"/>
              </a:rPr>
              <a:t>Rxy</a:t>
            </a:r>
            <a:r>
              <a:rPr lang="en-GB" sz="3000" dirty="0">
                <a:latin typeface="Times New Roman" panose="02020603050405020304" pitchFamily="18" charset="0"/>
                <a:cs typeface="Times New Roman" panose="02020603050405020304" pitchFamily="18" charset="0"/>
                <a:sym typeface="Symbol" panose="05050102010706020507" pitchFamily="18" charset="2"/>
              </a:rPr>
              <a:t>)   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a:latin typeface="Times New Roman" panose="02020603050405020304" pitchFamily="18" charset="0"/>
                <a:cs typeface="Times New Roman" panose="02020603050405020304" pitchFamily="18" charset="0"/>
                <a:sym typeface="Symbol" panose="05050102010706020507" pitchFamily="18" charset="2"/>
              </a:rPr>
              <a:t>x</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i="1">
                <a:latin typeface="Times New Roman" panose="02020603050405020304" pitchFamily="18" charset="0"/>
                <a:cs typeface="Times New Roman" panose="02020603050405020304" pitchFamily="18" charset="0"/>
                <a:sym typeface="Symbol" panose="05050102010706020507" pitchFamily="18" charset="2"/>
              </a:rPr>
              <a:t>Rxy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b="1">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endParaRPr lang="en-GB" sz="3000" b="1" dirty="0">
              <a:solidFill>
                <a:srgbClr val="92D050"/>
              </a:solidFill>
              <a:latin typeface="Times New Roman" panose="02020603050405020304" pitchFamily="18" charset="0"/>
              <a:cs typeface="Times New Roman" panose="02020603050405020304" pitchFamily="18" charset="0"/>
            </a:endParaRPr>
          </a:p>
          <a:p>
            <a:pPr marL="457200" lvl="1" indent="0">
              <a:buNone/>
            </a:pP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a:latin typeface="Times New Roman" panose="02020603050405020304" pitchFamily="18" charset="0"/>
                <a:cs typeface="Times New Roman" panose="02020603050405020304" pitchFamily="18" charset="0"/>
                <a:sym typeface="Symbol" panose="05050102010706020507" pitchFamily="18" charset="2"/>
              </a:rPr>
              <a:t>x</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R</a:t>
            </a:r>
            <a:r>
              <a:rPr lang="en-GB" sz="3000" i="1">
                <a:latin typeface="Times New Roman" panose="02020603050405020304" pitchFamily="18" charset="0"/>
                <a:cs typeface="Times New Roman" panose="02020603050405020304" pitchFamily="18" charset="0"/>
                <a:sym typeface="Symbol" panose="05050102010706020507" pitchFamily="18" charset="2"/>
              </a:rPr>
              <a:t>xy</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   </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a:latin typeface="Times New Roman" panose="02020603050405020304" pitchFamily="18" charset="0"/>
                <a:cs typeface="Times New Roman" panose="02020603050405020304" pitchFamily="18" charset="0"/>
                <a:sym typeface="Symbol" panose="05050102010706020507" pitchFamily="18" charset="2"/>
              </a:rPr>
              <a:t>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i="1">
                <a:latin typeface="Times New Roman" panose="02020603050405020304" pitchFamily="18" charset="0"/>
                <a:cs typeface="Times New Roman" panose="02020603050405020304" pitchFamily="18" charset="0"/>
                <a:sym typeface="Symbol" panose="05050102010706020507" pitchFamily="18" charset="2"/>
              </a:rPr>
              <a:t>Rxy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marL="457200" lvl="1" indent="0">
              <a:spcBef>
                <a:spcPts val="1800"/>
              </a:spcBef>
              <a:buNone/>
            </a:pPr>
            <a:r>
              <a:rPr lang="en-GB" sz="2200"/>
              <a:t>(</a:t>
            </a:r>
            <a:r>
              <a:rPr lang="en-GB" sz="2200" i="1"/>
              <a:t>e.g. suppose </a:t>
            </a:r>
            <a:r>
              <a:rPr lang="en-GB" sz="2200"/>
              <a:t>“</a:t>
            </a:r>
            <a:r>
              <a:rPr lang="en-GB" sz="2200" i="1">
                <a:latin typeface="Times New Roman" panose="02020603050405020304" pitchFamily="18" charset="0"/>
                <a:cs typeface="Times New Roman" panose="02020603050405020304" pitchFamily="18" charset="0"/>
                <a:sym typeface="Symbol" panose="05050102010706020507" pitchFamily="18" charset="2"/>
              </a:rPr>
              <a:t>Rxy</a:t>
            </a:r>
            <a:r>
              <a:rPr lang="en-GB" sz="2200"/>
              <a:t>”</a:t>
            </a:r>
            <a:r>
              <a:rPr lang="en-GB" sz="2200" i="1"/>
              <a:t> means </a:t>
            </a:r>
            <a:r>
              <a:rPr lang="en-GB" sz="2200"/>
              <a:t>“</a:t>
            </a:r>
            <a:r>
              <a:rPr lang="en-GB" sz="2200" i="1">
                <a:latin typeface="Times New Roman" panose="02020603050405020304" pitchFamily="18" charset="0"/>
                <a:cs typeface="Times New Roman" panose="02020603050405020304" pitchFamily="18" charset="0"/>
                <a:sym typeface="Symbol" panose="05050102010706020507" pitchFamily="18" charset="2"/>
              </a:rPr>
              <a:t>x</a:t>
            </a:r>
            <a:r>
              <a:rPr lang="en-GB" sz="2200" i="1"/>
              <a:t> resembles </a:t>
            </a:r>
            <a:r>
              <a:rPr lang="en-GB" sz="2200" i="1">
                <a:latin typeface="Times New Roman" panose="02020603050405020304" pitchFamily="18" charset="0"/>
                <a:cs typeface="Times New Roman" panose="02020603050405020304" pitchFamily="18" charset="0"/>
                <a:sym typeface="Symbol" panose="05050102010706020507" pitchFamily="18" charset="2"/>
              </a:rPr>
              <a:t>y</a:t>
            </a:r>
            <a:r>
              <a:rPr lang="en-GB" sz="2200"/>
              <a:t>”</a:t>
            </a:r>
            <a:r>
              <a:rPr lang="en-GB" sz="2200" i="1"/>
              <a:t>, and consider the two possible readings of “something resembles everything”</a:t>
            </a:r>
            <a:r>
              <a:rPr lang="en-GB" sz="2200"/>
              <a:t>)</a:t>
            </a:r>
            <a:endParaRPr lang="en-GB" sz="2200"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113</a:t>
            </a:fld>
            <a:endParaRPr lang="en-US"/>
          </a:p>
        </p:txBody>
      </p:sp>
    </p:spTree>
    <p:extLst>
      <p:ext uri="{BB962C8B-B14F-4D97-AF65-F5344CB8AC3E}">
        <p14:creationId xmlns:p14="http://schemas.microsoft.com/office/powerpoint/2010/main" val="2414553070"/>
      </p:ext>
    </p:extLst>
  </p:cSld>
  <p:clrMapOvr>
    <a:masterClrMapping/>
  </p:clrMapOvr>
  <p:transition spd="med">
    <p:cove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4986C8-9B55-490B-98BB-3701C4236E15}" type="slidenum">
              <a:rPr lang="en-US"/>
              <a:pPr/>
              <a:t>114</a:t>
            </a:fld>
            <a:endParaRPr lang="en-US"/>
          </a:p>
        </p:txBody>
      </p:sp>
      <p:sp>
        <p:nvSpPr>
          <p:cNvPr id="890882" name="Rectangle 2"/>
          <p:cNvSpPr>
            <a:spLocks noGrp="1" noChangeArrowheads="1"/>
          </p:cNvSpPr>
          <p:nvPr>
            <p:ph type="title"/>
          </p:nvPr>
        </p:nvSpPr>
        <p:spPr>
          <a:xfrm>
            <a:off x="457200" y="277813"/>
            <a:ext cx="8229600" cy="810927"/>
          </a:xfrm>
        </p:spPr>
        <p:txBody>
          <a:bodyPr/>
          <a:lstStyle/>
          <a:p>
            <a:r>
              <a:rPr lang="en-GB" dirty="0"/>
              <a:t>The Source of Hume’s Mistake?</a:t>
            </a:r>
          </a:p>
        </p:txBody>
      </p:sp>
      <p:sp>
        <p:nvSpPr>
          <p:cNvPr id="890883" name="Rectangle 3"/>
          <p:cNvSpPr>
            <a:spLocks noGrp="1" noChangeArrowheads="1"/>
          </p:cNvSpPr>
          <p:nvPr>
            <p:ph type="body" idx="1"/>
          </p:nvPr>
        </p:nvSpPr>
        <p:spPr>
          <a:xfrm>
            <a:off x="457200" y="1268760"/>
            <a:ext cx="8363272" cy="5400600"/>
          </a:xfrm>
        </p:spPr>
        <p:txBody>
          <a:bodyPr/>
          <a:lstStyle/>
          <a:p>
            <a:r>
              <a:rPr lang="en-GB" sz="3000" dirty="0"/>
              <a:t>I suggest that Hume confused, when considering propositions about objects:</a:t>
            </a:r>
          </a:p>
          <a:p>
            <a:pPr lvl="1">
              <a:spcBef>
                <a:spcPts val="1200"/>
              </a:spcBef>
            </a:pPr>
            <a:r>
              <a:rPr lang="en-GB" sz="2700" dirty="0" err="1"/>
              <a:t>Supervenience</a:t>
            </a:r>
            <a:r>
              <a:rPr lang="en-GB" sz="2700" dirty="0"/>
              <a:t>:  </a:t>
            </a:r>
            <a:r>
              <a:rPr lang="en-GB" sz="2700" i="1" dirty="0"/>
              <a:t>what is implied by </a:t>
            </a:r>
            <a:r>
              <a:rPr lang="en-GB" sz="2700" i="1" u="sng" dirty="0"/>
              <a:t>the properties</a:t>
            </a:r>
            <a:r>
              <a:rPr lang="en-GB" sz="2700" i="1" dirty="0"/>
              <a:t> of the objects themselves</a:t>
            </a:r>
            <a:r>
              <a:rPr lang="en-GB" sz="2700" dirty="0"/>
              <a:t>, independently of their relative situation etc.</a:t>
            </a:r>
            <a:endParaRPr lang="en-US" sz="2700" dirty="0"/>
          </a:p>
          <a:p>
            <a:pPr lvl="1">
              <a:spcBef>
                <a:spcPts val="1200"/>
              </a:spcBef>
            </a:pPr>
            <a:r>
              <a:rPr lang="en-GB" sz="2700" dirty="0"/>
              <a:t>Analyticity:  </a:t>
            </a:r>
            <a:r>
              <a:rPr lang="en-GB" sz="2700" i="1" dirty="0"/>
              <a:t>what is implied by </a:t>
            </a:r>
            <a:r>
              <a:rPr lang="en-GB" sz="2700" i="1" u="sng" dirty="0"/>
              <a:t>our ideas</a:t>
            </a:r>
            <a:r>
              <a:rPr lang="en-GB" sz="2700" i="1" dirty="0"/>
              <a:t> (or impressions) of the objects themselves</a:t>
            </a:r>
            <a:r>
              <a:rPr lang="en-GB" sz="2700" dirty="0"/>
              <a:t>, independently of </a:t>
            </a:r>
            <a:r>
              <a:rPr lang="en-GB" sz="2700" i="1" dirty="0"/>
              <a:t>ideas about </a:t>
            </a:r>
            <a:r>
              <a:rPr lang="en-GB" sz="2700" dirty="0"/>
              <a:t>their situation etc.</a:t>
            </a:r>
          </a:p>
          <a:p>
            <a:pPr lvl="1">
              <a:spcBef>
                <a:spcPts val="1800"/>
              </a:spcBef>
              <a:buFontTx/>
              <a:buNone/>
            </a:pPr>
            <a:r>
              <a:rPr lang="en-GB" dirty="0"/>
              <a:t>	</a:t>
            </a:r>
            <a:r>
              <a:rPr lang="en-GB" sz="2500" i="1" dirty="0">
                <a:solidFill>
                  <a:srgbClr val="FF9999"/>
                </a:solidFill>
              </a:rPr>
              <a:t>(See Bennett 1971: 250‑6 and 2001: 242‑4;</a:t>
            </a:r>
            <a:br>
              <a:rPr lang="en-GB" sz="2500" i="1" dirty="0">
                <a:solidFill>
                  <a:srgbClr val="FF9999"/>
                </a:solidFill>
              </a:rPr>
            </a:br>
            <a:r>
              <a:rPr lang="en-GB" sz="2500" i="1" dirty="0">
                <a:solidFill>
                  <a:srgbClr val="FF9999"/>
                </a:solidFill>
              </a:rPr>
              <a:t>also Millican 2017: §3, which highlights Hume’s tendency to conflate objects and perceptions.</a:t>
            </a:r>
            <a:r>
              <a:rPr lang="en-US" sz="2500" i="1" dirty="0">
                <a:solidFill>
                  <a:srgbClr val="FF9999"/>
                </a:solidFill>
              </a:rPr>
              <a:t>)</a:t>
            </a:r>
            <a:endParaRPr lang="en-GB" sz="2500" i="1" dirty="0">
              <a:solidFill>
                <a:srgbClr val="FF9999"/>
              </a:solidFill>
            </a:endParaRPr>
          </a:p>
        </p:txBody>
      </p:sp>
    </p:spTree>
    <p:extLst>
      <p:ext uri="{BB962C8B-B14F-4D97-AF65-F5344CB8AC3E}">
        <p14:creationId xmlns:p14="http://schemas.microsoft.com/office/powerpoint/2010/main" val="3007117830"/>
      </p:ext>
    </p:extLst>
  </p:cSld>
  <p:clrMapOvr>
    <a:masterClrMapping/>
  </p:clrMapOvr>
  <p:transition spd="med">
    <p:cove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B5B9-5E2A-A92C-127B-62A685885E70}"/>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0DDC1F44-C9C9-0F90-8998-D9D297EB04F0}"/>
              </a:ext>
            </a:extLst>
          </p:cNvPr>
          <p:cNvSpPr>
            <a:spLocks noGrp="1" noChangeArrowheads="1"/>
          </p:cNvSpPr>
          <p:nvPr>
            <p:ph type="ctrTitle"/>
          </p:nvPr>
        </p:nvSpPr>
        <p:spPr>
          <a:xfrm>
            <a:off x="179388" y="296863"/>
            <a:ext cx="4608512" cy="6300787"/>
          </a:xfrm>
        </p:spPr>
        <p:txBody>
          <a:bodyPr/>
          <a:lstStyle/>
          <a:p>
            <a:r>
              <a:rPr lang="en-GB"/>
              <a:t>3(</a:t>
            </a:r>
            <a:r>
              <a:rPr lang="en-GB" dirty="0"/>
              <a:t>d</a:t>
            </a:r>
            <a:r>
              <a:rPr lang="en-GB"/>
              <a:t>)</a:t>
            </a:r>
            <a:br>
              <a:rPr lang="en-GB" dirty="0"/>
            </a:br>
            <a:br>
              <a:rPr lang="en-GB"/>
            </a:br>
            <a:r>
              <a:rPr lang="en-GB"/>
              <a:t>Two Lockean Kinds of Reasoning</a:t>
            </a:r>
            <a:endParaRPr lang="en-US" dirty="0"/>
          </a:p>
        </p:txBody>
      </p:sp>
      <p:pic>
        <p:nvPicPr>
          <p:cNvPr id="847875" name="Picture 3" descr="treatise1">
            <a:extLst>
              <a:ext uri="{FF2B5EF4-FFF2-40B4-BE49-F238E27FC236}">
                <a16:creationId xmlns:a16="http://schemas.microsoft.com/office/drawing/2014/main" id="{44F1C4DE-0A7D-9768-C616-055F9E131D0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610058500"/>
      </p:ext>
    </p:extLst>
  </p:cSld>
  <p:clrMapOvr>
    <a:masterClrMapping/>
  </p:clrMapOvr>
  <p:transition spd="med">
    <p:cove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089078-390A-421C-AAFB-D6DB4CB3D3AB}" type="slidenum">
              <a:rPr lang="en-US" altLang="en-US"/>
              <a:pPr>
                <a:defRPr/>
              </a:pPr>
              <a:t>116</a:t>
            </a:fld>
            <a:endParaRPr lang="en-US" altLang="en-US"/>
          </a:p>
        </p:txBody>
      </p:sp>
      <p:sp>
        <p:nvSpPr>
          <p:cNvPr id="472066" name="Rectangle 2"/>
          <p:cNvSpPr>
            <a:spLocks noGrp="1" noChangeArrowheads="1"/>
          </p:cNvSpPr>
          <p:nvPr>
            <p:ph type="title"/>
          </p:nvPr>
        </p:nvSpPr>
        <p:spPr>
          <a:xfrm>
            <a:off x="179388" y="116632"/>
            <a:ext cx="8785225" cy="774923"/>
          </a:xfrm>
        </p:spPr>
        <p:txBody>
          <a:bodyPr/>
          <a:lstStyle/>
          <a:p>
            <a:pPr>
              <a:defRPr/>
            </a:pPr>
            <a:r>
              <a:rPr lang="en-GB" altLang="en-US" sz="4000"/>
              <a:t>Kinds of Reasoning and Evidence</a:t>
            </a:r>
            <a:endParaRPr lang="en-GB" altLang="en-US" sz="4000" dirty="0"/>
          </a:p>
        </p:txBody>
      </p:sp>
      <p:sp>
        <p:nvSpPr>
          <p:cNvPr id="472067" name="Rectangle 3"/>
          <p:cNvSpPr>
            <a:spLocks noGrp="1" noChangeArrowheads="1"/>
          </p:cNvSpPr>
          <p:nvPr>
            <p:ph type="body" idx="1"/>
          </p:nvPr>
        </p:nvSpPr>
        <p:spPr>
          <a:xfrm>
            <a:off x="323849" y="1088740"/>
            <a:ext cx="8640763" cy="5508910"/>
          </a:xfrm>
        </p:spPr>
        <p:txBody>
          <a:bodyPr/>
          <a:lstStyle/>
          <a:p>
            <a:pPr>
              <a:spcBef>
                <a:spcPts val="1200"/>
              </a:spcBef>
              <a:defRPr/>
            </a:pPr>
            <a:r>
              <a:rPr lang="en-GB" altLang="en-US" sz="2800"/>
              <a:t>Hume inherits from Locke a standard distinction between </a:t>
            </a:r>
            <a:r>
              <a:rPr lang="en-GB" altLang="en-US" sz="2800" i="1">
                <a:solidFill>
                  <a:srgbClr val="92D050"/>
                </a:solidFill>
              </a:rPr>
              <a:t>demonstrative</a:t>
            </a:r>
            <a:r>
              <a:rPr lang="en-GB" altLang="en-US" sz="2800"/>
              <a:t> and </a:t>
            </a:r>
            <a:r>
              <a:rPr lang="en-GB" altLang="en-US" sz="2800" i="1">
                <a:solidFill>
                  <a:srgbClr val="00FFFF"/>
                </a:solidFill>
              </a:rPr>
              <a:t>probable</a:t>
            </a:r>
            <a:r>
              <a:rPr lang="en-GB" altLang="en-US" sz="2800"/>
              <a:t> reasoning (e.g. </a:t>
            </a:r>
            <a:r>
              <a:rPr lang="en-GB" altLang="en-US" sz="2800" i="1"/>
              <a:t>T</a:t>
            </a:r>
            <a:r>
              <a:rPr lang="en-GB" altLang="en-US" sz="2800"/>
              <a:t> 1.3.6.8, 1.3.9.19 n. 22, 1.3.14.17, 2.3.3.2).  But he later modifies this terminology …</a:t>
            </a:r>
          </a:p>
          <a:p>
            <a:pPr marL="800100" lvl="2" indent="0">
              <a:spcBef>
                <a:spcPts val="1800"/>
              </a:spcBef>
              <a:buNone/>
              <a:defRPr/>
            </a:pPr>
            <a:r>
              <a:rPr lang="en-GB" altLang="en-US"/>
              <a:t>“</a:t>
            </a:r>
            <a:r>
              <a:rPr lang="en-US">
                <a:effectLst/>
              </a:rPr>
              <a:t>All reasonings may be divided into </a:t>
            </a:r>
            <a:r>
              <a:rPr lang="en-US"/>
              <a:t>two kinds</a:t>
            </a:r>
            <a:r>
              <a:rPr lang="en-US">
                <a:effectLst/>
              </a:rPr>
              <a:t>, namely </a:t>
            </a:r>
            <a:r>
              <a:rPr lang="en-US">
                <a:solidFill>
                  <a:srgbClr val="92D050"/>
                </a:solidFill>
                <a:effectLst/>
              </a:rPr>
              <a:t>demonstrative reasoning</a:t>
            </a:r>
            <a:r>
              <a:rPr lang="en-US">
                <a:effectLst/>
              </a:rPr>
              <a:t>, or that </a:t>
            </a:r>
            <a:r>
              <a:rPr lang="en-US">
                <a:solidFill>
                  <a:srgbClr val="92D050"/>
                </a:solidFill>
                <a:effectLst/>
              </a:rPr>
              <a:t>concerning relations of ideas</a:t>
            </a:r>
            <a:r>
              <a:rPr lang="en-US">
                <a:effectLst/>
              </a:rPr>
              <a:t>, and </a:t>
            </a:r>
            <a:r>
              <a:rPr lang="en-US">
                <a:solidFill>
                  <a:srgbClr val="00FFFF"/>
                </a:solidFill>
                <a:effectLst/>
              </a:rPr>
              <a:t>moral reasoning</a:t>
            </a:r>
            <a:r>
              <a:rPr lang="en-US">
                <a:effectLst/>
              </a:rPr>
              <a:t>, or that </a:t>
            </a:r>
            <a:r>
              <a:rPr lang="en-US">
                <a:solidFill>
                  <a:srgbClr val="00FFFF"/>
                </a:solidFill>
                <a:effectLst/>
              </a:rPr>
              <a:t>concerning matter of fact and existence</a:t>
            </a:r>
            <a:r>
              <a:rPr lang="en-US">
                <a:effectLst/>
              </a:rPr>
              <a:t>.”  (</a:t>
            </a:r>
            <a:r>
              <a:rPr lang="en-US" i="1">
                <a:effectLst/>
              </a:rPr>
              <a:t>E</a:t>
            </a:r>
            <a:r>
              <a:rPr lang="en-US">
                <a:effectLst/>
              </a:rPr>
              <a:t> 4.18)</a:t>
            </a:r>
            <a:endParaRPr lang="en-GB" altLang="en-US"/>
          </a:p>
          <a:p>
            <a:pPr marL="800100" lvl="2" indent="0">
              <a:spcBef>
                <a:spcPts val="2400"/>
              </a:spcBef>
              <a:buNone/>
              <a:defRPr/>
            </a:pPr>
            <a:r>
              <a:rPr lang="en-GB" altLang="en-US"/>
              <a:t>“</a:t>
            </a:r>
            <a:r>
              <a:rPr lang="en-GB" altLang="en-US" dirty="0"/>
              <a:t>It is common for Philosophers to distinguish the </a:t>
            </a:r>
            <a:r>
              <a:rPr lang="en-GB" altLang="en-US" u="sng" dirty="0"/>
              <a:t>Kinds of Evidence</a:t>
            </a:r>
            <a:r>
              <a:rPr lang="en-GB" altLang="en-US" dirty="0"/>
              <a:t> into </a:t>
            </a:r>
            <a:r>
              <a:rPr lang="en-GB" altLang="en-US" i="1" dirty="0">
                <a:solidFill>
                  <a:srgbClr val="FF7C80"/>
                </a:solidFill>
              </a:rPr>
              <a:t>intuitive</a:t>
            </a:r>
            <a:r>
              <a:rPr lang="en-GB" altLang="en-US" dirty="0"/>
              <a:t>, </a:t>
            </a:r>
            <a:r>
              <a:rPr lang="en-GB" altLang="en-US" i="1" dirty="0">
                <a:solidFill>
                  <a:srgbClr val="92D050"/>
                </a:solidFill>
              </a:rPr>
              <a:t>demonstrative</a:t>
            </a:r>
            <a:r>
              <a:rPr lang="en-GB" altLang="en-US" dirty="0"/>
              <a:t>, </a:t>
            </a:r>
            <a:r>
              <a:rPr lang="en-GB" altLang="en-US" i="1" dirty="0">
                <a:solidFill>
                  <a:srgbClr val="FF7C80"/>
                </a:solidFill>
              </a:rPr>
              <a:t>sensible</a:t>
            </a:r>
            <a:r>
              <a:rPr lang="en-GB" altLang="en-US" dirty="0"/>
              <a:t>, </a:t>
            </a:r>
            <a:r>
              <a:rPr lang="en-GB" altLang="en-US" i="1" dirty="0"/>
              <a:t>and </a:t>
            </a:r>
            <a:r>
              <a:rPr lang="en-GB" altLang="en-US" i="1">
                <a:solidFill>
                  <a:srgbClr val="00FFFF"/>
                </a:solidFill>
              </a:rPr>
              <a:t>moral</a:t>
            </a:r>
            <a:r>
              <a:rPr lang="en-GB" altLang="en-US" i="1"/>
              <a:t>”</a:t>
            </a:r>
            <a:r>
              <a:rPr lang="en-GB" altLang="en-US"/>
              <a:t>.  (</a:t>
            </a:r>
            <a:r>
              <a:rPr lang="en-GB" altLang="en-US" i="1"/>
              <a:t>Letter </a:t>
            </a:r>
            <a:r>
              <a:rPr lang="en-GB" altLang="en-US" i="1" dirty="0"/>
              <a:t>from a Gentleman</a:t>
            </a:r>
            <a:r>
              <a:rPr lang="en-GB" altLang="en-US" dirty="0"/>
              <a:t>, 1745, para. </a:t>
            </a:r>
            <a:r>
              <a:rPr lang="en-GB" altLang="en-US"/>
              <a:t>26)</a:t>
            </a:r>
          </a:p>
          <a:p>
            <a:pPr marL="400050" lvl="1" indent="0" algn="ctr">
              <a:spcBef>
                <a:spcPts val="600"/>
              </a:spcBef>
              <a:buFontTx/>
              <a:buNone/>
              <a:defRPr/>
            </a:pPr>
            <a:r>
              <a:rPr lang="en-GB" altLang="en-US" sz="2400"/>
              <a:t>[“</a:t>
            </a:r>
            <a:r>
              <a:rPr lang="en-GB" altLang="en-US" sz="2400">
                <a:solidFill>
                  <a:srgbClr val="FF7C80"/>
                </a:solidFill>
              </a:rPr>
              <a:t>intuitive</a:t>
            </a:r>
            <a:r>
              <a:rPr lang="en-GB" altLang="en-US" sz="2400"/>
              <a:t>” = self-evident; “</a:t>
            </a:r>
            <a:r>
              <a:rPr lang="en-GB" altLang="en-US" sz="2400">
                <a:solidFill>
                  <a:srgbClr val="FF7C80"/>
                </a:solidFill>
              </a:rPr>
              <a:t>sensible</a:t>
            </a:r>
            <a:r>
              <a:rPr lang="en-GB" altLang="en-US" sz="2400"/>
              <a:t>” = sensory]</a:t>
            </a:r>
          </a:p>
        </p:txBody>
      </p:sp>
    </p:spTree>
    <p:extLst>
      <p:ext uri="{BB962C8B-B14F-4D97-AF65-F5344CB8AC3E}">
        <p14:creationId xmlns:p14="http://schemas.microsoft.com/office/powerpoint/2010/main" val="385867127"/>
      </p:ext>
    </p:extLst>
  </p:cSld>
  <p:clrMapOvr>
    <a:masterClrMapping/>
  </p:clrMapOvr>
  <p:transition spd="med">
    <p:cove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4ABF9B-12AC-4E0F-B64C-F888AA29912D}" type="slidenum">
              <a:rPr lang="en-US" altLang="en-US"/>
              <a:pPr>
                <a:defRPr/>
              </a:pPr>
              <a:t>117</a:t>
            </a:fld>
            <a:endParaRPr lang="en-US" altLang="en-US"/>
          </a:p>
        </p:txBody>
      </p:sp>
      <p:sp>
        <p:nvSpPr>
          <p:cNvPr id="470018" name="Rectangle 2"/>
          <p:cNvSpPr>
            <a:spLocks noGrp="1" noChangeArrowheads="1"/>
          </p:cNvSpPr>
          <p:nvPr>
            <p:ph type="title"/>
          </p:nvPr>
        </p:nvSpPr>
        <p:spPr>
          <a:xfrm>
            <a:off x="457200" y="116632"/>
            <a:ext cx="8229600" cy="774923"/>
          </a:xfrm>
        </p:spPr>
        <p:txBody>
          <a:bodyPr/>
          <a:lstStyle/>
          <a:p>
            <a:pPr>
              <a:defRPr/>
            </a:pPr>
            <a:r>
              <a:rPr lang="en-GB" altLang="en-US" dirty="0"/>
              <a:t>Locke’s Account of Reasoning</a:t>
            </a:r>
          </a:p>
        </p:txBody>
      </p:sp>
      <p:sp>
        <p:nvSpPr>
          <p:cNvPr id="470019" name="Rectangle 3"/>
          <p:cNvSpPr>
            <a:spLocks noGrp="1" noChangeArrowheads="1"/>
          </p:cNvSpPr>
          <p:nvPr>
            <p:ph type="body" idx="1"/>
          </p:nvPr>
        </p:nvSpPr>
        <p:spPr>
          <a:xfrm>
            <a:off x="250825" y="1160748"/>
            <a:ext cx="8713788" cy="5436903"/>
          </a:xfrm>
        </p:spPr>
        <p:txBody>
          <a:bodyPr/>
          <a:lstStyle/>
          <a:p>
            <a:pPr>
              <a:defRPr/>
            </a:pPr>
            <a:r>
              <a:rPr lang="en-GB" altLang="en-US" sz="3000" dirty="0"/>
              <a:t>In </a:t>
            </a:r>
            <a:r>
              <a:rPr lang="en-GB" altLang="en-US" sz="3000" i="1" dirty="0">
                <a:solidFill>
                  <a:srgbClr val="92D050"/>
                </a:solidFill>
              </a:rPr>
              <a:t>demonstrative reasoning</a:t>
            </a:r>
            <a:r>
              <a:rPr lang="en-GB" altLang="en-US" sz="3000" dirty="0"/>
              <a:t>, each link in the inferential chain is “intuitively” certain.</a:t>
            </a:r>
          </a:p>
          <a:p>
            <a:pPr lvl="1">
              <a:spcBef>
                <a:spcPts val="900"/>
              </a:spcBef>
              <a:defRPr/>
            </a:pPr>
            <a:r>
              <a:rPr lang="en-GB" altLang="en-US" sz="2600" dirty="0"/>
              <a:t>Characteristic of mathematical reasoning.</a:t>
            </a:r>
          </a:p>
          <a:p>
            <a:pPr lvl="1">
              <a:spcBef>
                <a:spcPts val="900"/>
              </a:spcBef>
              <a:defRPr/>
            </a:pPr>
            <a:r>
              <a:rPr lang="en-GB" altLang="en-US" sz="2600" dirty="0"/>
              <a:t>Locke often cites the proof that a triangle’s angles sum to two right angles (</a:t>
            </a:r>
            <a:r>
              <a:rPr lang="en-GB" altLang="en-US" sz="2600" i="1" dirty="0"/>
              <a:t>Essay</a:t>
            </a:r>
            <a:r>
              <a:rPr lang="en-GB" altLang="en-US" sz="2600" dirty="0"/>
              <a:t> IV i 2, IV xv 1 etc.):</a:t>
            </a:r>
          </a:p>
          <a:p>
            <a:pPr marL="457200" lvl="1" indent="0">
              <a:spcBef>
                <a:spcPts val="1200"/>
              </a:spcBef>
              <a:buFontTx/>
              <a:buNone/>
              <a:defRPr/>
            </a:pPr>
            <a:r>
              <a:rPr lang="en-GB" altLang="en-US" sz="2400" dirty="0"/>
              <a:t>	A = E</a:t>
            </a:r>
          </a:p>
          <a:p>
            <a:pPr marL="457200" lvl="1" indent="0">
              <a:buFontTx/>
              <a:buNone/>
              <a:defRPr/>
            </a:pPr>
            <a:r>
              <a:rPr lang="en-GB" altLang="en-US" sz="2400" dirty="0"/>
              <a:t>	B = D</a:t>
            </a:r>
          </a:p>
          <a:p>
            <a:pPr marL="457200" lvl="1" indent="0">
              <a:buFontTx/>
              <a:buNone/>
              <a:defRPr/>
            </a:pPr>
            <a:r>
              <a:rPr lang="en-GB" altLang="en-US" sz="2400" dirty="0">
                <a:sym typeface="Symbol"/>
              </a:rPr>
              <a:t>	A + B + C = E + D + C</a:t>
            </a:r>
            <a:endParaRPr lang="en-GB" altLang="en-US" sz="2400" dirty="0"/>
          </a:p>
          <a:p>
            <a:pPr marL="0" indent="0">
              <a:buFont typeface="Wingdings" pitchFamily="2" charset="2"/>
              <a:buNone/>
              <a:defRPr/>
            </a:pPr>
            <a:endParaRPr lang="en-GB" altLang="en-US" sz="3000" dirty="0"/>
          </a:p>
          <a:p>
            <a:pPr lvl="1">
              <a:spcBef>
                <a:spcPts val="900"/>
              </a:spcBef>
              <a:defRPr/>
            </a:pPr>
            <a:r>
              <a:rPr lang="en-GB" altLang="en-US" sz="2600"/>
              <a:t>Hume too calls this “demonstrative”, but also (in the </a:t>
            </a:r>
            <a:r>
              <a:rPr lang="en-GB" altLang="en-US" sz="2600" i="1"/>
              <a:t>Enquiry</a:t>
            </a:r>
            <a:r>
              <a:rPr lang="en-GB" altLang="en-US" sz="2600"/>
              <a:t>) “</a:t>
            </a:r>
            <a:r>
              <a:rPr lang="en-GB" altLang="en-US" sz="2600" i="1" dirty="0">
                <a:solidFill>
                  <a:srgbClr val="92D050"/>
                </a:solidFill>
              </a:rPr>
              <a:t>reasoning concerning relations of </a:t>
            </a:r>
            <a:r>
              <a:rPr lang="en-GB" altLang="en-US" sz="2600" i="1">
                <a:solidFill>
                  <a:srgbClr val="92D050"/>
                </a:solidFill>
              </a:rPr>
              <a:t>ideas</a:t>
            </a:r>
            <a:r>
              <a:rPr lang="en-GB" altLang="en-US" sz="2600"/>
              <a:t>”.</a:t>
            </a:r>
            <a:endParaRPr lang="en-GB" altLang="en-US" sz="2600" dirty="0"/>
          </a:p>
        </p:txBody>
      </p:sp>
      <p:cxnSp>
        <p:nvCxnSpPr>
          <p:cNvPr id="13317" name="Straight Connector 2"/>
          <p:cNvCxnSpPr>
            <a:cxnSpLocks noChangeShapeType="1"/>
          </p:cNvCxnSpPr>
          <p:nvPr/>
        </p:nvCxnSpPr>
        <p:spPr bwMode="auto">
          <a:xfrm>
            <a:off x="4716463" y="5237981"/>
            <a:ext cx="3671887" cy="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8" name="Straight Connector 5"/>
          <p:cNvCxnSpPr>
            <a:cxnSpLocks noChangeShapeType="1"/>
          </p:cNvCxnSpPr>
          <p:nvPr/>
        </p:nvCxnSpPr>
        <p:spPr bwMode="auto">
          <a:xfrm flipV="1">
            <a:off x="5219700" y="3933056"/>
            <a:ext cx="2376488" cy="129540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9" name="Straight Connector 7"/>
          <p:cNvCxnSpPr>
            <a:cxnSpLocks noChangeShapeType="1"/>
          </p:cNvCxnSpPr>
          <p:nvPr/>
        </p:nvCxnSpPr>
        <p:spPr bwMode="auto">
          <a:xfrm>
            <a:off x="6659563" y="4436293"/>
            <a:ext cx="288925"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Straight Arrow Connector 11"/>
          <p:cNvCxnSpPr>
            <a:cxnSpLocks noChangeShapeType="1"/>
          </p:cNvCxnSpPr>
          <p:nvPr/>
        </p:nvCxnSpPr>
        <p:spPr bwMode="auto">
          <a:xfrm flipV="1">
            <a:off x="5219700" y="4796656"/>
            <a:ext cx="792163"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1" name="Straight Connector 17"/>
          <p:cNvCxnSpPr>
            <a:cxnSpLocks noChangeShapeType="1"/>
          </p:cNvCxnSpPr>
          <p:nvPr/>
        </p:nvCxnSpPr>
        <p:spPr bwMode="auto">
          <a:xfrm flipV="1">
            <a:off x="6948488" y="4436293"/>
            <a:ext cx="1439862"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2" name="Straight Arrow Connector 18"/>
          <p:cNvCxnSpPr>
            <a:cxnSpLocks noChangeShapeType="1"/>
          </p:cNvCxnSpPr>
          <p:nvPr/>
        </p:nvCxnSpPr>
        <p:spPr bwMode="auto">
          <a:xfrm flipV="1">
            <a:off x="6948488" y="4796656"/>
            <a:ext cx="792162"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3" name="TextBox 26"/>
          <p:cNvSpPr txBox="1">
            <a:spLocks noChangeArrowheads="1"/>
          </p:cNvSpPr>
          <p:nvPr/>
        </p:nvSpPr>
        <p:spPr bwMode="auto">
          <a:xfrm>
            <a:off x="5508625"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A</a:t>
            </a:r>
          </a:p>
        </p:txBody>
      </p:sp>
      <p:sp>
        <p:nvSpPr>
          <p:cNvPr id="13324" name="TextBox 27"/>
          <p:cNvSpPr txBox="1">
            <a:spLocks noChangeArrowheads="1"/>
          </p:cNvSpPr>
          <p:nvPr/>
        </p:nvSpPr>
        <p:spPr bwMode="auto">
          <a:xfrm>
            <a:off x="6443663" y="4436293"/>
            <a:ext cx="32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B</a:t>
            </a:r>
          </a:p>
        </p:txBody>
      </p:sp>
      <p:sp>
        <p:nvSpPr>
          <p:cNvPr id="13325" name="TextBox 28"/>
          <p:cNvSpPr txBox="1">
            <a:spLocks noChangeArrowheads="1"/>
          </p:cNvSpPr>
          <p:nvPr/>
        </p:nvSpPr>
        <p:spPr bwMode="auto">
          <a:xfrm>
            <a:off x="6588125" y="4942706"/>
            <a:ext cx="32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C</a:t>
            </a:r>
          </a:p>
        </p:txBody>
      </p:sp>
      <p:sp>
        <p:nvSpPr>
          <p:cNvPr id="13326" name="TextBox 29"/>
          <p:cNvSpPr txBox="1">
            <a:spLocks noChangeArrowheads="1"/>
          </p:cNvSpPr>
          <p:nvPr/>
        </p:nvSpPr>
        <p:spPr bwMode="auto">
          <a:xfrm>
            <a:off x="6875463" y="4818881"/>
            <a:ext cx="325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D</a:t>
            </a:r>
          </a:p>
        </p:txBody>
      </p:sp>
      <p:sp>
        <p:nvSpPr>
          <p:cNvPr id="13327" name="TextBox 30"/>
          <p:cNvSpPr txBox="1">
            <a:spLocks noChangeArrowheads="1"/>
          </p:cNvSpPr>
          <p:nvPr/>
        </p:nvSpPr>
        <p:spPr bwMode="auto">
          <a:xfrm>
            <a:off x="7308850"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E</a:t>
            </a:r>
          </a:p>
        </p:txBody>
      </p:sp>
    </p:spTree>
    <p:extLst>
      <p:ext uri="{BB962C8B-B14F-4D97-AF65-F5344CB8AC3E}">
        <p14:creationId xmlns:p14="http://schemas.microsoft.com/office/powerpoint/2010/main" val="3163312611"/>
      </p:ext>
    </p:extLst>
  </p:cSld>
  <p:clrMapOvr>
    <a:masterClrMapping/>
  </p:clrMapOvr>
  <p:transition spd="med">
    <p:cove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3177A-F406-4E17-B0E3-9955816FC900}" type="slidenum">
              <a:rPr lang="en-US" altLang="en-US"/>
              <a:pPr>
                <a:defRPr/>
              </a:pPr>
              <a:t>118</a:t>
            </a:fld>
            <a:endParaRPr lang="en-US" altLang="en-US"/>
          </a:p>
        </p:txBody>
      </p:sp>
      <p:sp>
        <p:nvSpPr>
          <p:cNvPr id="470019" name="Rectangle 3"/>
          <p:cNvSpPr>
            <a:spLocks noGrp="1" noChangeArrowheads="1"/>
          </p:cNvSpPr>
          <p:nvPr>
            <p:ph type="body" idx="1"/>
          </p:nvPr>
        </p:nvSpPr>
        <p:spPr>
          <a:xfrm>
            <a:off x="323528" y="188640"/>
            <a:ext cx="8640638" cy="6227973"/>
          </a:xfrm>
        </p:spPr>
        <p:txBody>
          <a:bodyPr/>
          <a:lstStyle/>
          <a:p>
            <a:pPr>
              <a:spcBef>
                <a:spcPts val="1200"/>
              </a:spcBef>
              <a:defRPr/>
            </a:pPr>
            <a:r>
              <a:rPr lang="en-GB" altLang="en-US" sz="2800" dirty="0"/>
              <a:t>In </a:t>
            </a:r>
            <a:r>
              <a:rPr lang="en-GB" altLang="en-US" sz="2800" i="1" dirty="0">
                <a:solidFill>
                  <a:srgbClr val="00FFFF"/>
                </a:solidFill>
              </a:rPr>
              <a:t>probable reasoning</a:t>
            </a:r>
            <a:r>
              <a:rPr lang="en-GB" altLang="en-US" sz="2800"/>
              <a:t>, some [or </a:t>
            </a:r>
            <a:r>
              <a:rPr lang="en-GB" altLang="en-US" sz="2800" dirty="0"/>
              <a:t>all] links in the inferential chain are merely probable.</a:t>
            </a:r>
          </a:p>
          <a:p>
            <a:pPr marL="857250" lvl="2" indent="0">
              <a:spcBef>
                <a:spcPts val="1200"/>
              </a:spcBef>
              <a:buFont typeface="Wingdings" pitchFamily="2" charset="2"/>
              <a:buNone/>
              <a:defRPr/>
            </a:pPr>
            <a:r>
              <a:rPr lang="en-GB" altLang="en-US" dirty="0"/>
              <a:t>“Tell a Country Gentlewoman, that the Wind is South-West, and the Weather louring, and like to rain, and she will easily understand, ’tis not safe for her to go abroad thin clad, in such a day, after a Fever: she clearly sees the probable Connexion of all these, </a:t>
            </a:r>
            <a:r>
              <a:rPr lang="en-GB" altLang="en-US" i="1" dirty="0"/>
              <a:t>viz.</a:t>
            </a:r>
            <a:r>
              <a:rPr lang="en-GB" altLang="en-US" dirty="0"/>
              <a:t> South-West-Wind, and Clouds, Rain, wetting, taking Cold, Relapse, and danger of Death …”  (Locke, </a:t>
            </a:r>
            <a:r>
              <a:rPr lang="en-GB" altLang="en-US" i="1" dirty="0"/>
              <a:t>Essay</a:t>
            </a:r>
            <a:r>
              <a:rPr lang="en-GB" altLang="en-US" dirty="0"/>
              <a:t> IV xvii 4)</a:t>
            </a:r>
          </a:p>
          <a:p>
            <a:pPr lvl="1">
              <a:spcBef>
                <a:spcPts val="1200"/>
              </a:spcBef>
              <a:defRPr/>
            </a:pPr>
            <a:r>
              <a:rPr lang="en-GB" altLang="en-US" sz="2600"/>
              <a:t>Hume’s </a:t>
            </a:r>
            <a:r>
              <a:rPr lang="en-GB" altLang="en-US" sz="2600" i="1"/>
              <a:t>Enquiry </a:t>
            </a:r>
            <a:r>
              <a:rPr lang="en-GB" altLang="en-US" sz="2600"/>
              <a:t>calls this “</a:t>
            </a:r>
            <a:r>
              <a:rPr lang="en-GB" altLang="en-US" sz="2600" i="1">
                <a:solidFill>
                  <a:srgbClr val="00FFFF"/>
                </a:solidFill>
              </a:rPr>
              <a:t>moral reasoning</a:t>
            </a:r>
            <a:r>
              <a:rPr lang="en-GB" altLang="en-US" sz="2600"/>
              <a:t>” or “</a:t>
            </a:r>
            <a:r>
              <a:rPr lang="en-GB" altLang="en-US" sz="2600" i="1">
                <a:solidFill>
                  <a:srgbClr val="00FFFF"/>
                </a:solidFill>
              </a:rPr>
              <a:t>reasoning </a:t>
            </a:r>
            <a:r>
              <a:rPr lang="en-GB" altLang="en-US" sz="2600" i="1" dirty="0">
                <a:solidFill>
                  <a:srgbClr val="00FFFF"/>
                </a:solidFill>
              </a:rPr>
              <a:t>concerning matter of fact and </a:t>
            </a:r>
            <a:r>
              <a:rPr lang="en-GB" altLang="en-US" sz="2600" i="1">
                <a:solidFill>
                  <a:srgbClr val="00FFFF"/>
                </a:solidFill>
              </a:rPr>
              <a:t>existence</a:t>
            </a:r>
            <a:r>
              <a:rPr lang="en-GB" altLang="en-US" sz="2600"/>
              <a:t>”; let’s say </a:t>
            </a:r>
            <a:r>
              <a:rPr lang="en-GB" altLang="en-US" sz="2600" dirty="0">
                <a:solidFill>
                  <a:schemeClr val="tx2"/>
                </a:solidFill>
              </a:rPr>
              <a:t>“</a:t>
            </a:r>
            <a:r>
              <a:rPr lang="en-GB" altLang="en-US" sz="2600" i="1" u="sng" dirty="0"/>
              <a:t>factual inference</a:t>
            </a:r>
            <a:r>
              <a:rPr lang="en-GB" altLang="en-US" sz="2600" dirty="0">
                <a:solidFill>
                  <a:schemeClr val="tx2"/>
                </a:solidFill>
              </a:rPr>
              <a:t>” </a:t>
            </a:r>
            <a:r>
              <a:rPr lang="en-GB" altLang="en-US" sz="2600">
                <a:solidFill>
                  <a:schemeClr val="tx2"/>
                </a:solidFill>
              </a:rPr>
              <a:t>for short.</a:t>
            </a:r>
            <a:endParaRPr lang="en-GB" altLang="en-US" sz="2600" dirty="0">
              <a:solidFill>
                <a:srgbClr val="FF9999"/>
              </a:solidFill>
            </a:endParaRPr>
          </a:p>
          <a:p>
            <a:pPr>
              <a:spcBef>
                <a:spcPts val="1800"/>
              </a:spcBef>
              <a:defRPr/>
            </a:pPr>
            <a:r>
              <a:rPr lang="en-GB" altLang="en-US" sz="2800" dirty="0"/>
              <a:t>For Locke, </a:t>
            </a:r>
            <a:r>
              <a:rPr lang="en-GB" altLang="en-US" sz="2800" i="1" dirty="0"/>
              <a:t>both</a:t>
            </a:r>
            <a:r>
              <a:rPr lang="en-GB" altLang="en-US" sz="2800" dirty="0"/>
              <a:t> types of reasoning involve rational </a:t>
            </a:r>
            <a:r>
              <a:rPr lang="en-GB" altLang="en-US" sz="2800" i="1" dirty="0"/>
              <a:t>perception</a:t>
            </a:r>
            <a:r>
              <a:rPr lang="en-GB" altLang="en-US" sz="2800" dirty="0"/>
              <a:t> of the links (</a:t>
            </a:r>
            <a:r>
              <a:rPr lang="en-GB" altLang="en-US" sz="2800" i="1" dirty="0"/>
              <a:t>Essay</a:t>
            </a:r>
            <a:r>
              <a:rPr lang="en-GB" altLang="en-US" sz="2800" dirty="0"/>
              <a:t> IV xvii 2).</a:t>
            </a:r>
          </a:p>
        </p:txBody>
      </p:sp>
    </p:spTree>
    <p:extLst>
      <p:ext uri="{BB962C8B-B14F-4D97-AF65-F5344CB8AC3E}">
        <p14:creationId xmlns:p14="http://schemas.microsoft.com/office/powerpoint/2010/main" val="1128342980"/>
      </p:ext>
    </p:extLst>
  </p:cSld>
  <p:clrMapOvr>
    <a:masterClrMapping/>
  </p:clrMapOvr>
  <p:transition spd="med">
    <p:cove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AB4D-381A-F5EB-C73B-1A36C91F80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32BCE-7ACF-C6DD-178C-9AA23B29139F}"/>
              </a:ext>
            </a:extLst>
          </p:cNvPr>
          <p:cNvSpPr>
            <a:spLocks noGrp="1"/>
          </p:cNvSpPr>
          <p:nvPr>
            <p:ph type="sldNum" sz="quarter" idx="10"/>
          </p:nvPr>
        </p:nvSpPr>
        <p:spPr/>
        <p:txBody>
          <a:bodyPr/>
          <a:lstStyle/>
          <a:p>
            <a:pPr>
              <a:defRPr/>
            </a:pPr>
            <a:fld id="{B94ABF9B-12AC-4E0F-B64C-F888AA29912D}" type="slidenum">
              <a:rPr lang="en-US" altLang="en-US"/>
              <a:pPr>
                <a:defRPr/>
              </a:pPr>
              <a:t>119</a:t>
            </a:fld>
            <a:endParaRPr lang="en-US" altLang="en-US"/>
          </a:p>
        </p:txBody>
      </p:sp>
      <p:sp>
        <p:nvSpPr>
          <p:cNvPr id="470018" name="Rectangle 2">
            <a:extLst>
              <a:ext uri="{FF2B5EF4-FFF2-40B4-BE49-F238E27FC236}">
                <a16:creationId xmlns:a16="http://schemas.microsoft.com/office/drawing/2014/main" id="{7EC8E8FD-334D-257A-8916-C2CB1B15C93C}"/>
              </a:ext>
            </a:extLst>
          </p:cNvPr>
          <p:cNvSpPr>
            <a:spLocks noGrp="1" noChangeArrowheads="1"/>
          </p:cNvSpPr>
          <p:nvPr>
            <p:ph type="title"/>
          </p:nvPr>
        </p:nvSpPr>
        <p:spPr>
          <a:xfrm>
            <a:off x="179513" y="205805"/>
            <a:ext cx="8785100" cy="774923"/>
          </a:xfrm>
        </p:spPr>
        <p:txBody>
          <a:bodyPr/>
          <a:lstStyle/>
          <a:p>
            <a:pPr>
              <a:defRPr/>
            </a:pPr>
            <a:r>
              <a:rPr lang="en-GB" altLang="en-US"/>
              <a:t>Hume on “Proof” and “Probability”</a:t>
            </a:r>
            <a:endParaRPr lang="en-GB" altLang="en-US" dirty="0"/>
          </a:p>
        </p:txBody>
      </p:sp>
      <p:sp>
        <p:nvSpPr>
          <p:cNvPr id="470019" name="Rectangle 3">
            <a:extLst>
              <a:ext uri="{FF2B5EF4-FFF2-40B4-BE49-F238E27FC236}">
                <a16:creationId xmlns:a16="http://schemas.microsoft.com/office/drawing/2014/main" id="{8ED36F77-14E1-CAA9-5A03-D55CA25C2B22}"/>
              </a:ext>
            </a:extLst>
          </p:cNvPr>
          <p:cNvSpPr>
            <a:spLocks noGrp="1" noChangeArrowheads="1"/>
          </p:cNvSpPr>
          <p:nvPr>
            <p:ph type="body" idx="1"/>
          </p:nvPr>
        </p:nvSpPr>
        <p:spPr>
          <a:xfrm>
            <a:off x="539552" y="1268462"/>
            <a:ext cx="8352928" cy="5256882"/>
          </a:xfrm>
        </p:spPr>
        <p:txBody>
          <a:bodyPr/>
          <a:lstStyle/>
          <a:p>
            <a:pPr>
              <a:defRPr/>
            </a:pPr>
            <a:r>
              <a:rPr lang="en-GB" altLang="en-US" sz="2700"/>
              <a:t>Within the broad category of Lockean “</a:t>
            </a:r>
            <a:r>
              <a:rPr lang="en-GB" altLang="en-US" sz="2700">
                <a:solidFill>
                  <a:srgbClr val="00FFFF"/>
                </a:solidFill>
              </a:rPr>
              <a:t>probable arguments</a:t>
            </a:r>
            <a:r>
              <a:rPr lang="en-GB" altLang="en-US" sz="2700"/>
              <a:t>”, Hume distinguishes between “proofs” and “probabilities” (</a:t>
            </a:r>
            <a:r>
              <a:rPr lang="en-GB" altLang="en-US" sz="2700" i="1"/>
              <a:t>T</a:t>
            </a:r>
            <a:r>
              <a:rPr lang="en-GB" altLang="en-US" sz="2700"/>
              <a:t> 1.3.11.2, </a:t>
            </a:r>
            <a:r>
              <a:rPr lang="en-GB" altLang="en-US" sz="2700" i="1"/>
              <a:t>E</a:t>
            </a:r>
            <a:r>
              <a:rPr lang="en-GB" altLang="en-US" sz="2700"/>
              <a:t> 6.0 n. 10, </a:t>
            </a:r>
            <a:r>
              <a:rPr lang="en-GB" altLang="en-US" sz="2700" i="1"/>
              <a:t>E </a:t>
            </a:r>
            <a:r>
              <a:rPr lang="en-GB" altLang="en-US" sz="2700"/>
              <a:t>10.4).</a:t>
            </a:r>
          </a:p>
          <a:p>
            <a:pPr lvl="1">
              <a:spcBef>
                <a:spcPts val="1200"/>
              </a:spcBef>
              <a:defRPr/>
            </a:pPr>
            <a:r>
              <a:rPr lang="en-GB" altLang="en-US" sz="2400"/>
              <a:t>A “proof” is an inference from </a:t>
            </a:r>
            <a:r>
              <a:rPr lang="en-GB" altLang="en-US" sz="2400" i="1" u="sng"/>
              <a:t>extensive</a:t>
            </a:r>
            <a:r>
              <a:rPr lang="en-GB" altLang="en-US" sz="2400"/>
              <a:t> and </a:t>
            </a:r>
            <a:r>
              <a:rPr lang="en-GB" altLang="en-US" sz="2400" i="1" u="sng"/>
              <a:t>entirely consistent</a:t>
            </a:r>
            <a:r>
              <a:rPr lang="en-GB" altLang="en-US" sz="2400"/>
              <a:t> experience, yielding inductive certainty.  (For example, I have previously seen thousands of </a:t>
            </a:r>
            <a:r>
              <a:rPr lang="en-GB" altLang="en-US" sz="2400" i="1"/>
              <a:t>A</a:t>
            </a:r>
            <a:r>
              <a:rPr lang="en-GB" altLang="en-US" sz="2400"/>
              <a:t>’s </a:t>
            </a:r>
            <a:r>
              <a:rPr lang="en-GB" altLang="en-US" sz="2400" i="1" u="sng"/>
              <a:t>all</a:t>
            </a:r>
            <a:r>
              <a:rPr lang="en-GB" altLang="en-US" sz="2400"/>
              <a:t> followed by </a:t>
            </a:r>
            <a:r>
              <a:rPr lang="en-GB" altLang="en-US" sz="2400" i="1"/>
              <a:t>B</a:t>
            </a:r>
            <a:r>
              <a:rPr lang="en-GB" altLang="en-US" sz="2400"/>
              <a:t>’s, then I see an </a:t>
            </a:r>
            <a:r>
              <a:rPr lang="en-GB" altLang="en-US" sz="2400" i="1"/>
              <a:t>A</a:t>
            </a:r>
            <a:r>
              <a:rPr lang="en-GB" altLang="en-US" sz="2400"/>
              <a:t> and predict a </a:t>
            </a:r>
            <a:r>
              <a:rPr lang="en-GB" altLang="en-US" sz="2400" i="1"/>
              <a:t>B.</a:t>
            </a:r>
            <a:r>
              <a:rPr lang="en-GB" altLang="en-US" sz="2400"/>
              <a:t>)</a:t>
            </a:r>
          </a:p>
          <a:p>
            <a:pPr lvl="1">
              <a:spcBef>
                <a:spcPts val="1200"/>
              </a:spcBef>
              <a:defRPr/>
            </a:pPr>
            <a:r>
              <a:rPr lang="en-GB" altLang="en-US" sz="2400"/>
              <a:t>A (mere) “probable argument” is an inference from </a:t>
            </a:r>
            <a:r>
              <a:rPr lang="en-GB" altLang="en-US" sz="2400" i="1" u="sng"/>
              <a:t>mixed</a:t>
            </a:r>
            <a:r>
              <a:rPr lang="en-GB" altLang="en-US" sz="2400"/>
              <a:t> experience, which therefore leaves some doubt.</a:t>
            </a:r>
          </a:p>
          <a:p>
            <a:pPr>
              <a:spcBef>
                <a:spcPts val="1800"/>
              </a:spcBef>
              <a:defRPr/>
            </a:pPr>
            <a:r>
              <a:rPr lang="en-GB" altLang="en-US" sz="2700"/>
              <a:t>This is why Hume in the </a:t>
            </a:r>
            <a:r>
              <a:rPr lang="en-GB" altLang="en-US" sz="2700" i="1"/>
              <a:t>Enquiry</a:t>
            </a:r>
            <a:r>
              <a:rPr lang="en-GB" altLang="en-US" sz="2700"/>
              <a:t> prefers the term “</a:t>
            </a:r>
            <a:r>
              <a:rPr lang="en-GB" altLang="en-US" sz="2700">
                <a:solidFill>
                  <a:srgbClr val="00FFFF"/>
                </a:solidFill>
              </a:rPr>
              <a:t>reasoning concerning matter of fact</a:t>
            </a:r>
            <a:r>
              <a:rPr lang="en-GB" altLang="en-US" sz="2700"/>
              <a:t>” (rather than “</a:t>
            </a:r>
            <a:r>
              <a:rPr lang="en-GB" altLang="en-US" sz="2700">
                <a:solidFill>
                  <a:srgbClr val="00FFFF"/>
                </a:solidFill>
              </a:rPr>
              <a:t>probable reasoning</a:t>
            </a:r>
            <a:r>
              <a:rPr lang="en-GB" altLang="en-US" sz="2700"/>
              <a:t>”) for the broader category.</a:t>
            </a:r>
            <a:endParaRPr lang="en-GB" altLang="en-US" sz="2700" dirty="0"/>
          </a:p>
        </p:txBody>
      </p:sp>
    </p:spTree>
    <p:extLst>
      <p:ext uri="{BB962C8B-B14F-4D97-AF65-F5344CB8AC3E}">
        <p14:creationId xmlns:p14="http://schemas.microsoft.com/office/powerpoint/2010/main" val="1802023097"/>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CE84-3FDB-82CA-3954-EA0DAB82B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CA38A-05D0-2A93-6CDF-4E1480376A3B}"/>
              </a:ext>
            </a:extLst>
          </p:cNvPr>
          <p:cNvSpPr>
            <a:spLocks noGrp="1"/>
          </p:cNvSpPr>
          <p:nvPr>
            <p:ph type="title"/>
          </p:nvPr>
        </p:nvSpPr>
        <p:spPr>
          <a:xfrm>
            <a:off x="518864" y="152637"/>
            <a:ext cx="8229600" cy="648071"/>
          </a:xfrm>
        </p:spPr>
        <p:txBody>
          <a:bodyPr/>
          <a:lstStyle/>
          <a:p>
            <a:r>
              <a:rPr lang="en-GB">
                <a:hlinkClick r:id="rId2"/>
              </a:rPr>
              <a:t>www.davidhume.org</a:t>
            </a:r>
            <a:endParaRPr lang="en-GB"/>
          </a:p>
        </p:txBody>
      </p:sp>
      <p:sp>
        <p:nvSpPr>
          <p:cNvPr id="3" name="Content Placeholder 2">
            <a:extLst>
              <a:ext uri="{FF2B5EF4-FFF2-40B4-BE49-F238E27FC236}">
                <a16:creationId xmlns:a16="http://schemas.microsoft.com/office/drawing/2014/main" id="{FA85BE86-9EC4-E7B5-E173-BDF1FBE55D7C}"/>
              </a:ext>
            </a:extLst>
          </p:cNvPr>
          <p:cNvSpPr>
            <a:spLocks noGrp="1"/>
          </p:cNvSpPr>
          <p:nvPr>
            <p:ph idx="1"/>
          </p:nvPr>
        </p:nvSpPr>
        <p:spPr>
          <a:xfrm>
            <a:off x="518864" y="1052736"/>
            <a:ext cx="8229600" cy="5508612"/>
          </a:xfrm>
        </p:spPr>
        <p:txBody>
          <a:bodyPr/>
          <a:lstStyle/>
          <a:p>
            <a:r>
              <a:rPr lang="en-GB" sz="2800"/>
              <a:t>Click on “Texts” to see the menu of texts as shown on the previous .</a:t>
            </a:r>
          </a:p>
          <a:p>
            <a:r>
              <a:rPr lang="en-GB" sz="2800"/>
              <a:t>Click on “Search” to search the texts:</a:t>
            </a:r>
          </a:p>
          <a:p>
            <a:endParaRPr lang="en-GB" sz="2800"/>
          </a:p>
          <a:p>
            <a:endParaRPr lang="en-GB" sz="3000"/>
          </a:p>
        </p:txBody>
      </p:sp>
      <p:sp>
        <p:nvSpPr>
          <p:cNvPr id="4" name="Slide Number Placeholder 3">
            <a:extLst>
              <a:ext uri="{FF2B5EF4-FFF2-40B4-BE49-F238E27FC236}">
                <a16:creationId xmlns:a16="http://schemas.microsoft.com/office/drawing/2014/main" id="{2EBD4CB5-6FED-DF3C-5C93-3CA5D106830B}"/>
              </a:ext>
            </a:extLst>
          </p:cNvPr>
          <p:cNvSpPr>
            <a:spLocks noGrp="1"/>
          </p:cNvSpPr>
          <p:nvPr>
            <p:ph type="sldNum" sz="quarter" idx="10"/>
          </p:nvPr>
        </p:nvSpPr>
        <p:spPr/>
        <p:txBody>
          <a:bodyPr/>
          <a:lstStyle/>
          <a:p>
            <a:fld id="{FFD1EE05-59BE-439B-B8B7-F61DC751609B}" type="slidenum">
              <a:rPr lang="en-US" smtClean="0"/>
              <a:pPr/>
              <a:t>12</a:t>
            </a:fld>
            <a:endParaRPr lang="en-US"/>
          </a:p>
        </p:txBody>
      </p:sp>
      <p:pic>
        <p:nvPicPr>
          <p:cNvPr id="6" name="Picture 5">
            <a:extLst>
              <a:ext uri="{FF2B5EF4-FFF2-40B4-BE49-F238E27FC236}">
                <a16:creationId xmlns:a16="http://schemas.microsoft.com/office/drawing/2014/main" id="{5D9B8670-63B2-8B4E-8263-C8CC05A5BE9B}"/>
              </a:ext>
            </a:extLst>
          </p:cNvPr>
          <p:cNvPicPr>
            <a:picLocks noChangeAspect="1"/>
          </p:cNvPicPr>
          <p:nvPr/>
        </p:nvPicPr>
        <p:blipFill>
          <a:blip r:embed="rId3"/>
          <a:stretch>
            <a:fillRect/>
          </a:stretch>
        </p:blipFill>
        <p:spPr>
          <a:xfrm>
            <a:off x="1007595" y="2636912"/>
            <a:ext cx="7293011" cy="3924435"/>
          </a:xfrm>
          <a:prstGeom prst="rect">
            <a:avLst/>
          </a:prstGeom>
        </p:spPr>
      </p:pic>
    </p:spTree>
    <p:extLst>
      <p:ext uri="{BB962C8B-B14F-4D97-AF65-F5344CB8AC3E}">
        <p14:creationId xmlns:p14="http://schemas.microsoft.com/office/powerpoint/2010/main" val="986644044"/>
      </p:ext>
    </p:extLst>
  </p:cSld>
  <p:clrMapOvr>
    <a:masterClrMapping/>
  </p:clrMapOvr>
  <p:transition spd="med">
    <p:cov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B1AF-08AD-3978-B314-49CF39A911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1D8FE9-A8D5-5560-B728-ACBDF2F3AF89}"/>
              </a:ext>
            </a:extLst>
          </p:cNvPr>
          <p:cNvSpPr>
            <a:spLocks noGrp="1"/>
          </p:cNvSpPr>
          <p:nvPr>
            <p:ph type="sldNum" sz="quarter" idx="10"/>
          </p:nvPr>
        </p:nvSpPr>
        <p:spPr/>
        <p:txBody>
          <a:bodyPr/>
          <a:lstStyle/>
          <a:p>
            <a:pPr>
              <a:defRPr/>
            </a:pPr>
            <a:fld id="{B94ABF9B-12AC-4E0F-B64C-F888AA29912D}" type="slidenum">
              <a:rPr lang="en-US" altLang="en-US"/>
              <a:pPr>
                <a:defRPr/>
              </a:pPr>
              <a:t>120</a:t>
            </a:fld>
            <a:endParaRPr lang="en-US" altLang="en-US"/>
          </a:p>
        </p:txBody>
      </p:sp>
      <p:sp>
        <p:nvSpPr>
          <p:cNvPr id="470018" name="Rectangle 2">
            <a:extLst>
              <a:ext uri="{FF2B5EF4-FFF2-40B4-BE49-F238E27FC236}">
                <a16:creationId xmlns:a16="http://schemas.microsoft.com/office/drawing/2014/main" id="{8DA4A571-4421-D5DE-C4DC-99F21170DF79}"/>
              </a:ext>
            </a:extLst>
          </p:cNvPr>
          <p:cNvSpPr>
            <a:spLocks noGrp="1" noChangeArrowheads="1"/>
          </p:cNvSpPr>
          <p:nvPr>
            <p:ph type="title"/>
          </p:nvPr>
        </p:nvSpPr>
        <p:spPr>
          <a:xfrm>
            <a:off x="179513" y="116632"/>
            <a:ext cx="8785100" cy="774923"/>
          </a:xfrm>
        </p:spPr>
        <p:txBody>
          <a:bodyPr/>
          <a:lstStyle/>
          <a:p>
            <a:pPr>
              <a:defRPr/>
            </a:pPr>
            <a:r>
              <a:rPr lang="en-GB" altLang="en-US"/>
              <a:t>A Common Misunderstanding</a:t>
            </a:r>
            <a:endParaRPr lang="en-GB" altLang="en-US" dirty="0"/>
          </a:p>
        </p:txBody>
      </p:sp>
      <p:sp>
        <p:nvSpPr>
          <p:cNvPr id="470019" name="Rectangle 3">
            <a:extLst>
              <a:ext uri="{FF2B5EF4-FFF2-40B4-BE49-F238E27FC236}">
                <a16:creationId xmlns:a16="http://schemas.microsoft.com/office/drawing/2014/main" id="{A1CE226A-BBD2-F60C-08E4-B5DA50E92A33}"/>
              </a:ext>
            </a:extLst>
          </p:cNvPr>
          <p:cNvSpPr>
            <a:spLocks noGrp="1" noChangeArrowheads="1"/>
          </p:cNvSpPr>
          <p:nvPr>
            <p:ph type="body" idx="1"/>
          </p:nvPr>
        </p:nvSpPr>
        <p:spPr>
          <a:xfrm>
            <a:off x="395536" y="1196753"/>
            <a:ext cx="8496944" cy="5455442"/>
          </a:xfrm>
        </p:spPr>
        <p:txBody>
          <a:bodyPr/>
          <a:lstStyle/>
          <a:p>
            <a:pPr>
              <a:defRPr/>
            </a:pPr>
            <a:r>
              <a:rPr lang="en-GB" altLang="en-US" sz="2600"/>
              <a:t>Hume’s Fork divides </a:t>
            </a:r>
            <a:r>
              <a:rPr lang="en-GB" altLang="en-US" sz="2600" i="1" u="sng"/>
              <a:t>propositions</a:t>
            </a:r>
            <a:r>
              <a:rPr lang="en-GB" altLang="en-US" sz="2600"/>
              <a:t> between:</a:t>
            </a:r>
          </a:p>
          <a:p>
            <a:pPr lvl="1">
              <a:spcBef>
                <a:spcPts val="600"/>
              </a:spcBef>
              <a:defRPr/>
            </a:pPr>
            <a:r>
              <a:rPr lang="en-GB" altLang="en-US" sz="2300"/>
              <a:t>Relations of Ideas</a:t>
            </a:r>
          </a:p>
          <a:p>
            <a:pPr lvl="1">
              <a:spcBef>
                <a:spcPts val="600"/>
              </a:spcBef>
              <a:defRPr/>
            </a:pPr>
            <a:r>
              <a:rPr lang="en-GB" altLang="en-US" sz="2300"/>
              <a:t>Matters of Fact</a:t>
            </a:r>
          </a:p>
          <a:p>
            <a:pPr>
              <a:spcBef>
                <a:spcPts val="1200"/>
              </a:spcBef>
              <a:defRPr/>
            </a:pPr>
            <a:r>
              <a:rPr lang="en-GB" altLang="en-US" sz="2600" i="1"/>
              <a:t>Enquiry</a:t>
            </a:r>
            <a:r>
              <a:rPr lang="en-GB" altLang="en-US" sz="2600"/>
              <a:t> 4.18 divides </a:t>
            </a:r>
            <a:r>
              <a:rPr lang="en-GB" altLang="en-US" sz="2600" i="1" u="sng"/>
              <a:t>arguments/reasonings</a:t>
            </a:r>
            <a:r>
              <a:rPr lang="en-GB" altLang="en-US" sz="2600"/>
              <a:t> between:</a:t>
            </a:r>
          </a:p>
          <a:p>
            <a:pPr lvl="1">
              <a:spcBef>
                <a:spcPts val="600"/>
              </a:spcBef>
              <a:defRPr/>
            </a:pPr>
            <a:r>
              <a:rPr lang="en-GB" altLang="en-US" sz="2300"/>
              <a:t>“</a:t>
            </a:r>
            <a:r>
              <a:rPr lang="en-GB" altLang="en-US" sz="2300">
                <a:solidFill>
                  <a:srgbClr val="92D050"/>
                </a:solidFill>
              </a:rPr>
              <a:t>Reasoning concerning relations of ideas</a:t>
            </a:r>
            <a:r>
              <a:rPr lang="en-GB" altLang="en-US" sz="2300"/>
              <a:t>”</a:t>
            </a:r>
            <a:br>
              <a:rPr lang="en-GB" altLang="en-US" sz="2300"/>
            </a:br>
            <a:r>
              <a:rPr lang="en-GB" altLang="en-US" sz="2300"/>
              <a:t>(what Locke and Hume both call </a:t>
            </a:r>
            <a:r>
              <a:rPr lang="en-GB" altLang="en-US" sz="2300" i="1">
                <a:solidFill>
                  <a:srgbClr val="92D050"/>
                </a:solidFill>
              </a:rPr>
              <a:t>demonstrative</a:t>
            </a:r>
            <a:r>
              <a:rPr lang="en-GB" altLang="en-US" sz="2300"/>
              <a:t> reasoning)</a:t>
            </a:r>
          </a:p>
          <a:p>
            <a:pPr lvl="1">
              <a:spcBef>
                <a:spcPts val="600"/>
              </a:spcBef>
              <a:defRPr/>
            </a:pPr>
            <a:r>
              <a:rPr lang="en-GB" altLang="en-US" sz="2300"/>
              <a:t>“</a:t>
            </a:r>
            <a:r>
              <a:rPr lang="en-GB" altLang="en-US" sz="2300">
                <a:solidFill>
                  <a:srgbClr val="00FFFF"/>
                </a:solidFill>
              </a:rPr>
              <a:t>Reasoning concerning matter of fact</a:t>
            </a:r>
            <a:r>
              <a:rPr lang="en-GB" altLang="en-US" sz="2300"/>
              <a:t>”</a:t>
            </a:r>
            <a:br>
              <a:rPr lang="en-GB" altLang="en-US" sz="2300"/>
            </a:br>
            <a:r>
              <a:rPr lang="en-GB" altLang="en-US" sz="2300"/>
              <a:t>(what Locke and the </a:t>
            </a:r>
            <a:r>
              <a:rPr lang="en-GB" altLang="en-US" sz="2300" i="1"/>
              <a:t>Treatise</a:t>
            </a:r>
            <a:r>
              <a:rPr lang="en-GB" altLang="en-US" sz="2300"/>
              <a:t> call </a:t>
            </a:r>
            <a:r>
              <a:rPr lang="en-GB" altLang="en-US" sz="2300" i="1">
                <a:solidFill>
                  <a:srgbClr val="00FFFF"/>
                </a:solidFill>
              </a:rPr>
              <a:t>probable</a:t>
            </a:r>
            <a:r>
              <a:rPr lang="en-GB" altLang="en-US" sz="2300">
                <a:solidFill>
                  <a:srgbClr val="00FFFF"/>
                </a:solidFill>
              </a:rPr>
              <a:t> reasoning</a:t>
            </a:r>
            <a:r>
              <a:rPr lang="en-GB" altLang="en-US" sz="2300"/>
              <a:t>)</a:t>
            </a:r>
          </a:p>
          <a:p>
            <a:pPr>
              <a:spcBef>
                <a:spcPts val="1800"/>
              </a:spcBef>
              <a:defRPr/>
            </a:pPr>
            <a:r>
              <a:rPr lang="en-GB" altLang="en-US" sz="2500"/>
              <a:t>This, however, invites a misunderstanding (</a:t>
            </a:r>
            <a:r>
              <a:rPr lang="en-GB" altLang="en-US" sz="2500" i="1"/>
              <a:t>encouraged by two problematic Humean claims, as we’ll see</a:t>
            </a:r>
            <a:r>
              <a:rPr lang="en-GB" altLang="en-US" sz="2500"/>
              <a:t>), that </a:t>
            </a:r>
            <a:r>
              <a:rPr lang="en-GB" altLang="en-US" sz="2500">
                <a:solidFill>
                  <a:srgbClr val="92D050"/>
                </a:solidFill>
              </a:rPr>
              <a:t>demonstrative reasoning</a:t>
            </a:r>
            <a:r>
              <a:rPr lang="en-GB" altLang="en-US" sz="2500"/>
              <a:t> can only apply to “relations of ideas”, and </a:t>
            </a:r>
            <a:r>
              <a:rPr lang="en-GB" altLang="en-US" sz="2500">
                <a:solidFill>
                  <a:srgbClr val="00FFFF"/>
                </a:solidFill>
              </a:rPr>
              <a:t>probable reasoning</a:t>
            </a:r>
            <a:r>
              <a:rPr lang="en-GB" altLang="en-US" sz="2500"/>
              <a:t> only to “matters of fact”.</a:t>
            </a:r>
            <a:endParaRPr lang="en-GB" altLang="en-US" sz="2500" dirty="0"/>
          </a:p>
        </p:txBody>
      </p:sp>
    </p:spTree>
    <p:extLst>
      <p:ext uri="{BB962C8B-B14F-4D97-AF65-F5344CB8AC3E}">
        <p14:creationId xmlns:p14="http://schemas.microsoft.com/office/powerpoint/2010/main" val="1581010262"/>
      </p:ext>
    </p:extLst>
  </p:cSld>
  <p:clrMapOvr>
    <a:masterClrMapping/>
  </p:clrMapOvr>
  <p:transition spd="med">
    <p:cove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A1CDD0-404C-4CA2-834C-D204D9DDA0B6}" type="slidenum">
              <a:rPr lang="en-US" altLang="en-US"/>
              <a:pPr>
                <a:defRPr/>
              </a:pPr>
              <a:t>121</a:t>
            </a:fld>
            <a:endParaRPr lang="en-US" altLang="en-US"/>
          </a:p>
        </p:txBody>
      </p:sp>
      <p:sp>
        <p:nvSpPr>
          <p:cNvPr id="509954" name="Rectangle 2"/>
          <p:cNvSpPr>
            <a:spLocks noGrp="1" noChangeArrowheads="1"/>
          </p:cNvSpPr>
          <p:nvPr>
            <p:ph type="title"/>
          </p:nvPr>
        </p:nvSpPr>
        <p:spPr>
          <a:xfrm>
            <a:off x="107950" y="189359"/>
            <a:ext cx="8856663" cy="1367433"/>
          </a:xfrm>
        </p:spPr>
        <p:txBody>
          <a:bodyPr/>
          <a:lstStyle/>
          <a:p>
            <a:pPr>
              <a:defRPr/>
            </a:pPr>
            <a:r>
              <a:rPr lang="en-GB" altLang="en-US" sz="2700" i="1"/>
              <a:t>But I maintain (PASS </a:t>
            </a:r>
            <a:r>
              <a:rPr lang="en-GB" altLang="en-US" sz="2700"/>
              <a:t>2007</a:t>
            </a:r>
            <a:r>
              <a:rPr lang="en-GB" altLang="en-US" sz="2700" i="1"/>
              <a:t>, </a:t>
            </a:r>
            <a:r>
              <a:rPr lang="en-GB" altLang="en-US" sz="2700"/>
              <a:t>§V</a:t>
            </a:r>
            <a:r>
              <a:rPr lang="en-GB" altLang="en-US" sz="2700" i="1"/>
              <a:t>) that Hume’s distinction between </a:t>
            </a:r>
            <a:r>
              <a:rPr lang="en-GB" altLang="en-US" sz="2700" i="1">
                <a:solidFill>
                  <a:srgbClr val="92D050"/>
                </a:solidFill>
              </a:rPr>
              <a:t>demonstrative</a:t>
            </a:r>
            <a:r>
              <a:rPr lang="en-GB" altLang="en-US" sz="2700" i="1"/>
              <a:t> and </a:t>
            </a:r>
            <a:r>
              <a:rPr lang="en-GB" altLang="en-US" sz="2700" i="1">
                <a:solidFill>
                  <a:srgbClr val="00FFFF"/>
                </a:solidFill>
              </a:rPr>
              <a:t>factual</a:t>
            </a:r>
            <a:r>
              <a:rPr lang="en-GB" altLang="en-US" sz="2700" i="1"/>
              <a:t> arguments matches closely with the modern distinction between </a:t>
            </a:r>
            <a:r>
              <a:rPr lang="en-GB" altLang="en-US" sz="2800" i="1"/>
              <a:t>…</a:t>
            </a:r>
            <a:endParaRPr lang="en-GB" altLang="en-US" sz="2800" i="1" dirty="0"/>
          </a:p>
        </p:txBody>
      </p:sp>
      <p:sp>
        <p:nvSpPr>
          <p:cNvPr id="509955" name="Rectangle 3"/>
          <p:cNvSpPr>
            <a:spLocks noGrp="1" noChangeArrowheads="1"/>
          </p:cNvSpPr>
          <p:nvPr>
            <p:ph type="body" idx="1"/>
          </p:nvPr>
        </p:nvSpPr>
        <p:spPr>
          <a:xfrm>
            <a:off x="576325" y="2060848"/>
            <a:ext cx="8316155" cy="4463777"/>
          </a:xfrm>
        </p:spPr>
        <p:txBody>
          <a:bodyPr/>
          <a:lstStyle/>
          <a:p>
            <a:pPr>
              <a:defRPr/>
            </a:pPr>
            <a:r>
              <a:rPr lang="en-GB" altLang="en-US" sz="2500" dirty="0"/>
              <a:t>A </a:t>
            </a:r>
            <a:r>
              <a:rPr lang="en-GB" altLang="en-US" sz="2500" i="1" dirty="0">
                <a:solidFill>
                  <a:srgbClr val="92D050"/>
                </a:solidFill>
              </a:rPr>
              <a:t>deductive</a:t>
            </a:r>
            <a:r>
              <a:rPr lang="en-GB" altLang="en-US" sz="2500" dirty="0">
                <a:solidFill>
                  <a:srgbClr val="FF9999"/>
                </a:solidFill>
              </a:rPr>
              <a:t> </a:t>
            </a:r>
            <a:r>
              <a:rPr lang="en-GB" altLang="en-US" sz="2500" dirty="0"/>
              <a:t>argument (in the informal sense), i.e. an argument in which the truth of the premise(s) </a:t>
            </a:r>
            <a:r>
              <a:rPr lang="en-GB" altLang="en-US" sz="2500" i="1" dirty="0"/>
              <a:t>logically guarantees</a:t>
            </a:r>
            <a:r>
              <a:rPr lang="en-GB" altLang="en-US" sz="2500" dirty="0"/>
              <a:t> the truth of the conclusion; in other words,</a:t>
            </a:r>
            <a:br>
              <a:rPr lang="en-GB" altLang="en-US" sz="2500" dirty="0"/>
            </a:br>
            <a:r>
              <a:rPr lang="en-GB" altLang="en-US" sz="2500" i="1" dirty="0">
                <a:solidFill>
                  <a:srgbClr val="92D050"/>
                </a:solidFill>
              </a:rPr>
              <a:t>it is not possible for the premises to be true and the conclusion to be false</a:t>
            </a:r>
            <a:r>
              <a:rPr lang="en-GB" altLang="en-US" sz="2500" i="1" dirty="0"/>
              <a:t> </a:t>
            </a:r>
            <a:r>
              <a:rPr lang="en-GB" altLang="en-US" sz="2500" dirty="0"/>
              <a:t>(at the same time).</a:t>
            </a:r>
          </a:p>
          <a:p>
            <a:pPr lvl="1">
              <a:spcBef>
                <a:spcPts val="1200"/>
              </a:spcBef>
              <a:defRPr/>
            </a:pPr>
            <a:r>
              <a:rPr lang="en-GB" altLang="en-US" sz="2300" dirty="0"/>
              <a:t>There is also a related (but non-</a:t>
            </a:r>
            <a:r>
              <a:rPr lang="en-GB" altLang="en-US" sz="2300" dirty="0" err="1"/>
              <a:t>Humean</a:t>
            </a:r>
            <a:r>
              <a:rPr lang="en-GB" altLang="en-US" sz="2300" dirty="0"/>
              <a:t>) </a:t>
            </a:r>
            <a:r>
              <a:rPr lang="en-GB" altLang="en-US" sz="2300" i="1" dirty="0"/>
              <a:t>formal</a:t>
            </a:r>
            <a:r>
              <a:rPr lang="en-GB" altLang="en-US" sz="2300" dirty="0"/>
              <a:t> notion, where a deductive argument is one that is </a:t>
            </a:r>
            <a:r>
              <a:rPr lang="en-GB" altLang="en-US" sz="2300" i="1" dirty="0"/>
              <a:t>formally</a:t>
            </a:r>
            <a:r>
              <a:rPr lang="en-GB" altLang="en-US" sz="2300" dirty="0"/>
              <a:t> valid.</a:t>
            </a:r>
          </a:p>
          <a:p>
            <a:pPr>
              <a:spcBef>
                <a:spcPts val="1800"/>
              </a:spcBef>
              <a:defRPr/>
            </a:pPr>
            <a:r>
              <a:rPr lang="en-GB" altLang="en-US" sz="2500" dirty="0"/>
              <a:t>An </a:t>
            </a:r>
            <a:r>
              <a:rPr lang="en-GB" altLang="en-US" sz="2500" i="1" dirty="0">
                <a:solidFill>
                  <a:srgbClr val="00FFFF"/>
                </a:solidFill>
              </a:rPr>
              <a:t>inductive</a:t>
            </a:r>
            <a:r>
              <a:rPr lang="en-GB" altLang="en-US" sz="2500" dirty="0">
                <a:solidFill>
                  <a:srgbClr val="FF9999"/>
                </a:solidFill>
              </a:rPr>
              <a:t> </a:t>
            </a:r>
            <a:r>
              <a:rPr lang="en-GB" altLang="en-US" sz="2500" dirty="0"/>
              <a:t>argument is one that draws a conclusion about the unobserved, by </a:t>
            </a:r>
            <a:r>
              <a:rPr lang="en-GB" altLang="en-US" sz="2500" dirty="0">
                <a:solidFill>
                  <a:srgbClr val="00FFFF"/>
                </a:solidFill>
              </a:rPr>
              <a:t>extrapolating from past experience and observations</a:t>
            </a:r>
            <a:r>
              <a:rPr lang="en-GB" altLang="en-US" sz="2500" dirty="0"/>
              <a:t>.</a:t>
            </a:r>
          </a:p>
        </p:txBody>
      </p:sp>
      <p:sp>
        <p:nvSpPr>
          <p:cNvPr id="5" name="Rectangle 5"/>
          <p:cNvSpPr>
            <a:spLocks noChangeArrowheads="1"/>
          </p:cNvSpPr>
          <p:nvPr/>
        </p:nvSpPr>
        <p:spPr bwMode="auto">
          <a:xfrm>
            <a:off x="503548" y="1988840"/>
            <a:ext cx="8316155" cy="4392488"/>
          </a:xfrm>
          <a:prstGeom prst="rect">
            <a:avLst/>
          </a:prstGeom>
          <a:noFill/>
          <a:ln w="254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endParaRPr lang="en-GB" altLang="en-US" sz="1800"/>
          </a:p>
        </p:txBody>
      </p:sp>
    </p:spTree>
    <p:extLst>
      <p:ext uri="{BB962C8B-B14F-4D97-AF65-F5344CB8AC3E}">
        <p14:creationId xmlns:p14="http://schemas.microsoft.com/office/powerpoint/2010/main" val="614819588"/>
      </p:ext>
    </p:extLst>
  </p:cSld>
  <p:clrMapOvr>
    <a:masterClrMapping/>
  </p:clrMapOvr>
  <p:transition spd="med">
    <p:cove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7DB91E-4D79-4283-ABB4-F2446FF80411}"/>
              </a:ext>
            </a:extLst>
          </p:cNvPr>
          <p:cNvSpPr>
            <a:spLocks noGrp="1"/>
          </p:cNvSpPr>
          <p:nvPr>
            <p:ph type="sldNum" sz="quarter" idx="10"/>
          </p:nvPr>
        </p:nvSpPr>
        <p:spPr/>
        <p:txBody>
          <a:bodyPr/>
          <a:lstStyle/>
          <a:p>
            <a:fld id="{5BB33616-3CBF-464B-A803-7858B95F9CCF}" type="slidenum">
              <a:rPr lang="en-US" altLang="en-US"/>
              <a:pPr/>
              <a:t>122</a:t>
            </a:fld>
            <a:endParaRPr lang="en-US" altLang="en-US"/>
          </a:p>
        </p:txBody>
      </p:sp>
      <p:sp>
        <p:nvSpPr>
          <p:cNvPr id="668674" name="Rectangle 2">
            <a:extLst>
              <a:ext uri="{FF2B5EF4-FFF2-40B4-BE49-F238E27FC236}">
                <a16:creationId xmlns:a16="http://schemas.microsoft.com/office/drawing/2014/main" id="{B9BCAFE1-7553-4D6E-BB3D-033B83C79418}"/>
              </a:ext>
            </a:extLst>
          </p:cNvPr>
          <p:cNvSpPr>
            <a:spLocks noGrp="1" noChangeArrowheads="1"/>
          </p:cNvSpPr>
          <p:nvPr>
            <p:ph type="title"/>
          </p:nvPr>
        </p:nvSpPr>
        <p:spPr>
          <a:xfrm>
            <a:off x="179388" y="116632"/>
            <a:ext cx="8785225" cy="1151855"/>
          </a:xfrm>
        </p:spPr>
        <p:txBody>
          <a:bodyPr/>
          <a:lstStyle/>
          <a:p>
            <a:r>
              <a:rPr lang="en-GB" altLang="en-US" sz="4000"/>
              <a:t>Problematic Humean Claim 1:</a:t>
            </a:r>
            <a:br>
              <a:rPr lang="en-GB" altLang="en-US" sz="4000"/>
            </a:br>
            <a:r>
              <a:rPr lang="en-GB" altLang="en-US" sz="4000"/>
              <a:t>“No Matter of Fact is Demonstrable”</a:t>
            </a:r>
            <a:endParaRPr lang="en-US" altLang="en-US" sz="4000"/>
          </a:p>
        </p:txBody>
      </p:sp>
      <p:sp>
        <p:nvSpPr>
          <p:cNvPr id="668675" name="Rectangle 3">
            <a:extLst>
              <a:ext uri="{FF2B5EF4-FFF2-40B4-BE49-F238E27FC236}">
                <a16:creationId xmlns:a16="http://schemas.microsoft.com/office/drawing/2014/main" id="{3EE3D5C3-7341-4157-AA11-D6A9A4B5ED96}"/>
              </a:ext>
            </a:extLst>
          </p:cNvPr>
          <p:cNvSpPr>
            <a:spLocks noGrp="1" noChangeArrowheads="1"/>
          </p:cNvSpPr>
          <p:nvPr>
            <p:ph type="body" idx="1"/>
          </p:nvPr>
        </p:nvSpPr>
        <p:spPr>
          <a:xfrm>
            <a:off x="611560" y="1592796"/>
            <a:ext cx="8291264" cy="5076292"/>
          </a:xfrm>
        </p:spPr>
        <p:txBody>
          <a:bodyPr/>
          <a:lstStyle/>
          <a:p>
            <a:r>
              <a:rPr lang="en-GB" altLang="en-US" sz="2800"/>
              <a:t>This claim (</a:t>
            </a:r>
            <a:r>
              <a:rPr lang="en-GB" altLang="en-US" sz="2800" i="1"/>
              <a:t>A</a:t>
            </a:r>
            <a:r>
              <a:rPr lang="en-GB" altLang="en-US" sz="2800"/>
              <a:t> 18, </a:t>
            </a:r>
            <a:r>
              <a:rPr lang="en-GB" altLang="en-US" sz="2800" i="1"/>
              <a:t>E</a:t>
            </a:r>
            <a:r>
              <a:rPr lang="en-GB" altLang="en-US" sz="2800"/>
              <a:t> 4.2, </a:t>
            </a:r>
            <a:r>
              <a:rPr lang="en-GB" altLang="en-US" sz="2800" i="1"/>
              <a:t>E</a:t>
            </a:r>
            <a:r>
              <a:rPr lang="en-GB" altLang="en-US" sz="2800"/>
              <a:t> 12.28, cf. </a:t>
            </a:r>
            <a:r>
              <a:rPr lang="en-GB" altLang="en-US" sz="2800" i="1"/>
              <a:t>T</a:t>
            </a:r>
            <a:r>
              <a:rPr lang="en-GB" altLang="en-US" sz="2800"/>
              <a:t> 1.3.7.3) is often interpreted as “no matter of fact can be the conclusion of a demonstrative argument”.</a:t>
            </a:r>
          </a:p>
          <a:p>
            <a:pPr lvl="1">
              <a:spcBef>
                <a:spcPts val="1800"/>
              </a:spcBef>
            </a:pPr>
            <a:r>
              <a:rPr lang="en-GB" altLang="en-US" sz="2400"/>
              <a:t>But consider the following argument for conclusion </a:t>
            </a:r>
            <a:r>
              <a:rPr lang="en-GB" altLang="en-US" sz="2400" i="1"/>
              <a:t>C</a:t>
            </a:r>
            <a:r>
              <a:rPr lang="en-GB" altLang="en-US" sz="2400"/>
              <a:t>:</a:t>
            </a:r>
          </a:p>
          <a:p>
            <a:pPr lvl="1">
              <a:spcBef>
                <a:spcPct val="30000"/>
              </a:spcBef>
              <a:buFontTx/>
              <a:buNone/>
            </a:pPr>
            <a:r>
              <a:rPr lang="en-GB" altLang="en-US" sz="2400"/>
              <a:t>			    </a:t>
            </a:r>
            <a:r>
              <a:rPr lang="en-GB" altLang="en-US" sz="2400" i="1"/>
              <a:t>P1</a:t>
            </a:r>
            <a:r>
              <a:rPr lang="en-GB" altLang="en-US" sz="2400"/>
              <a:t>	All birds are crows.</a:t>
            </a:r>
            <a:br>
              <a:rPr lang="en-GB" altLang="en-US" sz="2400"/>
            </a:br>
            <a:r>
              <a:rPr lang="en-GB" altLang="en-US" sz="2400"/>
              <a:t>		    </a:t>
            </a:r>
            <a:r>
              <a:rPr lang="en-GB" altLang="en-US" sz="2400" i="1"/>
              <a:t>P2</a:t>
            </a:r>
            <a:r>
              <a:rPr lang="en-GB" altLang="en-US" sz="2400"/>
              <a:t>	</a:t>
            </a:r>
            <a:r>
              <a:rPr lang="en-GB" altLang="en-US" sz="2400" u="sng"/>
              <a:t>All crows are black.</a:t>
            </a:r>
            <a:br>
              <a:rPr lang="en-GB" altLang="en-US" sz="2400"/>
            </a:br>
            <a:r>
              <a:rPr lang="en-GB" altLang="en-US" sz="2400"/>
              <a:t>		</a:t>
            </a:r>
            <a:r>
              <a:rPr lang="en-GB" altLang="en-US" sz="2400">
                <a:sym typeface="Symbol" panose="05050102010706020507" pitchFamily="18" charset="2"/>
              </a:rPr>
              <a:t> </a:t>
            </a:r>
            <a:r>
              <a:rPr lang="en-GB" altLang="en-US" sz="1500">
                <a:sym typeface="Symbol" panose="05050102010706020507" pitchFamily="18" charset="2"/>
              </a:rPr>
              <a:t> </a:t>
            </a:r>
            <a:r>
              <a:rPr lang="en-GB" altLang="en-US" sz="2400" i="1">
                <a:sym typeface="Symbol" panose="05050102010706020507" pitchFamily="18" charset="2"/>
              </a:rPr>
              <a:t>C</a:t>
            </a:r>
            <a:r>
              <a:rPr lang="en-GB" altLang="en-US" sz="2400">
                <a:sym typeface="Symbol" panose="05050102010706020507" pitchFamily="18" charset="2"/>
              </a:rPr>
              <a:t>	All birds are black.</a:t>
            </a:r>
          </a:p>
          <a:p>
            <a:pPr lvl="1">
              <a:spcBef>
                <a:spcPts val="1200"/>
              </a:spcBef>
            </a:pPr>
            <a:r>
              <a:rPr lang="en-GB" altLang="en-US" sz="2400"/>
              <a:t>This is clearly “demonstrative” on Locke’s and Hume’s criteria: the link from premises to conclusion is certain and self-evident (i.e. “intuitive”), depending on links between the ideas, not extrapolation from experience.</a:t>
            </a:r>
          </a:p>
        </p:txBody>
      </p:sp>
    </p:spTree>
    <p:extLst>
      <p:ext uri="{BB962C8B-B14F-4D97-AF65-F5344CB8AC3E}">
        <p14:creationId xmlns:p14="http://schemas.microsoft.com/office/powerpoint/2010/main" val="2152660494"/>
      </p:ext>
    </p:extLst>
  </p:cSld>
  <p:clrMapOvr>
    <a:masterClrMapping/>
  </p:clrMapOvr>
  <p:transition spd="med">
    <p:cove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DED8E-1FF9-4687-8746-89536190ACBA}"/>
              </a:ext>
            </a:extLst>
          </p:cNvPr>
          <p:cNvSpPr>
            <a:spLocks noGrp="1"/>
          </p:cNvSpPr>
          <p:nvPr>
            <p:ph type="sldNum" sz="quarter" idx="10"/>
          </p:nvPr>
        </p:nvSpPr>
        <p:spPr/>
        <p:txBody>
          <a:bodyPr/>
          <a:lstStyle/>
          <a:p>
            <a:fld id="{67898980-01DC-47FC-9F27-01A0E919969C}" type="slidenum">
              <a:rPr lang="en-US" altLang="en-US"/>
              <a:pPr/>
              <a:t>123</a:t>
            </a:fld>
            <a:endParaRPr lang="en-US" altLang="en-US"/>
          </a:p>
        </p:txBody>
      </p:sp>
      <p:sp>
        <p:nvSpPr>
          <p:cNvPr id="671746" name="Rectangle 2">
            <a:extLst>
              <a:ext uri="{FF2B5EF4-FFF2-40B4-BE49-F238E27FC236}">
                <a16:creationId xmlns:a16="http://schemas.microsoft.com/office/drawing/2014/main" id="{F35141EC-C968-497F-8A33-8C0BA85329BE}"/>
              </a:ext>
            </a:extLst>
          </p:cNvPr>
          <p:cNvSpPr>
            <a:spLocks noGrp="1" noChangeArrowheads="1"/>
          </p:cNvSpPr>
          <p:nvPr>
            <p:ph type="title"/>
          </p:nvPr>
        </p:nvSpPr>
        <p:spPr>
          <a:xfrm>
            <a:off x="457200" y="152636"/>
            <a:ext cx="8229600" cy="846931"/>
          </a:xfrm>
        </p:spPr>
        <p:txBody>
          <a:bodyPr/>
          <a:lstStyle/>
          <a:p>
            <a:r>
              <a:rPr lang="en-GB" altLang="en-US"/>
              <a:t>An Important Distinction</a:t>
            </a:r>
          </a:p>
        </p:txBody>
      </p:sp>
      <p:sp>
        <p:nvSpPr>
          <p:cNvPr id="671747" name="Rectangle 3">
            <a:extLst>
              <a:ext uri="{FF2B5EF4-FFF2-40B4-BE49-F238E27FC236}">
                <a16:creationId xmlns:a16="http://schemas.microsoft.com/office/drawing/2014/main" id="{FD8159CD-E23B-4358-9154-782F5B6D6202}"/>
              </a:ext>
            </a:extLst>
          </p:cNvPr>
          <p:cNvSpPr>
            <a:spLocks noGrp="1" noChangeArrowheads="1"/>
          </p:cNvSpPr>
          <p:nvPr>
            <p:ph type="body" idx="1"/>
          </p:nvPr>
        </p:nvSpPr>
        <p:spPr>
          <a:xfrm>
            <a:off x="457200" y="1268760"/>
            <a:ext cx="8229600" cy="5436604"/>
          </a:xfrm>
        </p:spPr>
        <p:txBody>
          <a:bodyPr/>
          <a:lstStyle/>
          <a:p>
            <a:r>
              <a:rPr lang="en-GB" altLang="en-US" sz="2600"/>
              <a:t>The crows argument is indeed </a:t>
            </a:r>
            <a:r>
              <a:rPr lang="en-GB" altLang="en-US" sz="2600" i="1" u="sng"/>
              <a:t>demonstrative</a:t>
            </a:r>
            <a:r>
              <a:rPr lang="en-GB" altLang="en-US" sz="2600"/>
              <a:t> in that sense, but we would not say that it </a:t>
            </a:r>
            <a:r>
              <a:rPr lang="en-GB" altLang="en-US" sz="2600" i="1" u="sng"/>
              <a:t>succeeds in demonstrating</a:t>
            </a:r>
            <a:r>
              <a:rPr lang="en-GB" altLang="en-US" sz="2600"/>
              <a:t> that all birds are black, because it has a premise </a:t>
            </a:r>
            <a:r>
              <a:rPr lang="en-GB" altLang="en-US" sz="2600" i="1"/>
              <a:t>P1</a:t>
            </a:r>
            <a:r>
              <a:rPr lang="en-GB" altLang="en-US" sz="2600"/>
              <a:t> that </a:t>
            </a:r>
            <a:r>
              <a:rPr lang="en-GB" altLang="en-US" sz="2600" i="1">
                <a:solidFill>
                  <a:srgbClr val="FF7C80"/>
                </a:solidFill>
              </a:rPr>
              <a:t>we know to be false</a:t>
            </a:r>
            <a:r>
              <a:rPr lang="en-GB" altLang="en-US" sz="2600"/>
              <a:t>.</a:t>
            </a:r>
          </a:p>
          <a:p>
            <a:pPr>
              <a:spcBef>
                <a:spcPts val="1200"/>
              </a:spcBef>
            </a:pPr>
            <a:r>
              <a:rPr lang="en-GB" altLang="en-US" sz="2600"/>
              <a:t>To demonstrate </a:t>
            </a:r>
            <a:r>
              <a:rPr lang="en-GB" altLang="en-US" sz="2600" i="1" u="sng"/>
              <a:t>C from P1 and P2</a:t>
            </a:r>
            <a:r>
              <a:rPr lang="en-GB" altLang="en-US" sz="2600"/>
              <a:t> is not the same as demonstrating </a:t>
            </a:r>
            <a:r>
              <a:rPr lang="en-GB" altLang="en-US" sz="2600" i="1" u="sng"/>
              <a:t>C</a:t>
            </a:r>
            <a:r>
              <a:rPr lang="en-GB" altLang="en-US" sz="2600" i="1"/>
              <a:t> full stop </a:t>
            </a:r>
            <a:r>
              <a:rPr lang="en-GB" altLang="en-US" sz="2600"/>
              <a:t>(</a:t>
            </a:r>
            <a:r>
              <a:rPr lang="en-GB" altLang="en-US" sz="2600" i="1"/>
              <a:t>without qualification</a:t>
            </a:r>
            <a:r>
              <a:rPr lang="en-GB" altLang="en-US" sz="2600"/>
              <a:t>).  The latter requires that the argument’s premises</a:t>
            </a:r>
            <a:br>
              <a:rPr lang="en-GB" altLang="en-US" sz="2600"/>
            </a:br>
            <a:r>
              <a:rPr lang="en-GB" altLang="en-US" sz="2600"/>
              <a:t>(</a:t>
            </a:r>
            <a:r>
              <a:rPr lang="en-GB" altLang="en-US" sz="2600" i="1"/>
              <a:t>P1</a:t>
            </a:r>
            <a:r>
              <a:rPr lang="en-GB" altLang="en-US" sz="2600"/>
              <a:t> and </a:t>
            </a:r>
            <a:r>
              <a:rPr lang="en-GB" altLang="en-US" sz="2600" i="1"/>
              <a:t>P2</a:t>
            </a:r>
            <a:r>
              <a:rPr lang="en-GB" altLang="en-US" sz="2600"/>
              <a:t>) are </a:t>
            </a:r>
            <a:r>
              <a:rPr lang="en-GB" altLang="en-US" sz="2600" i="1">
                <a:solidFill>
                  <a:srgbClr val="FF7C80"/>
                </a:solidFill>
              </a:rPr>
              <a:t>known with certainty to be true</a:t>
            </a:r>
            <a:r>
              <a:rPr lang="en-GB" altLang="en-US" sz="2600"/>
              <a:t>.</a:t>
            </a:r>
          </a:p>
          <a:p>
            <a:pPr>
              <a:spcBef>
                <a:spcPts val="1200"/>
              </a:spcBef>
            </a:pPr>
            <a:r>
              <a:rPr lang="en-GB" altLang="en-US" sz="2600"/>
              <a:t>Hume denies that any matter of fact can be </a:t>
            </a:r>
            <a:r>
              <a:rPr lang="en-GB" altLang="en-US" sz="2600" i="1"/>
              <a:t>demonstrated</a:t>
            </a:r>
            <a:r>
              <a:rPr lang="en-GB" altLang="en-US" sz="2600"/>
              <a:t> (full stop)</a:t>
            </a:r>
            <a:r>
              <a:rPr lang="en-GB" altLang="en-US" sz="2600" i="1"/>
              <a:t>.</a:t>
            </a:r>
            <a:r>
              <a:rPr lang="en-GB" altLang="en-US" sz="2600"/>
              <a:t>  </a:t>
            </a:r>
            <a:r>
              <a:rPr lang="en-GB" altLang="en-US" sz="2600" i="1">
                <a:solidFill>
                  <a:srgbClr val="FF7C80"/>
                </a:solidFill>
              </a:rPr>
              <a:t>Hume nowhere denies that one matter of fact can be demonstrated from another matter of fact</a:t>
            </a:r>
            <a:r>
              <a:rPr lang="en-GB" altLang="en-US" sz="2600"/>
              <a:t>.</a:t>
            </a:r>
            <a:r>
              <a:rPr lang="en-US" altLang="en-US" sz="2600"/>
              <a:t> </a:t>
            </a:r>
            <a:endParaRPr lang="en-GB" altLang="en-US" sz="2600"/>
          </a:p>
        </p:txBody>
      </p:sp>
    </p:spTree>
    <p:extLst>
      <p:ext uri="{BB962C8B-B14F-4D97-AF65-F5344CB8AC3E}">
        <p14:creationId xmlns:p14="http://schemas.microsoft.com/office/powerpoint/2010/main" val="2980521668"/>
      </p:ext>
    </p:extLst>
  </p:cSld>
  <p:clrMapOvr>
    <a:masterClrMapping/>
  </p:clrMapOvr>
  <p:transition spd="med">
    <p:cove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63CD3ED-620F-461A-B020-23E98EF00203}" type="slidenum">
              <a:rPr lang="en-US"/>
              <a:pPr/>
              <a:t>124</a:t>
            </a:fld>
            <a:endParaRPr lang="en-US"/>
          </a:p>
        </p:txBody>
      </p:sp>
      <p:sp>
        <p:nvSpPr>
          <p:cNvPr id="920579" name="Rectangle 3"/>
          <p:cNvSpPr>
            <a:spLocks noGrp="1" noChangeArrowheads="1"/>
          </p:cNvSpPr>
          <p:nvPr>
            <p:ph type="body" idx="1"/>
          </p:nvPr>
        </p:nvSpPr>
        <p:spPr>
          <a:xfrm>
            <a:off x="575556" y="1412776"/>
            <a:ext cx="8424936" cy="5040560"/>
          </a:xfrm>
        </p:spPr>
        <p:txBody>
          <a:bodyPr/>
          <a:lstStyle/>
          <a:p>
            <a:pPr>
              <a:buFont typeface="Wingdings" charset="2"/>
              <a:buNone/>
            </a:pPr>
            <a:r>
              <a:rPr lang="en-GB" sz="2400" dirty="0"/>
              <a:t>	</a:t>
            </a:r>
            <a:r>
              <a:rPr lang="en-GB" sz="2000" dirty="0"/>
              <a:t>“</a:t>
            </a:r>
            <a:r>
              <a:rPr lang="en-GB" sz="2000"/>
              <a:t>There remain … </a:t>
            </a:r>
            <a:r>
              <a:rPr lang="en-GB" sz="2000" dirty="0"/>
              <a:t>algebra and </a:t>
            </a:r>
            <a:r>
              <a:rPr lang="en-GB" sz="2000" dirty="0" err="1"/>
              <a:t>arithemetic</a:t>
            </a:r>
            <a:r>
              <a:rPr lang="en-GB" sz="2000" dirty="0"/>
              <a:t> as the only sciences, in which we can carry on a chain of reasoning to any degree of intricacy, and yet preserve a perfect exactness and certainty.”  (</a:t>
            </a:r>
            <a:r>
              <a:rPr lang="en-GB" sz="2000" i="1" dirty="0"/>
              <a:t>T</a:t>
            </a:r>
            <a:r>
              <a:rPr lang="en-GB" sz="2000" dirty="0"/>
              <a:t> 1.3.1.5)</a:t>
            </a:r>
          </a:p>
          <a:p>
            <a:pPr>
              <a:spcBef>
                <a:spcPts val="1200"/>
              </a:spcBef>
              <a:buFont typeface="Wingdings" charset="2"/>
              <a:buNone/>
            </a:pPr>
            <a:r>
              <a:rPr lang="en-GB" sz="2000" dirty="0"/>
              <a:t>	“It seems to me, that the only objects of the abstract sciences or of demonstration are quantity and number …”  (</a:t>
            </a:r>
            <a:r>
              <a:rPr lang="en-GB" sz="2000" i="1" dirty="0"/>
              <a:t>E</a:t>
            </a:r>
            <a:r>
              <a:rPr lang="en-GB" sz="2000" dirty="0"/>
              <a:t> 12.27)</a:t>
            </a:r>
          </a:p>
          <a:p>
            <a:pPr>
              <a:spcBef>
                <a:spcPts val="1800"/>
              </a:spcBef>
            </a:pPr>
            <a:r>
              <a:rPr lang="en-GB" sz="2300"/>
              <a:t>These passages may appear to imply that demonstrative arguments are possible only in mathematics, and hence must be </a:t>
            </a:r>
            <a:r>
              <a:rPr lang="en-GB" sz="2300" i="1"/>
              <a:t>a priori</a:t>
            </a:r>
            <a:r>
              <a:rPr lang="en-GB" sz="2300"/>
              <a:t>.  But Hume’s </a:t>
            </a:r>
            <a:r>
              <a:rPr lang="en-GB" sz="2300" dirty="0"/>
              <a:t>account of </a:t>
            </a:r>
            <a:r>
              <a:rPr lang="en-GB" sz="2300"/>
              <a:t>this limit (in both places) </a:t>
            </a:r>
            <a:r>
              <a:rPr lang="en-GB" sz="2300" dirty="0"/>
              <a:t>is in terms of the </a:t>
            </a:r>
            <a:r>
              <a:rPr lang="en-GB" sz="2300" i="1" dirty="0">
                <a:solidFill>
                  <a:srgbClr val="FF7C80"/>
                </a:solidFill>
              </a:rPr>
              <a:t>relative clarity</a:t>
            </a:r>
            <a:r>
              <a:rPr lang="en-GB" sz="2300" dirty="0"/>
              <a:t> </a:t>
            </a:r>
            <a:r>
              <a:rPr lang="en-GB" sz="2300"/>
              <a:t>of mathematical ideas, </a:t>
            </a:r>
            <a:r>
              <a:rPr lang="en-GB" sz="2300" i="1" u="sng"/>
              <a:t>not</a:t>
            </a:r>
            <a:r>
              <a:rPr lang="en-GB" sz="2300"/>
              <a:t> in terms of the fact that mathematics is </a:t>
            </a:r>
            <a:r>
              <a:rPr lang="en-GB" sz="2300" i="1">
                <a:solidFill>
                  <a:srgbClr val="FF7C80"/>
                </a:solidFill>
              </a:rPr>
              <a:t>a priori</a:t>
            </a:r>
            <a:r>
              <a:rPr lang="en-GB" sz="2300"/>
              <a:t>.</a:t>
            </a:r>
            <a:endParaRPr lang="en-GB" sz="2300" dirty="0"/>
          </a:p>
          <a:p>
            <a:pPr>
              <a:spcBef>
                <a:spcPts val="1200"/>
              </a:spcBef>
            </a:pPr>
            <a:r>
              <a:rPr lang="en-GB" sz="2300"/>
              <a:t>So if there are to be </a:t>
            </a:r>
            <a:r>
              <a:rPr lang="en-GB" sz="2300" i="1" dirty="0"/>
              <a:t>a </a:t>
            </a:r>
            <a:r>
              <a:rPr lang="en-GB" sz="2300" i="1" dirty="0" err="1"/>
              <a:t>posteriori</a:t>
            </a:r>
            <a:r>
              <a:rPr lang="en-GB" sz="2300" dirty="0"/>
              <a:t> demonstrative arguments of any complexity</a:t>
            </a:r>
            <a:r>
              <a:rPr lang="en-GB" sz="2300"/>
              <a:t>, we should expect to find those within </a:t>
            </a:r>
            <a:r>
              <a:rPr lang="en-GB" sz="2300" u="sng"/>
              <a:t>applied</a:t>
            </a:r>
            <a:r>
              <a:rPr lang="en-GB" sz="2300"/>
              <a:t> mathematics.  Does Hume provide any examples … ?</a:t>
            </a:r>
            <a:endParaRPr lang="en-US" sz="2300" dirty="0"/>
          </a:p>
        </p:txBody>
      </p:sp>
      <p:sp>
        <p:nvSpPr>
          <p:cNvPr id="2" name="Rectangle 2">
            <a:extLst>
              <a:ext uri="{FF2B5EF4-FFF2-40B4-BE49-F238E27FC236}">
                <a16:creationId xmlns:a16="http://schemas.microsoft.com/office/drawing/2014/main" id="{E9516888-7671-1321-B66B-DD91018AD17F}"/>
              </a:ext>
            </a:extLst>
          </p:cNvPr>
          <p:cNvSpPr txBox="1">
            <a:spLocks noChangeArrowheads="1"/>
          </p:cNvSpPr>
          <p:nvPr/>
        </p:nvSpPr>
        <p:spPr bwMode="auto">
          <a:xfrm>
            <a:off x="179388" y="8620"/>
            <a:ext cx="8785225" cy="1296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3800" kern="0"/>
              <a:t>Problematic Humean Claim 2:  “Only Mathematics Has Demonstrations”</a:t>
            </a:r>
            <a:endParaRPr lang="en-US" altLang="en-US" sz="3800" kern="0"/>
          </a:p>
        </p:txBody>
      </p:sp>
    </p:spTree>
    <p:extLst>
      <p:ext uri="{BB962C8B-B14F-4D97-AF65-F5344CB8AC3E}">
        <p14:creationId xmlns:p14="http://schemas.microsoft.com/office/powerpoint/2010/main" val="2950673930"/>
      </p:ext>
    </p:extLst>
  </p:cSld>
  <p:clrMapOvr>
    <a:masterClrMapping/>
  </p:clrMapOvr>
  <p:transition spd="med">
    <p:cove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3A5B8C-A8C9-4D71-9653-63CEEAED37A1}" type="slidenum">
              <a:rPr lang="en-US"/>
              <a:pPr/>
              <a:t>125</a:t>
            </a:fld>
            <a:endParaRPr lang="en-US"/>
          </a:p>
        </p:txBody>
      </p:sp>
      <p:sp>
        <p:nvSpPr>
          <p:cNvPr id="921602" name="Rectangle 2"/>
          <p:cNvSpPr>
            <a:spLocks noGrp="1" noChangeArrowheads="1"/>
          </p:cNvSpPr>
          <p:nvPr>
            <p:ph type="title"/>
          </p:nvPr>
        </p:nvSpPr>
        <p:spPr>
          <a:xfrm>
            <a:off x="457200" y="152636"/>
            <a:ext cx="8229600" cy="774923"/>
          </a:xfrm>
        </p:spPr>
        <p:txBody>
          <a:bodyPr/>
          <a:lstStyle/>
          <a:p>
            <a:r>
              <a:rPr lang="en-GB"/>
              <a:t>Hume on Applied Mathematics</a:t>
            </a:r>
            <a:endParaRPr lang="en-US"/>
          </a:p>
        </p:txBody>
      </p:sp>
      <p:sp>
        <p:nvSpPr>
          <p:cNvPr id="921603" name="Rectangle 3"/>
          <p:cNvSpPr>
            <a:spLocks noGrp="1" noChangeArrowheads="1"/>
          </p:cNvSpPr>
          <p:nvPr>
            <p:ph type="body" idx="1"/>
          </p:nvPr>
        </p:nvSpPr>
        <p:spPr>
          <a:xfrm>
            <a:off x="287524" y="1196752"/>
            <a:ext cx="8388163" cy="5472336"/>
          </a:xfrm>
        </p:spPr>
        <p:txBody>
          <a:bodyPr/>
          <a:lstStyle/>
          <a:p>
            <a:r>
              <a:rPr lang="en-GB" sz="2700"/>
              <a:t>Hume’s clearest </a:t>
            </a:r>
            <a:r>
              <a:rPr lang="en-GB" sz="2700" dirty="0"/>
              <a:t>discussion of “mixed mathematics” is in </a:t>
            </a:r>
            <a:r>
              <a:rPr lang="en-GB" sz="2700" i="1" dirty="0"/>
              <a:t>Enquiry</a:t>
            </a:r>
            <a:r>
              <a:rPr lang="en-GB" sz="2700" dirty="0"/>
              <a:t> </a:t>
            </a:r>
            <a:r>
              <a:rPr lang="en-GB" sz="2700"/>
              <a:t>Section 4, and here he stresses (repeatedly) that this reasoning is </a:t>
            </a:r>
            <a:r>
              <a:rPr lang="en-GB" sz="2700" i="1"/>
              <a:t>a posteriori</a:t>
            </a:r>
            <a:r>
              <a:rPr lang="en-GB" sz="2700"/>
              <a:t>, based on a physical law “discovered by experience” which could not possibly be known </a:t>
            </a:r>
            <a:r>
              <a:rPr lang="en-GB" sz="2700" i="1"/>
              <a:t>a priori</a:t>
            </a:r>
            <a:r>
              <a:rPr lang="en-GB" sz="2700"/>
              <a:t>:</a:t>
            </a:r>
            <a:endParaRPr lang="en-GB" sz="2700" dirty="0"/>
          </a:p>
          <a:p>
            <a:pPr lvl="1">
              <a:spcBef>
                <a:spcPct val="50000"/>
              </a:spcBef>
              <a:buFontTx/>
              <a:buNone/>
            </a:pPr>
            <a:r>
              <a:rPr lang="en-GB" sz="2300" dirty="0"/>
              <a:t>	“it is a law of motion, discovered by experience, that the moment or force of any body in motion [what we now call </a:t>
            </a:r>
            <a:r>
              <a:rPr lang="en-GB" sz="2300" i="1" dirty="0"/>
              <a:t>momentum</a:t>
            </a:r>
            <a:r>
              <a:rPr lang="en-GB" sz="2300" dirty="0"/>
              <a:t>] is in the compound ratio or proportion [i.e. is proportional to the </a:t>
            </a:r>
            <a:r>
              <a:rPr lang="en-GB" sz="2300" i="1" dirty="0"/>
              <a:t>product</a:t>
            </a:r>
            <a:r>
              <a:rPr lang="en-GB" sz="2300" dirty="0"/>
              <a:t>] of its solid contents [</a:t>
            </a:r>
            <a:r>
              <a:rPr lang="en-GB" sz="2300" i="1" dirty="0"/>
              <a:t>mass</a:t>
            </a:r>
            <a:r>
              <a:rPr lang="en-GB" sz="2300" dirty="0"/>
              <a:t>] and its velocity; and consequently, that a small force may remove the greatest obstacle … if, by any contrivance … we can </a:t>
            </a:r>
            <a:r>
              <a:rPr lang="en-GB" sz="2300" dirty="0" err="1"/>
              <a:t>encrease</a:t>
            </a:r>
            <a:r>
              <a:rPr lang="en-GB" sz="2300" dirty="0"/>
              <a:t> the velocity of that force, so as to make it an overmatch for its antagonist.”</a:t>
            </a:r>
            <a:r>
              <a:rPr lang="en-US" sz="2300" dirty="0"/>
              <a:t>  (</a:t>
            </a:r>
            <a:r>
              <a:rPr lang="en-US" sz="2300" i="1" dirty="0"/>
              <a:t>E</a:t>
            </a:r>
            <a:r>
              <a:rPr lang="en-US" sz="2300" dirty="0"/>
              <a:t> 4.13</a:t>
            </a:r>
            <a:r>
              <a:rPr lang="en-US" sz="2300" i="1" dirty="0"/>
              <a:t>)</a:t>
            </a:r>
          </a:p>
        </p:txBody>
      </p:sp>
    </p:spTree>
    <p:extLst>
      <p:ext uri="{BB962C8B-B14F-4D97-AF65-F5344CB8AC3E}">
        <p14:creationId xmlns:p14="http://schemas.microsoft.com/office/powerpoint/2010/main" val="2788135316"/>
      </p:ext>
    </p:extLst>
  </p:cSld>
  <p:clrMapOvr>
    <a:masterClrMapping/>
  </p:clrMapOvr>
  <p:transition spd="med">
    <p:cove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DCAC781A-D7E3-4650-8860-6DC9923C345D}" type="slidenum">
              <a:rPr lang="en-US"/>
              <a:pPr/>
              <a:t>126</a:t>
            </a:fld>
            <a:endParaRPr lang="en-US"/>
          </a:p>
        </p:txBody>
      </p:sp>
      <p:sp>
        <p:nvSpPr>
          <p:cNvPr id="922626" name="Rectangle 2"/>
          <p:cNvSpPr>
            <a:spLocks noGrp="1" noChangeArrowheads="1"/>
          </p:cNvSpPr>
          <p:nvPr>
            <p:ph type="body" idx="1"/>
          </p:nvPr>
        </p:nvSpPr>
        <p:spPr>
          <a:xfrm>
            <a:off x="468313" y="332656"/>
            <a:ext cx="8229600" cy="6156684"/>
          </a:xfrm>
        </p:spPr>
        <p:txBody>
          <a:bodyPr/>
          <a:lstStyle/>
          <a:p>
            <a:r>
              <a:rPr lang="en-GB" sz="2400" dirty="0"/>
              <a:t>The momentum of a </a:t>
            </a:r>
            <a:r>
              <a:rPr lang="en-GB" sz="2400"/>
              <a:t>body in motion is </a:t>
            </a:r>
            <a:r>
              <a:rPr lang="en-GB" sz="2400" dirty="0"/>
              <a:t>equal to its mass multiplied by its </a:t>
            </a:r>
            <a:r>
              <a:rPr lang="en-GB" sz="2400"/>
              <a:t>velocity.  And the law Hume cites says that in any collision, the total </a:t>
            </a:r>
            <a:r>
              <a:rPr lang="en-GB" sz="2400" dirty="0"/>
              <a:t>momentum of the colliding bodies (in any given direction) is </a:t>
            </a:r>
            <a:r>
              <a:rPr lang="en-GB" sz="2400"/>
              <a:t>conserved.  He draws the implication that a small body, if sufficiently fast, can impact on a larger body so as to alter its motion, e.g.:</a:t>
            </a:r>
            <a:endParaRPr lang="en-US" sz="2400" dirty="0"/>
          </a:p>
        </p:txBody>
      </p:sp>
      <p:sp>
        <p:nvSpPr>
          <p:cNvPr id="922627" name="Oval 3"/>
          <p:cNvSpPr>
            <a:spLocks noChangeArrowheads="1"/>
          </p:cNvSpPr>
          <p:nvPr/>
        </p:nvSpPr>
        <p:spPr bwMode="auto">
          <a:xfrm>
            <a:off x="2628900" y="3428578"/>
            <a:ext cx="287338" cy="28733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28" name="Text Box 4"/>
          <p:cNvSpPr txBox="1">
            <a:spLocks noChangeArrowheads="1"/>
          </p:cNvSpPr>
          <p:nvPr/>
        </p:nvSpPr>
        <p:spPr bwMode="auto">
          <a:xfrm>
            <a:off x="2413000" y="3788941"/>
            <a:ext cx="719138"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2 kg</a:t>
            </a:r>
            <a:endParaRPr lang="en-US"/>
          </a:p>
        </p:txBody>
      </p:sp>
      <p:sp>
        <p:nvSpPr>
          <p:cNvPr id="922629" name="Line 5"/>
          <p:cNvSpPr>
            <a:spLocks noChangeShapeType="1"/>
          </p:cNvSpPr>
          <p:nvPr/>
        </p:nvSpPr>
        <p:spPr bwMode="auto">
          <a:xfrm>
            <a:off x="3060700" y="3573041"/>
            <a:ext cx="2519363" cy="0"/>
          </a:xfrm>
          <a:prstGeom prst="line">
            <a:avLst/>
          </a:prstGeom>
          <a:noFill/>
          <a:ln w="50800" cap="sq">
            <a:solidFill>
              <a:schemeClr val="tx1"/>
            </a:solidFill>
            <a:round/>
            <a:headEnd type="none" w="sm" len="sm"/>
            <a:tailEnd type="triangle" w="lg" len="lg"/>
          </a:ln>
          <a:effectLst/>
        </p:spPr>
        <p:txBody>
          <a:bodyPr wrap="none"/>
          <a:lstStyle/>
          <a:p>
            <a:endParaRPr lang="en-GB"/>
          </a:p>
        </p:txBody>
      </p:sp>
      <p:sp>
        <p:nvSpPr>
          <p:cNvPr id="922630" name="Text Box 6"/>
          <p:cNvSpPr txBox="1">
            <a:spLocks noChangeArrowheads="1"/>
          </p:cNvSpPr>
          <p:nvPr/>
        </p:nvSpPr>
        <p:spPr bwMode="auto">
          <a:xfrm>
            <a:off x="3492500" y="3573041"/>
            <a:ext cx="14398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dirty="0"/>
              <a:t>25,000 m/s</a:t>
            </a:r>
            <a:endParaRPr lang="en-US" dirty="0"/>
          </a:p>
        </p:txBody>
      </p:sp>
      <p:sp>
        <p:nvSpPr>
          <p:cNvPr id="922631" name="Oval 7"/>
          <p:cNvSpPr>
            <a:spLocks noChangeArrowheads="1"/>
          </p:cNvSpPr>
          <p:nvPr/>
        </p:nvSpPr>
        <p:spPr bwMode="auto">
          <a:xfrm>
            <a:off x="7164388" y="2923753"/>
            <a:ext cx="1368425" cy="1296988"/>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2" name="Line 8"/>
          <p:cNvSpPr>
            <a:spLocks noChangeShapeType="1"/>
          </p:cNvSpPr>
          <p:nvPr/>
        </p:nvSpPr>
        <p:spPr bwMode="auto">
          <a:xfrm flipH="1">
            <a:off x="6372225" y="3573041"/>
            <a:ext cx="647700"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3" name="Text Box 9"/>
          <p:cNvSpPr txBox="1">
            <a:spLocks noChangeArrowheads="1"/>
          </p:cNvSpPr>
          <p:nvPr/>
        </p:nvSpPr>
        <p:spPr bwMode="auto">
          <a:xfrm>
            <a:off x="6372225" y="3573041"/>
            <a:ext cx="7921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dirty="0"/>
              <a:t>4 m/s</a:t>
            </a:r>
            <a:endParaRPr lang="en-US" dirty="0"/>
          </a:p>
        </p:txBody>
      </p:sp>
      <p:sp>
        <p:nvSpPr>
          <p:cNvPr id="922634" name="Text Box 10"/>
          <p:cNvSpPr txBox="1">
            <a:spLocks noChangeArrowheads="1"/>
          </p:cNvSpPr>
          <p:nvPr/>
        </p:nvSpPr>
        <p:spPr bwMode="auto">
          <a:xfrm>
            <a:off x="7164388" y="4363616"/>
            <a:ext cx="1368425"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10,000 kg</a:t>
            </a:r>
            <a:endParaRPr lang="en-US"/>
          </a:p>
        </p:txBody>
      </p:sp>
      <p:sp>
        <p:nvSpPr>
          <p:cNvPr id="922635" name="Oval 11"/>
          <p:cNvSpPr>
            <a:spLocks noChangeArrowheads="1"/>
          </p:cNvSpPr>
          <p:nvPr/>
        </p:nvSpPr>
        <p:spPr bwMode="auto">
          <a:xfrm>
            <a:off x="6300788" y="5084341"/>
            <a:ext cx="1368425" cy="1296987"/>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6" name="Oval 12"/>
          <p:cNvSpPr>
            <a:spLocks noChangeArrowheads="1"/>
          </p:cNvSpPr>
          <p:nvPr/>
        </p:nvSpPr>
        <p:spPr bwMode="auto">
          <a:xfrm>
            <a:off x="6013450" y="5589166"/>
            <a:ext cx="287338" cy="287337"/>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37" name="Line 13"/>
          <p:cNvSpPr>
            <a:spLocks noChangeShapeType="1"/>
          </p:cNvSpPr>
          <p:nvPr/>
        </p:nvSpPr>
        <p:spPr bwMode="auto">
          <a:xfrm>
            <a:off x="7813675" y="5733628"/>
            <a:ext cx="287338"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8" name="Text Box 14"/>
          <p:cNvSpPr txBox="1">
            <a:spLocks noChangeArrowheads="1"/>
          </p:cNvSpPr>
          <p:nvPr/>
        </p:nvSpPr>
        <p:spPr bwMode="auto">
          <a:xfrm>
            <a:off x="468313" y="3357141"/>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Before …</a:t>
            </a:r>
            <a:endParaRPr lang="en-US" sz="2600" i="1">
              <a:solidFill>
                <a:schemeClr val="folHlink"/>
              </a:solidFill>
            </a:endParaRPr>
          </a:p>
        </p:txBody>
      </p:sp>
      <p:sp>
        <p:nvSpPr>
          <p:cNvPr id="922639" name="Text Box 15"/>
          <p:cNvSpPr txBox="1">
            <a:spLocks noChangeArrowheads="1"/>
          </p:cNvSpPr>
          <p:nvPr/>
        </p:nvSpPr>
        <p:spPr bwMode="auto">
          <a:xfrm>
            <a:off x="468313" y="5444703"/>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After …</a:t>
            </a:r>
            <a:endParaRPr lang="en-US" sz="2600" i="1">
              <a:solidFill>
                <a:schemeClr val="folHlink"/>
              </a:solidFill>
            </a:endParaRPr>
          </a:p>
        </p:txBody>
      </p:sp>
    </p:spTree>
    <p:extLst>
      <p:ext uri="{BB962C8B-B14F-4D97-AF65-F5344CB8AC3E}">
        <p14:creationId xmlns:p14="http://schemas.microsoft.com/office/powerpoint/2010/main" val="879767023"/>
      </p:ext>
    </p:extLst>
  </p:cSld>
  <p:clrMapOvr>
    <a:masterClrMapping/>
  </p:clrMapOvr>
  <p:transition spd="med">
    <p:cove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03182BB6-B912-40BE-B794-567F1A521C75}" type="slidenum">
              <a:rPr lang="en-US"/>
              <a:pPr/>
              <a:t>127</a:t>
            </a:fld>
            <a:endParaRPr lang="en-US"/>
          </a:p>
        </p:txBody>
      </p:sp>
      <p:sp>
        <p:nvSpPr>
          <p:cNvPr id="923650" name="Rectangle 2"/>
          <p:cNvSpPr>
            <a:spLocks noGrp="1" noChangeArrowheads="1"/>
          </p:cNvSpPr>
          <p:nvPr>
            <p:ph type="body" idx="1"/>
          </p:nvPr>
        </p:nvSpPr>
        <p:spPr>
          <a:xfrm>
            <a:off x="647564" y="188640"/>
            <a:ext cx="8229600" cy="6444716"/>
          </a:xfrm>
        </p:spPr>
        <p:txBody>
          <a:bodyPr/>
          <a:lstStyle/>
          <a:p>
            <a:pPr marL="540000">
              <a:buFont typeface="Wingdings" charset="2"/>
              <a:buNone/>
            </a:pPr>
            <a:r>
              <a:rPr lang="en-GB" sz="2800" dirty="0"/>
              <a:t>	</a:t>
            </a:r>
            <a:r>
              <a:rPr lang="en-GB" sz="2400" dirty="0"/>
              <a:t>“Geometry assists us in the application of this law … but still the discovery of the law itself is owing merely to experience, and all the </a:t>
            </a:r>
            <a:r>
              <a:rPr lang="en-GB" sz="2400" u="sng" dirty="0"/>
              <a:t>abstract </a:t>
            </a:r>
            <a:r>
              <a:rPr lang="en-GB" sz="2400" u="sng" dirty="0" err="1"/>
              <a:t>reasonings</a:t>
            </a:r>
            <a:r>
              <a:rPr lang="en-GB" sz="2400" dirty="0"/>
              <a:t> in the world could never [give us any] knowledge of it.”  (</a:t>
            </a:r>
            <a:r>
              <a:rPr lang="en-GB" sz="2400" i="1" dirty="0"/>
              <a:t>E</a:t>
            </a:r>
            <a:r>
              <a:rPr lang="en-GB" sz="2400" dirty="0"/>
              <a:t> 4.13)</a:t>
            </a:r>
            <a:endParaRPr lang="en-US" sz="2400" dirty="0"/>
          </a:p>
          <a:p>
            <a:pPr>
              <a:spcBef>
                <a:spcPts val="1800"/>
              </a:spcBef>
            </a:pPr>
            <a:r>
              <a:rPr lang="en-US" altLang="en-US" sz="2800" dirty="0"/>
              <a:t>“Abstract </a:t>
            </a:r>
            <a:r>
              <a:rPr lang="en-US" altLang="en-US" sz="2800" dirty="0" err="1"/>
              <a:t>reasonings</a:t>
            </a:r>
            <a:r>
              <a:rPr lang="en-US" altLang="en-US" sz="2800" dirty="0"/>
              <a:t>” </a:t>
            </a:r>
            <a:r>
              <a:rPr lang="en-US" altLang="en-US" sz="2800"/>
              <a:t>encompasses demon-strative </a:t>
            </a:r>
            <a:r>
              <a:rPr lang="en-US" altLang="en-US" sz="2800" dirty="0"/>
              <a:t>mathematics, as in the </a:t>
            </a:r>
            <a:r>
              <a:rPr lang="en-US" altLang="en-US" sz="2800" i="1" dirty="0"/>
              <a:t>Treatise</a:t>
            </a:r>
            <a:r>
              <a:rPr lang="en-US" altLang="en-US" sz="2800" dirty="0"/>
              <a:t>:</a:t>
            </a:r>
          </a:p>
          <a:p>
            <a:pPr marL="540000">
              <a:spcBef>
                <a:spcPts val="1200"/>
              </a:spcBef>
              <a:buNone/>
            </a:pPr>
            <a:r>
              <a:rPr lang="en-GB" dirty="0"/>
              <a:t>	</a:t>
            </a:r>
            <a:r>
              <a:rPr lang="en-GB" sz="2400" dirty="0"/>
              <a:t>“Mathematics … are useful in all mechanical operations  …  But ’tis not of themselves they have any influence.  …  </a:t>
            </a:r>
            <a:r>
              <a:rPr lang="en-GB" sz="2400" u="sng" dirty="0"/>
              <a:t>Abstract or demonstrative reasoning</a:t>
            </a:r>
            <a:r>
              <a:rPr lang="en-GB" sz="2400" dirty="0"/>
              <a:t> … never influences any of our actions, but only as it directs our judgment concerning causes and effects.”  (</a:t>
            </a:r>
            <a:r>
              <a:rPr lang="en-GB" sz="2400" i="1" dirty="0"/>
              <a:t>T</a:t>
            </a:r>
            <a:r>
              <a:rPr lang="en-GB" sz="2400" dirty="0"/>
              <a:t> 2.3.3.2)</a:t>
            </a:r>
          </a:p>
          <a:p>
            <a:pPr>
              <a:spcBef>
                <a:spcPts val="1800"/>
              </a:spcBef>
            </a:pPr>
            <a:r>
              <a:rPr lang="en-US" altLang="en-US" sz="2800"/>
              <a:t>These passages show </a:t>
            </a:r>
            <a:r>
              <a:rPr lang="en-US" altLang="en-US" sz="2800" dirty="0"/>
              <a:t>that Hume does not restrict “demonstrative” reasoning to the </a:t>
            </a:r>
            <a:r>
              <a:rPr lang="en-US" altLang="en-US" sz="2800"/>
              <a:t>a priori, because it can be applied to empirical facts.</a:t>
            </a:r>
            <a:endParaRPr lang="en-US" altLang="en-US" sz="2800" dirty="0"/>
          </a:p>
        </p:txBody>
      </p:sp>
    </p:spTree>
    <p:extLst>
      <p:ext uri="{BB962C8B-B14F-4D97-AF65-F5344CB8AC3E}">
        <p14:creationId xmlns:p14="http://schemas.microsoft.com/office/powerpoint/2010/main" val="3777887962"/>
      </p:ext>
    </p:extLst>
  </p:cSld>
  <p:clrMapOvr>
    <a:masterClrMapping/>
  </p:clrMapOvr>
  <p:transition spd="med">
    <p:cove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CEF33-DAFF-939B-0829-99B38C0F48C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F0F64C7E-A774-155D-6318-CF51C4C19007}"/>
              </a:ext>
            </a:extLst>
          </p:cNvPr>
          <p:cNvSpPr>
            <a:spLocks noGrp="1" noChangeArrowheads="1"/>
          </p:cNvSpPr>
          <p:nvPr>
            <p:ph type="ctrTitle"/>
          </p:nvPr>
        </p:nvSpPr>
        <p:spPr>
          <a:xfrm>
            <a:off x="179388" y="296863"/>
            <a:ext cx="4608512" cy="6300787"/>
          </a:xfrm>
        </p:spPr>
        <p:txBody>
          <a:bodyPr/>
          <a:lstStyle/>
          <a:p>
            <a:r>
              <a:rPr lang="en-GB"/>
              <a:t>3(</a:t>
            </a:r>
            <a:r>
              <a:rPr lang="en-GB" dirty="0"/>
              <a:t>e</a:t>
            </a:r>
            <a:r>
              <a:rPr lang="en-GB"/>
              <a:t>)</a:t>
            </a:r>
            <a:br>
              <a:rPr lang="en-GB" dirty="0"/>
            </a:br>
            <a:br>
              <a:rPr lang="en-GB"/>
            </a:br>
            <a:r>
              <a:rPr lang="en-GB"/>
              <a:t>Introducing </a:t>
            </a:r>
            <a:r>
              <a:rPr lang="en-GB" i="1"/>
              <a:t>Treatise</a:t>
            </a:r>
            <a:r>
              <a:rPr lang="en-GB"/>
              <a:t> 1.3</a:t>
            </a:r>
            <a:endParaRPr lang="en-US" dirty="0"/>
          </a:p>
        </p:txBody>
      </p:sp>
      <p:pic>
        <p:nvPicPr>
          <p:cNvPr id="847875" name="Picture 3" descr="treatise1">
            <a:extLst>
              <a:ext uri="{FF2B5EF4-FFF2-40B4-BE49-F238E27FC236}">
                <a16:creationId xmlns:a16="http://schemas.microsoft.com/office/drawing/2014/main" id="{8B06DDF5-5050-1E31-C3B8-37FF7E1E7A5B}"/>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1897633863"/>
      </p:ext>
    </p:extLst>
  </p:cSld>
  <p:clrMapOvr>
    <a:masterClrMapping/>
  </p:clrMapOvr>
  <p:transition spd="med">
    <p:cove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6060-D998-CA0B-3423-E24994C493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353A1-905C-2254-18DB-2321524CAAC0}"/>
              </a:ext>
            </a:extLst>
          </p:cNvPr>
          <p:cNvSpPr>
            <a:spLocks noGrp="1"/>
          </p:cNvSpPr>
          <p:nvPr>
            <p:ph type="sldNum" sz="quarter" idx="10"/>
          </p:nvPr>
        </p:nvSpPr>
        <p:spPr/>
        <p:txBody>
          <a:bodyPr/>
          <a:lstStyle/>
          <a:p>
            <a:fld id="{7B192E7B-86B2-4036-A92F-86C49A118DAF}" type="slidenum">
              <a:rPr lang="en-US" altLang="en-US"/>
              <a:pPr/>
              <a:t>129</a:t>
            </a:fld>
            <a:endParaRPr lang="en-US" altLang="en-US"/>
          </a:p>
        </p:txBody>
      </p:sp>
      <p:sp>
        <p:nvSpPr>
          <p:cNvPr id="899074" name="Rectangle 2">
            <a:extLst>
              <a:ext uri="{FF2B5EF4-FFF2-40B4-BE49-F238E27FC236}">
                <a16:creationId xmlns:a16="http://schemas.microsoft.com/office/drawing/2014/main" id="{AD602A5D-B56C-6B6E-EF44-14FD9B0E14F9}"/>
              </a:ext>
            </a:extLst>
          </p:cNvPr>
          <p:cNvSpPr>
            <a:spLocks noGrp="1" noChangeArrowheads="1"/>
          </p:cNvSpPr>
          <p:nvPr>
            <p:ph type="title"/>
          </p:nvPr>
        </p:nvSpPr>
        <p:spPr>
          <a:xfrm>
            <a:off x="179512" y="188640"/>
            <a:ext cx="8856984" cy="846931"/>
          </a:xfrm>
        </p:spPr>
        <p:txBody>
          <a:bodyPr/>
          <a:lstStyle/>
          <a:p>
            <a:r>
              <a:rPr lang="en-GB" altLang="en-US" sz="4000"/>
              <a:t>Hume’s Focus on Causal Reasoning</a:t>
            </a:r>
            <a:endParaRPr lang="en-GB" altLang="en-US" sz="4000" dirty="0"/>
          </a:p>
        </p:txBody>
      </p:sp>
      <p:sp>
        <p:nvSpPr>
          <p:cNvPr id="899075" name="Rectangle 3">
            <a:extLst>
              <a:ext uri="{FF2B5EF4-FFF2-40B4-BE49-F238E27FC236}">
                <a16:creationId xmlns:a16="http://schemas.microsoft.com/office/drawing/2014/main" id="{C01F39A3-E934-9E21-F781-1FCF09CAE35D}"/>
              </a:ext>
            </a:extLst>
          </p:cNvPr>
          <p:cNvSpPr>
            <a:spLocks noGrp="1" noChangeArrowheads="1"/>
          </p:cNvSpPr>
          <p:nvPr>
            <p:ph type="body" idx="1"/>
          </p:nvPr>
        </p:nvSpPr>
        <p:spPr>
          <a:xfrm>
            <a:off x="287524" y="1268760"/>
            <a:ext cx="8363272" cy="5292378"/>
          </a:xfrm>
        </p:spPr>
        <p:txBody>
          <a:bodyPr/>
          <a:lstStyle/>
          <a:p>
            <a:r>
              <a:rPr lang="en-GB" altLang="en-US" sz="2800" i="1" dirty="0"/>
              <a:t>Treatise</a:t>
            </a:r>
            <a:r>
              <a:rPr lang="en-GB" altLang="en-US" sz="2800" dirty="0"/>
              <a:t> Book 1 Part 3, the longest part of the work, is entitled “Of Knowledge and Probability”.</a:t>
            </a:r>
          </a:p>
          <a:p>
            <a:pPr lvl="1">
              <a:spcBef>
                <a:spcPts val="1200"/>
              </a:spcBef>
            </a:pPr>
            <a:r>
              <a:rPr lang="en-GB" altLang="en-US" sz="2500" i="1" dirty="0"/>
              <a:t>T </a:t>
            </a:r>
            <a:r>
              <a:rPr lang="en-GB" altLang="en-US" sz="2500" dirty="0"/>
              <a:t>1.3.1 deals with “Knowledge” (in a </a:t>
            </a:r>
            <a:r>
              <a:rPr lang="en-GB" altLang="en-US" sz="2500" i="1" dirty="0"/>
              <a:t>strict</a:t>
            </a:r>
            <a:r>
              <a:rPr lang="en-GB" altLang="en-US" sz="2500" dirty="0"/>
              <a:t> sense, requiring </a:t>
            </a:r>
            <a:r>
              <a:rPr lang="en-GB" altLang="en-US" sz="2500"/>
              <a:t>absolute certainty).  Here he presents the dubious Dichotomy criticised in §3(c) above.</a:t>
            </a:r>
            <a:endParaRPr lang="en-GB" altLang="en-US" sz="2500" dirty="0"/>
          </a:p>
          <a:p>
            <a:pPr lvl="1">
              <a:spcBef>
                <a:spcPts val="1200"/>
              </a:spcBef>
            </a:pPr>
            <a:r>
              <a:rPr lang="en-GB" altLang="en-US" sz="2500"/>
              <a:t>Building on this, at </a:t>
            </a:r>
            <a:r>
              <a:rPr lang="en-GB" altLang="en-US" sz="2500" i="1"/>
              <a:t>T </a:t>
            </a:r>
            <a:r>
              <a:rPr lang="en-GB" altLang="en-US" sz="2500"/>
              <a:t>1.3.2.3 </a:t>
            </a:r>
            <a:r>
              <a:rPr lang="en-GB" altLang="en-US" sz="2500" i="1" dirty="0"/>
              <a:t>causation</a:t>
            </a:r>
            <a:r>
              <a:rPr lang="en-GB" altLang="en-US" sz="2500" dirty="0"/>
              <a:t> </a:t>
            </a:r>
            <a:r>
              <a:rPr lang="en-GB" altLang="en-US" sz="2500"/>
              <a:t>is identified as the </a:t>
            </a:r>
            <a:r>
              <a:rPr lang="en-GB" altLang="en-US" sz="2500" dirty="0"/>
              <a:t>only relation that can ground a “probable” inference from one object to another.</a:t>
            </a:r>
          </a:p>
          <a:p>
            <a:pPr lvl="1">
              <a:spcBef>
                <a:spcPts val="1200"/>
              </a:spcBef>
            </a:pPr>
            <a:r>
              <a:rPr lang="en-GB" altLang="en-US" sz="2500" dirty="0"/>
              <a:t>Accordingly the rest of </a:t>
            </a:r>
            <a:r>
              <a:rPr lang="en-GB" altLang="en-US" sz="2500" i="1" dirty="0"/>
              <a:t>Treatise</a:t>
            </a:r>
            <a:r>
              <a:rPr lang="en-GB" altLang="en-US" sz="2500" dirty="0"/>
              <a:t> 1.3 focuses on </a:t>
            </a:r>
            <a:r>
              <a:rPr lang="en-GB" altLang="en-US" sz="2500" i="1" dirty="0"/>
              <a:t>causation</a:t>
            </a:r>
            <a:r>
              <a:rPr lang="en-GB" altLang="en-US" sz="2500" dirty="0"/>
              <a:t> and </a:t>
            </a:r>
            <a:r>
              <a:rPr lang="en-GB" altLang="en-US" sz="2500" i="1"/>
              <a:t>causal reasoning</a:t>
            </a:r>
            <a:r>
              <a:rPr lang="en-GB" altLang="en-US" sz="2500"/>
              <a:t>, framed around the search for the impression from which the idea of </a:t>
            </a:r>
            <a:r>
              <a:rPr lang="en-GB" altLang="en-US" sz="2500" i="1"/>
              <a:t>causal necessity</a:t>
            </a:r>
            <a:r>
              <a:rPr lang="en-GB" altLang="en-US" sz="2500"/>
              <a:t> is derived …</a:t>
            </a:r>
            <a:endParaRPr lang="en-GB" altLang="en-US" sz="2500" dirty="0"/>
          </a:p>
        </p:txBody>
      </p:sp>
    </p:spTree>
    <p:extLst>
      <p:ext uri="{BB962C8B-B14F-4D97-AF65-F5344CB8AC3E}">
        <p14:creationId xmlns:p14="http://schemas.microsoft.com/office/powerpoint/2010/main" val="2654033149"/>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5CD3F-FC5B-0D58-EAE5-D559FDAD72F0}"/>
              </a:ext>
            </a:extLst>
          </p:cNvPr>
          <p:cNvSpPr>
            <a:spLocks noGrp="1"/>
          </p:cNvSpPr>
          <p:nvPr>
            <p:ph idx="1"/>
          </p:nvPr>
        </p:nvSpPr>
        <p:spPr>
          <a:xfrm>
            <a:off x="518864" y="224644"/>
            <a:ext cx="8229600" cy="6336704"/>
          </a:xfrm>
        </p:spPr>
        <p:txBody>
          <a:bodyPr/>
          <a:lstStyle/>
          <a:p>
            <a:r>
              <a:rPr lang="en-GB" sz="2800" dirty="0"/>
              <a:t>Click on     to jump to a specific text reference (e.g. T 1.3.2.11, A 27, or E 4.13).</a:t>
            </a:r>
          </a:p>
          <a:p>
            <a:pPr>
              <a:spcBef>
                <a:spcPts val="1200"/>
              </a:spcBef>
            </a:pPr>
            <a:r>
              <a:rPr lang="en-GB" sz="2800" dirty="0"/>
              <a:t>Click on “Teaching Materials” to find links to:</a:t>
            </a:r>
          </a:p>
          <a:p>
            <a:pPr lvl="1"/>
            <a:r>
              <a:rPr lang="en-GB" sz="2500" dirty="0"/>
              <a:t>Previous lectures on Hume (2010, 2011, 2018) together with handouts (including for 2021).</a:t>
            </a:r>
          </a:p>
          <a:p>
            <a:pPr lvl="1"/>
            <a:r>
              <a:rPr lang="en-GB" sz="2500" dirty="0"/>
              <a:t>“Outline of </a:t>
            </a:r>
            <a:r>
              <a:rPr lang="en-GB" sz="2500" dirty="0" err="1"/>
              <a:t>Humean</a:t>
            </a:r>
            <a:r>
              <a:rPr lang="en-GB" sz="2500" dirty="0"/>
              <a:t> Texts”: annotated summaries of some of the most important sections of the </a:t>
            </a:r>
            <a:r>
              <a:rPr lang="en-GB" sz="2500" i="1" dirty="0"/>
              <a:t>Treatise</a:t>
            </a:r>
            <a:r>
              <a:rPr lang="en-GB" sz="2500" dirty="0"/>
              <a:t>, to aid comprehension and reference.</a:t>
            </a:r>
          </a:p>
          <a:p>
            <a:pPr lvl="1"/>
            <a:r>
              <a:rPr lang="en-GB" sz="2500" dirty="0"/>
              <a:t>“Analysis of Hume’s Sceptical Texts” – as above, but focusing on sceptical topics.</a:t>
            </a:r>
          </a:p>
          <a:p>
            <a:pPr lvl="1"/>
            <a:r>
              <a:rPr lang="en-GB" sz="2500" dirty="0"/>
              <a:t>“Notes on Particular Topics” – more opinionated discussions of other key topics.</a:t>
            </a:r>
          </a:p>
          <a:p>
            <a:pPr>
              <a:spcBef>
                <a:spcPts val="1200"/>
              </a:spcBef>
            </a:pPr>
            <a:r>
              <a:rPr lang="en-GB" sz="2800" dirty="0"/>
              <a:t>Click on “Scholarship” to find over 50 of my papers on Hume, and handouts from many talks.</a:t>
            </a:r>
          </a:p>
          <a:p>
            <a:endParaRPr lang="en-GB" sz="3000" dirty="0"/>
          </a:p>
        </p:txBody>
      </p:sp>
      <p:sp>
        <p:nvSpPr>
          <p:cNvPr id="4" name="Slide Number Placeholder 3">
            <a:extLst>
              <a:ext uri="{FF2B5EF4-FFF2-40B4-BE49-F238E27FC236}">
                <a16:creationId xmlns:a16="http://schemas.microsoft.com/office/drawing/2014/main" id="{009F85B7-DC09-3193-6153-47F549D9B39E}"/>
              </a:ext>
            </a:extLst>
          </p:cNvPr>
          <p:cNvSpPr>
            <a:spLocks noGrp="1"/>
          </p:cNvSpPr>
          <p:nvPr>
            <p:ph type="sldNum" sz="quarter" idx="10"/>
          </p:nvPr>
        </p:nvSpPr>
        <p:spPr/>
        <p:txBody>
          <a:bodyPr/>
          <a:lstStyle/>
          <a:p>
            <a:fld id="{FFD1EE05-59BE-439B-B8B7-F61DC751609B}" type="slidenum">
              <a:rPr lang="en-US" smtClean="0"/>
              <a:pPr/>
              <a:t>13</a:t>
            </a:fld>
            <a:endParaRPr lang="en-US"/>
          </a:p>
        </p:txBody>
      </p:sp>
      <p:pic>
        <p:nvPicPr>
          <p:cNvPr id="8" name="Picture 7">
            <a:extLst>
              <a:ext uri="{FF2B5EF4-FFF2-40B4-BE49-F238E27FC236}">
                <a16:creationId xmlns:a16="http://schemas.microsoft.com/office/drawing/2014/main" id="{E8656110-A1C6-4600-DACA-EF861527468B}"/>
              </a:ext>
            </a:extLst>
          </p:cNvPr>
          <p:cNvPicPr>
            <a:picLocks noChangeAspect="1"/>
          </p:cNvPicPr>
          <p:nvPr/>
        </p:nvPicPr>
        <p:blipFill>
          <a:blip r:embed="rId2"/>
          <a:stretch>
            <a:fillRect/>
          </a:stretch>
        </p:blipFill>
        <p:spPr>
          <a:xfrm>
            <a:off x="2339752" y="332656"/>
            <a:ext cx="284760" cy="324036"/>
          </a:xfrm>
          <a:prstGeom prst="rect">
            <a:avLst/>
          </a:prstGeom>
        </p:spPr>
      </p:pic>
    </p:spTree>
    <p:extLst>
      <p:ext uri="{BB962C8B-B14F-4D97-AF65-F5344CB8AC3E}">
        <p14:creationId xmlns:p14="http://schemas.microsoft.com/office/powerpoint/2010/main" val="211371749"/>
      </p:ext>
    </p:extLst>
  </p:cSld>
  <p:clrMapOvr>
    <a:masterClrMapping/>
  </p:clrMapOvr>
  <p:transition spd="med">
    <p:cov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BD9C-9EB8-E8B2-3C03-8D4870E7DA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E23B2-C753-E051-A6F7-9AC083096156}"/>
              </a:ext>
            </a:extLst>
          </p:cNvPr>
          <p:cNvSpPr>
            <a:spLocks noGrp="1"/>
          </p:cNvSpPr>
          <p:nvPr>
            <p:ph idx="1"/>
          </p:nvPr>
        </p:nvSpPr>
        <p:spPr>
          <a:xfrm>
            <a:off x="457200" y="224644"/>
            <a:ext cx="8399276" cy="6444716"/>
          </a:xfrm>
        </p:spPr>
        <p:txBody>
          <a:bodyPr/>
          <a:lstStyle/>
          <a:p>
            <a:r>
              <a:rPr lang="en-GB" sz="2800" dirty="0"/>
              <a:t>At </a:t>
            </a:r>
            <a:r>
              <a:rPr lang="en-GB" sz="2800" i="1" dirty="0"/>
              <a:t>T</a:t>
            </a:r>
            <a:r>
              <a:rPr lang="en-GB" sz="2800" dirty="0"/>
              <a:t> 1.3.2.6-8, </a:t>
            </a:r>
            <a:r>
              <a:rPr lang="en-GB" sz="2800" i="1" dirty="0"/>
              <a:t>individual</a:t>
            </a:r>
            <a:r>
              <a:rPr lang="en-GB" sz="2800" dirty="0"/>
              <a:t> causes are </a:t>
            </a:r>
            <a:r>
              <a:rPr lang="en-GB" sz="2800"/>
              <a:t>(tentatively</a:t>
            </a:r>
            <a:r>
              <a:rPr lang="en-GB" sz="2800" dirty="0"/>
              <a:t>) found to be related to their effects by the relations of </a:t>
            </a:r>
            <a:r>
              <a:rPr lang="en-GB" sz="2800" i="1" dirty="0">
                <a:solidFill>
                  <a:srgbClr val="FF9999"/>
                </a:solidFill>
              </a:rPr>
              <a:t>contiguity</a:t>
            </a:r>
            <a:r>
              <a:rPr lang="en-GB" sz="2800" dirty="0">
                <a:solidFill>
                  <a:srgbClr val="FF9999"/>
                </a:solidFill>
              </a:rPr>
              <a:t> </a:t>
            </a:r>
            <a:r>
              <a:rPr lang="en-GB" sz="2800" dirty="0"/>
              <a:t>and </a:t>
            </a:r>
            <a:r>
              <a:rPr lang="en-GB" sz="2800" i="1" dirty="0">
                <a:solidFill>
                  <a:srgbClr val="FF9999"/>
                </a:solidFill>
              </a:rPr>
              <a:t>priority</a:t>
            </a:r>
            <a:r>
              <a:rPr lang="en-GB" sz="2800" dirty="0"/>
              <a:t>.</a:t>
            </a:r>
          </a:p>
          <a:p>
            <a:pPr>
              <a:spcBef>
                <a:spcPts val="1500"/>
              </a:spcBef>
            </a:pPr>
            <a:r>
              <a:rPr lang="en-GB" sz="2800" dirty="0"/>
              <a:t>But a key element – identified at </a:t>
            </a:r>
            <a:r>
              <a:rPr lang="en-GB" sz="2800" i="1" dirty="0"/>
              <a:t>T</a:t>
            </a:r>
            <a:r>
              <a:rPr lang="en-GB" sz="2800" dirty="0"/>
              <a:t> 1.3.2.11 as “</a:t>
            </a:r>
            <a:r>
              <a:rPr lang="en-GB" sz="2800" cap="small" dirty="0">
                <a:solidFill>
                  <a:srgbClr val="FF9999"/>
                </a:solidFill>
              </a:rPr>
              <a:t>necessary connexion</a:t>
            </a:r>
            <a:r>
              <a:rPr lang="en-GB" sz="2800" dirty="0"/>
              <a:t>” – is more elusive.</a:t>
            </a:r>
          </a:p>
          <a:p>
            <a:pPr lvl="1">
              <a:spcBef>
                <a:spcPts val="1200"/>
              </a:spcBef>
            </a:pPr>
            <a:r>
              <a:rPr lang="en-GB" sz="2500" dirty="0"/>
              <a:t>At </a:t>
            </a:r>
            <a:r>
              <a:rPr lang="en-GB" sz="2500" i="1" dirty="0"/>
              <a:t>T</a:t>
            </a:r>
            <a:r>
              <a:rPr lang="en-GB" sz="2500" dirty="0"/>
              <a:t> 1.3.2.13, Hume decides to search two “neighbouring fields” to find this element’s source:</a:t>
            </a:r>
          </a:p>
          <a:p>
            <a:pPr lvl="1">
              <a:spcBef>
                <a:spcPts val="1200"/>
              </a:spcBef>
            </a:pPr>
            <a:r>
              <a:rPr lang="en-GB" sz="2500" dirty="0"/>
              <a:t>First, </a:t>
            </a:r>
            <a:r>
              <a:rPr lang="en-GB" sz="2500"/>
              <a:t>he argues </a:t>
            </a:r>
            <a:r>
              <a:rPr lang="en-GB" sz="2500" dirty="0"/>
              <a:t>that </a:t>
            </a:r>
            <a:r>
              <a:rPr lang="en-GB" sz="2500"/>
              <a:t>the (almost universally accepted) Causal Maxim – </a:t>
            </a:r>
            <a:r>
              <a:rPr lang="en-GB" sz="2500" i="1">
                <a:solidFill>
                  <a:srgbClr val="FF7C80"/>
                </a:solidFill>
              </a:rPr>
              <a:t>whatever begins to exist must have a cause of existence</a:t>
            </a:r>
            <a:r>
              <a:rPr lang="en-GB" sz="2500"/>
              <a:t> – is </a:t>
            </a:r>
            <a:r>
              <a:rPr lang="en-GB" sz="2500" dirty="0"/>
              <a:t>neither intuitively nor demonstratively certain (</a:t>
            </a:r>
            <a:r>
              <a:rPr lang="en-GB" sz="2500" i="1"/>
              <a:t>T</a:t>
            </a:r>
            <a:r>
              <a:rPr lang="en-GB" sz="2500"/>
              <a:t> 1.3.3.1-8).</a:t>
            </a:r>
            <a:endParaRPr lang="en-GB" sz="2500" dirty="0"/>
          </a:p>
          <a:p>
            <a:pPr lvl="1">
              <a:spcBef>
                <a:spcPts val="1200"/>
              </a:spcBef>
            </a:pPr>
            <a:r>
              <a:rPr lang="en-GB" sz="2500"/>
              <a:t>Then he turns to consider why we ascribe necessity between particular causes and supposed effects, and why we make causal inferences </a:t>
            </a:r>
            <a:r>
              <a:rPr lang="en-GB" sz="2500" dirty="0"/>
              <a:t>(</a:t>
            </a:r>
            <a:r>
              <a:rPr lang="en-GB" sz="2500" i="1" dirty="0"/>
              <a:t>T</a:t>
            </a:r>
            <a:r>
              <a:rPr lang="en-GB" sz="2500" dirty="0"/>
              <a:t> 1.3.3.9).</a:t>
            </a:r>
          </a:p>
        </p:txBody>
      </p:sp>
      <p:sp>
        <p:nvSpPr>
          <p:cNvPr id="4" name="Slide Number Placeholder 3">
            <a:extLst>
              <a:ext uri="{FF2B5EF4-FFF2-40B4-BE49-F238E27FC236}">
                <a16:creationId xmlns:a16="http://schemas.microsoft.com/office/drawing/2014/main" id="{292A6A23-52B3-ADE8-DBD1-80D6225704F6}"/>
              </a:ext>
            </a:extLst>
          </p:cNvPr>
          <p:cNvSpPr>
            <a:spLocks noGrp="1"/>
          </p:cNvSpPr>
          <p:nvPr>
            <p:ph type="sldNum" sz="quarter" idx="10"/>
          </p:nvPr>
        </p:nvSpPr>
        <p:spPr/>
        <p:txBody>
          <a:bodyPr/>
          <a:lstStyle/>
          <a:p>
            <a:fld id="{3616F46D-A470-4307-BD1A-3DE4FB9E5120}" type="slidenum">
              <a:rPr lang="en-US" smtClean="0"/>
              <a:pPr/>
              <a:t>130</a:t>
            </a:fld>
            <a:endParaRPr lang="en-US"/>
          </a:p>
        </p:txBody>
      </p:sp>
    </p:spTree>
    <p:extLst>
      <p:ext uri="{BB962C8B-B14F-4D97-AF65-F5344CB8AC3E}">
        <p14:creationId xmlns:p14="http://schemas.microsoft.com/office/powerpoint/2010/main" val="994249556"/>
      </p:ext>
    </p:extLst>
  </p:cSld>
  <p:clrMapOvr>
    <a:masterClrMapping/>
  </p:clrMapOvr>
  <p:transition spd="med">
    <p:cove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D7E9-6DAE-0D9D-23A2-5A0CAD9075C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707C2D1-4166-4A38-4FCF-8800E14D6459}"/>
              </a:ext>
            </a:extLst>
          </p:cNvPr>
          <p:cNvSpPr>
            <a:spLocks noGrp="1"/>
          </p:cNvSpPr>
          <p:nvPr>
            <p:ph type="sldNum" sz="quarter" idx="10"/>
          </p:nvPr>
        </p:nvSpPr>
        <p:spPr/>
        <p:txBody>
          <a:bodyPr/>
          <a:lstStyle/>
          <a:p>
            <a:fld id="{E87024B9-92BF-4518-9892-44CA789F9608}" type="slidenum">
              <a:rPr lang="en-US" altLang="en-US"/>
              <a:pPr/>
              <a:t>131</a:t>
            </a:fld>
            <a:endParaRPr lang="en-US" altLang="en-US"/>
          </a:p>
        </p:txBody>
      </p:sp>
      <p:sp>
        <p:nvSpPr>
          <p:cNvPr id="4" name="Slide Number Placeholder 3">
            <a:extLst>
              <a:ext uri="{FF2B5EF4-FFF2-40B4-BE49-F238E27FC236}">
                <a16:creationId xmlns:a16="http://schemas.microsoft.com/office/drawing/2014/main" id="{F28FA5DB-774E-FC07-B667-20DA891B7E5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40827166-2F14-454A-B2D3-5217C2CEDD7C}" type="slidenum">
              <a:rPr lang="en-US" altLang="en-US" sz="1600">
                <a:effectLst>
                  <a:outerShdw blurRad="38100" dist="38100" dir="2700000" algn="tl">
                    <a:srgbClr val="000000"/>
                  </a:outerShdw>
                </a:effectLst>
                <a:ea typeface="ＭＳ Ｐゴシック" charset="-128"/>
              </a:rPr>
              <a:pPr eaLnBrk="1" hangingPunct="1"/>
              <a:t>131</a:t>
            </a:fld>
            <a:endParaRPr lang="en-US" altLang="en-US" sz="1600">
              <a:effectLst>
                <a:outerShdw blurRad="38100" dist="38100" dir="2700000" algn="tl">
                  <a:srgbClr val="000000"/>
                </a:outerShdw>
              </a:effectLst>
              <a:ea typeface="ＭＳ Ｐゴシック" charset="-128"/>
            </a:endParaRPr>
          </a:p>
        </p:txBody>
      </p:sp>
      <p:sp>
        <p:nvSpPr>
          <p:cNvPr id="843778" name="Rectangle 2">
            <a:extLst>
              <a:ext uri="{FF2B5EF4-FFF2-40B4-BE49-F238E27FC236}">
                <a16:creationId xmlns:a16="http://schemas.microsoft.com/office/drawing/2014/main" id="{96222772-5D57-B652-86D9-BFC3AFA6B1FA}"/>
              </a:ext>
            </a:extLst>
          </p:cNvPr>
          <p:cNvSpPr>
            <a:spLocks noGrp="1" noChangeArrowheads="1"/>
          </p:cNvSpPr>
          <p:nvPr>
            <p:ph type="title" idx="4294967295"/>
          </p:nvPr>
        </p:nvSpPr>
        <p:spPr>
          <a:xfrm>
            <a:off x="215516" y="188640"/>
            <a:ext cx="8720522" cy="1278979"/>
          </a:xfrm>
        </p:spPr>
        <p:txBody>
          <a:bodyPr/>
          <a:lstStyle/>
          <a:p>
            <a:r>
              <a:rPr lang="en-GB" altLang="en-US"/>
              <a:t>Setting Out to Investigate Causal Inference and Belief</a:t>
            </a:r>
            <a:endParaRPr lang="en-US" altLang="en-US" dirty="0"/>
          </a:p>
        </p:txBody>
      </p:sp>
      <p:sp>
        <p:nvSpPr>
          <p:cNvPr id="843779" name="Rectangle 3">
            <a:extLst>
              <a:ext uri="{FF2B5EF4-FFF2-40B4-BE49-F238E27FC236}">
                <a16:creationId xmlns:a16="http://schemas.microsoft.com/office/drawing/2014/main" id="{2C71162A-B432-5133-C0F1-98367BFD7FAB}"/>
              </a:ext>
            </a:extLst>
          </p:cNvPr>
          <p:cNvSpPr>
            <a:spLocks noGrp="1" noChangeArrowheads="1"/>
          </p:cNvSpPr>
          <p:nvPr>
            <p:ph type="body" idx="4294967295"/>
          </p:nvPr>
        </p:nvSpPr>
        <p:spPr>
          <a:xfrm>
            <a:off x="539552" y="1808820"/>
            <a:ext cx="8244916" cy="4772955"/>
          </a:xfrm>
        </p:spPr>
        <p:txBody>
          <a:bodyPr/>
          <a:lstStyle/>
          <a:p>
            <a:r>
              <a:rPr lang="en-GB" altLang="en-US" sz="2800" i="1" dirty="0"/>
              <a:t>Treatise</a:t>
            </a:r>
            <a:r>
              <a:rPr lang="en-GB" altLang="en-US" sz="2800" dirty="0"/>
              <a:t> 1.3.4 argues that causal </a:t>
            </a:r>
            <a:r>
              <a:rPr lang="en-GB" altLang="en-US" sz="2800"/>
              <a:t>reasoning,</a:t>
            </a:r>
            <a:br>
              <a:rPr lang="en-GB" altLang="en-US" sz="2800"/>
            </a:br>
            <a:r>
              <a:rPr lang="en-GB" altLang="en-US" sz="2800"/>
              <a:t>if </a:t>
            </a:r>
            <a:r>
              <a:rPr lang="en-GB" altLang="en-US" sz="2800" dirty="0"/>
              <a:t>it is to result in real belief, must start from something perceived or remembered.</a:t>
            </a:r>
          </a:p>
          <a:p>
            <a:pPr>
              <a:spcBef>
                <a:spcPts val="1800"/>
              </a:spcBef>
            </a:pPr>
            <a:r>
              <a:rPr lang="en-GB" altLang="en-US" sz="2800" i="1" dirty="0"/>
              <a:t>T</a:t>
            </a:r>
            <a:r>
              <a:rPr lang="en-GB" altLang="en-US" sz="2800" dirty="0"/>
              <a:t> </a:t>
            </a:r>
            <a:r>
              <a:rPr lang="en-GB" altLang="en-US" sz="2800"/>
              <a:t>1.3.5.1 then sets </a:t>
            </a:r>
            <a:r>
              <a:rPr lang="en-GB" altLang="en-US" sz="2800" dirty="0"/>
              <a:t>out a corresponding agenda:</a:t>
            </a:r>
          </a:p>
          <a:p>
            <a:pPr lvl="1">
              <a:spcBef>
                <a:spcPts val="900"/>
              </a:spcBef>
              <a:buFontTx/>
              <a:buNone/>
            </a:pPr>
            <a:r>
              <a:rPr lang="en-GB" altLang="en-US" i="1" dirty="0"/>
              <a:t>	</a:t>
            </a:r>
            <a:r>
              <a:rPr lang="en-GB" altLang="en-US" sz="2500" dirty="0"/>
              <a:t>“Here therefore we have three things to </a:t>
            </a:r>
            <a:r>
              <a:rPr lang="en-GB" altLang="en-US" sz="2500"/>
              <a:t>explain, viz</a:t>
            </a:r>
            <a:r>
              <a:rPr lang="en-GB" altLang="en-US" sz="2500" dirty="0"/>
              <a:t>. </a:t>
            </a:r>
            <a:r>
              <a:rPr lang="en-GB" altLang="en-US" sz="2500" i="1" dirty="0"/>
              <a:t>First</a:t>
            </a:r>
            <a:r>
              <a:rPr lang="en-GB" altLang="en-US" sz="2500" dirty="0"/>
              <a:t>, The original </a:t>
            </a:r>
            <a:r>
              <a:rPr lang="en-GB" altLang="en-US" sz="2500"/>
              <a:t>impression.</a:t>
            </a:r>
            <a:br>
              <a:rPr lang="en-GB" altLang="en-US" sz="2500"/>
            </a:br>
            <a:r>
              <a:rPr lang="en-GB" altLang="en-US" sz="2500" i="1"/>
              <a:t>Secondly</a:t>
            </a:r>
            <a:r>
              <a:rPr lang="en-GB" altLang="en-US" sz="2500"/>
              <a:t>, The </a:t>
            </a:r>
            <a:r>
              <a:rPr lang="en-GB" altLang="en-US" sz="2500" dirty="0"/>
              <a:t>transition to the idea of the connected cause or effect </a:t>
            </a:r>
            <a:r>
              <a:rPr lang="en-GB" altLang="en-US" sz="2500" i="1" dirty="0">
                <a:solidFill>
                  <a:srgbClr val="FF9999"/>
                </a:solidFill>
              </a:rPr>
              <a:t>[i.e. causal inference ]</a:t>
            </a:r>
            <a:r>
              <a:rPr lang="en-GB" altLang="en-US" sz="2500" dirty="0"/>
              <a:t>.</a:t>
            </a:r>
            <a:br>
              <a:rPr lang="en-GB" altLang="en-US" sz="2500" dirty="0"/>
            </a:br>
            <a:r>
              <a:rPr lang="en-GB" altLang="en-US" sz="2500" i="1" dirty="0"/>
              <a:t>Thirdly</a:t>
            </a:r>
            <a:r>
              <a:rPr lang="en-GB" altLang="en-US" sz="2500" dirty="0"/>
              <a:t>, The nature and qualities of </a:t>
            </a:r>
            <a:r>
              <a:rPr lang="en-GB" altLang="en-US" sz="2500"/>
              <a:t>that idea</a:t>
            </a:r>
            <a:br>
              <a:rPr lang="en-GB" altLang="en-US" sz="2500"/>
            </a:br>
            <a:r>
              <a:rPr lang="en-GB" altLang="en-US" sz="2500" i="1">
                <a:solidFill>
                  <a:srgbClr val="FF9999"/>
                </a:solidFill>
              </a:rPr>
              <a:t>[</a:t>
            </a:r>
            <a:r>
              <a:rPr lang="en-GB" altLang="en-US" sz="2500" i="1" dirty="0">
                <a:solidFill>
                  <a:srgbClr val="FF9999"/>
                </a:solidFill>
              </a:rPr>
              <a:t>i.e. Hume’s theory of belief]</a:t>
            </a:r>
            <a:r>
              <a:rPr lang="en-GB" altLang="en-US" sz="2500" dirty="0"/>
              <a:t>.”</a:t>
            </a:r>
          </a:p>
        </p:txBody>
      </p:sp>
    </p:spTree>
    <p:extLst>
      <p:ext uri="{BB962C8B-B14F-4D97-AF65-F5344CB8AC3E}">
        <p14:creationId xmlns:p14="http://schemas.microsoft.com/office/powerpoint/2010/main" val="4009865300"/>
      </p:ext>
    </p:extLst>
  </p:cSld>
  <p:clrMapOvr>
    <a:masterClrMapping/>
  </p:clrMapOvr>
  <p:transition spd="med">
    <p:cove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8B90-7B93-11CE-B0AA-F62054CFFDE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0EE7B55-145B-46EF-66F7-6F109DB6AA27}"/>
              </a:ext>
            </a:extLst>
          </p:cNvPr>
          <p:cNvSpPr>
            <a:spLocks noGrp="1"/>
          </p:cNvSpPr>
          <p:nvPr>
            <p:ph type="sldNum" sz="quarter" idx="10"/>
          </p:nvPr>
        </p:nvSpPr>
        <p:spPr/>
        <p:txBody>
          <a:bodyPr/>
          <a:lstStyle/>
          <a:p>
            <a:fld id="{2348198D-E2E9-448B-A9C0-B402D45BC8E2}" type="slidenum">
              <a:rPr lang="en-US" altLang="en-US"/>
              <a:pPr/>
              <a:t>132</a:t>
            </a:fld>
            <a:endParaRPr lang="en-US" altLang="en-US"/>
          </a:p>
        </p:txBody>
      </p:sp>
      <p:sp>
        <p:nvSpPr>
          <p:cNvPr id="4" name="Slide Number Placeholder 3">
            <a:extLst>
              <a:ext uri="{FF2B5EF4-FFF2-40B4-BE49-F238E27FC236}">
                <a16:creationId xmlns:a16="http://schemas.microsoft.com/office/drawing/2014/main" id="{CC74E7F9-ECF7-20E4-C287-8D367EFA935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132</a:t>
            </a:fld>
            <a:endParaRPr lang="en-US" altLang="en-US" sz="1600">
              <a:effectLst>
                <a:outerShdw blurRad="38100" dist="38100" dir="2700000" algn="tl">
                  <a:srgbClr val="000000"/>
                </a:outerShdw>
              </a:effectLst>
              <a:ea typeface="ＭＳ Ｐゴシック" charset="-128"/>
            </a:endParaRPr>
          </a:p>
        </p:txBody>
      </p:sp>
      <p:sp>
        <p:nvSpPr>
          <p:cNvPr id="844802" name="Rectangle 2">
            <a:extLst>
              <a:ext uri="{FF2B5EF4-FFF2-40B4-BE49-F238E27FC236}">
                <a16:creationId xmlns:a16="http://schemas.microsoft.com/office/drawing/2014/main" id="{F030FA42-0868-5883-D57B-796A38BF1D0B}"/>
              </a:ext>
            </a:extLst>
          </p:cNvPr>
          <p:cNvSpPr>
            <a:spLocks noGrp="1" noChangeArrowheads="1"/>
          </p:cNvSpPr>
          <p:nvPr>
            <p:ph type="title" idx="4294967295"/>
          </p:nvPr>
        </p:nvSpPr>
        <p:spPr>
          <a:xfrm>
            <a:off x="457200" y="152636"/>
            <a:ext cx="8229600" cy="1403324"/>
          </a:xfrm>
        </p:spPr>
        <p:txBody>
          <a:bodyPr/>
          <a:lstStyle/>
          <a:p>
            <a:r>
              <a:rPr lang="en-GB" altLang="en-US" sz="4000" i="1" dirty="0"/>
              <a:t>T</a:t>
            </a:r>
            <a:r>
              <a:rPr lang="en-GB" altLang="en-US" sz="4000" dirty="0"/>
              <a:t> 1.3.5: “Of the impressions</a:t>
            </a:r>
            <a:br>
              <a:rPr lang="en-GB" altLang="en-US" sz="4000" dirty="0"/>
            </a:br>
            <a:r>
              <a:rPr lang="en-GB" altLang="en-US" sz="4000" dirty="0"/>
              <a:t>of the senses and memory”</a:t>
            </a:r>
            <a:endParaRPr lang="en-US" altLang="en-US" sz="4000" dirty="0"/>
          </a:p>
        </p:txBody>
      </p:sp>
      <p:sp>
        <p:nvSpPr>
          <p:cNvPr id="844803" name="Rectangle 3">
            <a:extLst>
              <a:ext uri="{FF2B5EF4-FFF2-40B4-BE49-F238E27FC236}">
                <a16:creationId xmlns:a16="http://schemas.microsoft.com/office/drawing/2014/main" id="{D541C72A-E132-773A-C2AA-08A0420E5C0D}"/>
              </a:ext>
            </a:extLst>
          </p:cNvPr>
          <p:cNvSpPr>
            <a:spLocks noGrp="1" noChangeArrowheads="1"/>
          </p:cNvSpPr>
          <p:nvPr>
            <p:ph type="body" idx="4294967295"/>
          </p:nvPr>
        </p:nvSpPr>
        <p:spPr>
          <a:xfrm>
            <a:off x="683568" y="1663972"/>
            <a:ext cx="8136904" cy="5005388"/>
          </a:xfrm>
        </p:spPr>
        <p:txBody>
          <a:bodyPr/>
          <a:lstStyle/>
          <a:p>
            <a:r>
              <a:rPr lang="en-GB" altLang="en-US" sz="2600"/>
              <a:t>Memory “perceptions” are like impressions in </a:t>
            </a:r>
            <a:r>
              <a:rPr lang="en-GB" altLang="en-US" sz="2600" dirty="0"/>
              <a:t>being more </a:t>
            </a:r>
            <a:r>
              <a:rPr lang="en-GB" altLang="en-US" sz="2600" i="1" dirty="0"/>
              <a:t>strong and lively</a:t>
            </a:r>
            <a:r>
              <a:rPr lang="en-GB" altLang="en-US" sz="2600" dirty="0"/>
              <a:t> </a:t>
            </a:r>
            <a:r>
              <a:rPr lang="en-GB" altLang="en-US" sz="2600"/>
              <a:t>– with greater </a:t>
            </a:r>
            <a:r>
              <a:rPr lang="en-GB" altLang="en-US" sz="2600" i="1" dirty="0"/>
              <a:t>force and vivacity</a:t>
            </a:r>
            <a:r>
              <a:rPr lang="en-GB" altLang="en-US" sz="2600" dirty="0"/>
              <a:t> – </a:t>
            </a:r>
            <a:r>
              <a:rPr lang="en-GB" altLang="en-US" sz="2600"/>
              <a:t>than ideas </a:t>
            </a:r>
            <a:r>
              <a:rPr lang="en-GB" altLang="en-US" sz="2600" dirty="0"/>
              <a:t>of the </a:t>
            </a:r>
            <a:r>
              <a:rPr lang="en-GB" altLang="en-US" sz="2600"/>
              <a:t>imagination.  As quoted earlier from </a:t>
            </a:r>
            <a:r>
              <a:rPr lang="en-GB" altLang="en-US" sz="2600" i="1"/>
              <a:t>T</a:t>
            </a:r>
            <a:r>
              <a:rPr lang="en-GB" altLang="en-US" sz="2600"/>
              <a:t> 1.3.5.7 (slide 50), Hume uses this to argue that force and vivacity constitutes assent.</a:t>
            </a:r>
            <a:endParaRPr lang="en-GB" altLang="en-US" sz="2600" dirty="0"/>
          </a:p>
          <a:p>
            <a:pPr>
              <a:spcBef>
                <a:spcPts val="1200"/>
              </a:spcBef>
            </a:pPr>
            <a:r>
              <a:rPr lang="en-GB" altLang="en-US" sz="2600"/>
              <a:t>Hence memory “impressions”, like those of the senses, can </a:t>
            </a:r>
            <a:r>
              <a:rPr lang="en-GB" altLang="en-US" sz="2600" dirty="0"/>
              <a:t>act as a “foundation of that reasoning, which we build … when we trace the relation of cause and effect” (</a:t>
            </a:r>
            <a:r>
              <a:rPr lang="en-GB" altLang="en-US" sz="2600" i="1" dirty="0"/>
              <a:t>T</a:t>
            </a:r>
            <a:r>
              <a:rPr lang="en-GB" altLang="en-US" sz="2600" dirty="0"/>
              <a:t> </a:t>
            </a:r>
            <a:r>
              <a:rPr lang="en-GB" altLang="en-US" sz="2600"/>
              <a:t>1.3.5.7), i.e. causal inference.</a:t>
            </a:r>
          </a:p>
          <a:p>
            <a:pPr>
              <a:spcBef>
                <a:spcPts val="1200"/>
              </a:spcBef>
            </a:pPr>
            <a:r>
              <a:rPr lang="en-GB" altLang="en-US" sz="2600"/>
              <a:t>The scene is now set for Hume’s famous argument concerning induction, in </a:t>
            </a:r>
            <a:r>
              <a:rPr lang="en-GB" altLang="en-US" sz="2600" i="1"/>
              <a:t>Treatise</a:t>
            </a:r>
            <a:r>
              <a:rPr lang="en-GB" altLang="en-US" sz="2600"/>
              <a:t> 1.3.6 …</a:t>
            </a:r>
            <a:endParaRPr lang="en-US" altLang="en-US" sz="2600" dirty="0"/>
          </a:p>
        </p:txBody>
      </p:sp>
    </p:spTree>
    <p:extLst>
      <p:ext uri="{BB962C8B-B14F-4D97-AF65-F5344CB8AC3E}">
        <p14:creationId xmlns:p14="http://schemas.microsoft.com/office/powerpoint/2010/main" val="2732578902"/>
      </p:ext>
    </p:extLst>
  </p:cSld>
  <p:clrMapOvr>
    <a:masterClrMapping/>
  </p:clrMapOvr>
  <p:transition spd="med">
    <p:cove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8DE0-6FCE-5A11-6453-18F59D49A8A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175E973-D6F7-A859-8C61-82E93C77B0A6}"/>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0C8EBB91-A6F5-EA1D-F8D5-898ACB5E12E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7183DD8-B3B7-FD61-DB8C-B58A16A7FE8B}"/>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55B66DB2-19BF-2640-277D-0024A6DBF52A}"/>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4</a:t>
            </a:r>
            <a:r>
              <a:rPr lang="en-GB" sz="3000" i="1">
                <a:solidFill>
                  <a:srgbClr val="FF7C80"/>
                </a:solidFill>
                <a:effectLst>
                  <a:outerShdw blurRad="38100" dist="38100" dir="2700000" algn="tl">
                    <a:srgbClr val="000000"/>
                  </a:outerShdw>
                </a:effectLst>
              </a:rPr>
              <a:t>. Hume’s Argument concerning Induction,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and More on Belief</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56246400"/>
      </p:ext>
    </p:extLst>
  </p:cSld>
  <p:clrMapOvr>
    <a:masterClrMapping/>
  </p:clrMapOvr>
  <p:transition spd="med">
    <p:cove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63815-AAEA-E249-8762-5FD4CD826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1B918-A796-3252-2B41-CA8AECE0FA5E}"/>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984FE5DA-D923-F63F-A5E3-32742AD363E3}"/>
              </a:ext>
            </a:extLst>
          </p:cNvPr>
          <p:cNvSpPr>
            <a:spLocks noGrp="1"/>
          </p:cNvSpPr>
          <p:nvPr>
            <p:ph idx="1"/>
          </p:nvPr>
        </p:nvSpPr>
        <p:spPr>
          <a:xfrm>
            <a:off x="251520" y="1196752"/>
            <a:ext cx="8604956" cy="5436604"/>
          </a:xfrm>
        </p:spPr>
        <p:txBody>
          <a:bodyPr/>
          <a:lstStyle/>
          <a:p>
            <a:r>
              <a:rPr lang="en-GB" sz="2600"/>
              <a:t>We reviewed Hume’s </a:t>
            </a:r>
            <a:r>
              <a:rPr lang="en-GB" sz="2600">
                <a:solidFill>
                  <a:srgbClr val="FF9999"/>
                </a:solidFill>
              </a:rPr>
              <a:t>faculty psychology</a:t>
            </a:r>
            <a:r>
              <a:rPr lang="en-GB" sz="2600"/>
              <a:t>.  We also discussed his </a:t>
            </a:r>
            <a:r>
              <a:rPr lang="en-GB" sz="2600">
                <a:solidFill>
                  <a:srgbClr val="FF9999"/>
                </a:solidFill>
              </a:rPr>
              <a:t>logical theory</a:t>
            </a:r>
            <a:r>
              <a:rPr lang="en-GB" sz="2600"/>
              <a:t>, based overtly on a (dubious) theory of relations in the </a:t>
            </a:r>
            <a:r>
              <a:rPr lang="en-GB" sz="2600" i="1"/>
              <a:t>Treatise</a:t>
            </a:r>
            <a:r>
              <a:rPr lang="en-GB" sz="2600"/>
              <a:t>, but more fundamentally on the Conceivability Principle, which grounds “Hume’s Fork” in the </a:t>
            </a:r>
            <a:r>
              <a:rPr lang="en-GB" sz="2600" i="1"/>
              <a:t>Enquiry</a:t>
            </a:r>
            <a:r>
              <a:rPr lang="en-GB" sz="2600"/>
              <a:t>.</a:t>
            </a:r>
          </a:p>
          <a:p>
            <a:pPr>
              <a:spcBef>
                <a:spcPts val="1200"/>
              </a:spcBef>
            </a:pPr>
            <a:r>
              <a:rPr lang="en-GB" sz="2600"/>
              <a:t>Hume inherits from Locke the distinction between </a:t>
            </a:r>
            <a:r>
              <a:rPr lang="en-GB" sz="2600" i="1"/>
              <a:t>demonstrative</a:t>
            </a:r>
            <a:r>
              <a:rPr lang="en-GB" sz="2600"/>
              <a:t> and </a:t>
            </a:r>
            <a:r>
              <a:rPr lang="en-GB" sz="2600" i="1"/>
              <a:t>probable</a:t>
            </a:r>
            <a:r>
              <a:rPr lang="en-GB" sz="2600"/>
              <a:t> reasoning, roughly equivalent to the modern distinction between (informally) </a:t>
            </a:r>
            <a:r>
              <a:rPr lang="en-GB" sz="2600" i="1"/>
              <a:t>deductive</a:t>
            </a:r>
            <a:r>
              <a:rPr lang="en-GB" sz="2600"/>
              <a:t> and </a:t>
            </a:r>
            <a:r>
              <a:rPr lang="en-GB" sz="2600" i="1"/>
              <a:t>inductive</a:t>
            </a:r>
            <a:r>
              <a:rPr lang="en-GB" sz="2600"/>
              <a:t> inferences.</a:t>
            </a:r>
          </a:p>
          <a:p>
            <a:pPr lvl="1"/>
            <a:r>
              <a:rPr lang="en-GB" sz="2400"/>
              <a:t>But Hume adapts this terminologically, by distinguishing between </a:t>
            </a:r>
            <a:r>
              <a:rPr lang="en-GB" sz="2400" i="1"/>
              <a:t>proofs</a:t>
            </a:r>
            <a:r>
              <a:rPr lang="en-GB" sz="2400"/>
              <a:t> and (mere) </a:t>
            </a:r>
            <a:r>
              <a:rPr lang="en-GB" sz="2400" i="1"/>
              <a:t>probabilities</a:t>
            </a:r>
            <a:r>
              <a:rPr lang="en-GB" sz="2400"/>
              <a:t>.</a:t>
            </a:r>
          </a:p>
          <a:p>
            <a:pPr lvl="1"/>
            <a:r>
              <a:rPr lang="en-GB" sz="2400"/>
              <a:t>And he coins a new term, “reasoning concerning matter of fact” for the broader category of inductive inference.</a:t>
            </a:r>
          </a:p>
        </p:txBody>
      </p:sp>
      <p:sp>
        <p:nvSpPr>
          <p:cNvPr id="4" name="Slide Number Placeholder 3">
            <a:extLst>
              <a:ext uri="{FF2B5EF4-FFF2-40B4-BE49-F238E27FC236}">
                <a16:creationId xmlns:a16="http://schemas.microsoft.com/office/drawing/2014/main" id="{6DEA372D-7159-E1ED-A031-EFB24C9B0AAB}"/>
              </a:ext>
            </a:extLst>
          </p:cNvPr>
          <p:cNvSpPr>
            <a:spLocks noGrp="1"/>
          </p:cNvSpPr>
          <p:nvPr>
            <p:ph type="sldNum" sz="quarter" idx="10"/>
          </p:nvPr>
        </p:nvSpPr>
        <p:spPr/>
        <p:txBody>
          <a:bodyPr/>
          <a:lstStyle/>
          <a:p>
            <a:fld id="{3616F46D-A470-4307-BD1A-3DE4FB9E5120}" type="slidenum">
              <a:rPr lang="en-US" smtClean="0"/>
              <a:pPr/>
              <a:t>134</a:t>
            </a:fld>
            <a:endParaRPr lang="en-US"/>
          </a:p>
        </p:txBody>
      </p:sp>
    </p:spTree>
    <p:extLst>
      <p:ext uri="{BB962C8B-B14F-4D97-AF65-F5344CB8AC3E}">
        <p14:creationId xmlns:p14="http://schemas.microsoft.com/office/powerpoint/2010/main" val="1803225587"/>
      </p:ext>
    </p:extLst>
  </p:cSld>
  <p:clrMapOvr>
    <a:masterClrMapping/>
  </p:clrMapOvr>
  <p:transition spd="med">
    <p:cove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E57D4-5E0C-98C4-1188-4E4418E9865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86E60B73-FF7C-FA7D-9D92-FC4560CB2204}"/>
              </a:ext>
            </a:extLst>
          </p:cNvPr>
          <p:cNvSpPr>
            <a:spLocks noGrp="1" noChangeArrowheads="1"/>
          </p:cNvSpPr>
          <p:nvPr>
            <p:ph type="ctrTitle"/>
          </p:nvPr>
        </p:nvSpPr>
        <p:spPr>
          <a:xfrm>
            <a:off x="179388" y="296863"/>
            <a:ext cx="4608512" cy="6300787"/>
          </a:xfrm>
        </p:spPr>
        <p:txBody>
          <a:bodyPr/>
          <a:lstStyle/>
          <a:p>
            <a:r>
              <a:rPr lang="en-GB"/>
              <a:t>4(</a:t>
            </a:r>
            <a:r>
              <a:rPr lang="en-GB" dirty="0"/>
              <a:t>a</a:t>
            </a:r>
            <a:r>
              <a:rPr lang="en-GB"/>
              <a:t>)</a:t>
            </a:r>
            <a:br>
              <a:rPr lang="en-GB" dirty="0"/>
            </a:br>
            <a:br>
              <a:rPr lang="en-GB"/>
            </a:br>
            <a:r>
              <a:rPr lang="en-GB"/>
              <a:t>The Role of </a:t>
            </a:r>
            <a:r>
              <a:rPr lang="en-GB" i="1"/>
              <a:t>Treatise</a:t>
            </a:r>
            <a:r>
              <a:rPr lang="en-GB"/>
              <a:t> 1.3.6</a:t>
            </a:r>
            <a:endParaRPr lang="en-US" dirty="0"/>
          </a:p>
        </p:txBody>
      </p:sp>
      <p:pic>
        <p:nvPicPr>
          <p:cNvPr id="847875" name="Picture 3" descr="treatise1">
            <a:extLst>
              <a:ext uri="{FF2B5EF4-FFF2-40B4-BE49-F238E27FC236}">
                <a16:creationId xmlns:a16="http://schemas.microsoft.com/office/drawing/2014/main" id="{CC17F7F0-5A02-C792-B319-3897938B99E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746772543"/>
      </p:ext>
    </p:extLst>
  </p:cSld>
  <p:clrMapOvr>
    <a:masterClrMapping/>
  </p:clrMapOvr>
  <p:transition spd="med">
    <p:cove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348198D-E2E9-448B-A9C0-B402D45BC8E2}" type="slidenum">
              <a:rPr lang="en-US" altLang="en-US"/>
              <a:pPr/>
              <a:t>136</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136</a:t>
            </a:fld>
            <a:endParaRPr lang="en-US" altLang="en-US" sz="1600">
              <a:effectLst>
                <a:outerShdw blurRad="38100" dist="38100" dir="2700000" algn="tl">
                  <a:srgbClr val="000000"/>
                </a:outerShdw>
              </a:effectLst>
              <a:ea typeface="ＭＳ Ｐゴシック" charset="-128"/>
            </a:endParaRPr>
          </a:p>
        </p:txBody>
      </p:sp>
      <p:sp>
        <p:nvSpPr>
          <p:cNvPr id="844802" name="Rectangle 2"/>
          <p:cNvSpPr>
            <a:spLocks noGrp="1" noChangeArrowheads="1"/>
          </p:cNvSpPr>
          <p:nvPr>
            <p:ph type="title" idx="4294967295"/>
          </p:nvPr>
        </p:nvSpPr>
        <p:spPr>
          <a:xfrm>
            <a:off x="457200" y="188640"/>
            <a:ext cx="8229600" cy="1152128"/>
          </a:xfrm>
        </p:spPr>
        <p:txBody>
          <a:bodyPr/>
          <a:lstStyle/>
          <a:p>
            <a:r>
              <a:rPr lang="en-GB" altLang="en-US" sz="4000" i="1" dirty="0"/>
              <a:t>T</a:t>
            </a:r>
            <a:r>
              <a:rPr lang="en-GB" altLang="en-US" sz="4000" dirty="0"/>
              <a:t> 1.3.6: “Of the inference from the impression to the idea”</a:t>
            </a:r>
            <a:endParaRPr lang="en-US" altLang="en-US" sz="4000" dirty="0"/>
          </a:p>
        </p:txBody>
      </p:sp>
      <p:sp>
        <p:nvSpPr>
          <p:cNvPr id="844803" name="Rectangle 3"/>
          <p:cNvSpPr>
            <a:spLocks noGrp="1" noChangeArrowheads="1"/>
          </p:cNvSpPr>
          <p:nvPr>
            <p:ph type="body" idx="4294967295"/>
          </p:nvPr>
        </p:nvSpPr>
        <p:spPr>
          <a:xfrm>
            <a:off x="662880" y="1591964"/>
            <a:ext cx="8023920" cy="5005388"/>
          </a:xfrm>
        </p:spPr>
        <p:txBody>
          <a:bodyPr/>
          <a:lstStyle/>
          <a:p>
            <a:r>
              <a:rPr lang="en-GB" altLang="en-US" sz="2800" dirty="0"/>
              <a:t>This section contains the first presentation of Hume’s famous argument concerning causal reasoning (or “induction”), which apparently raises the notorious “problem of induction”.</a:t>
            </a:r>
          </a:p>
          <a:p>
            <a:r>
              <a:rPr lang="en-GB" altLang="en-US" sz="2800" dirty="0"/>
              <a:t>In context, however, this topic is reached as a “neighbouring </a:t>
            </a:r>
            <a:r>
              <a:rPr lang="en-GB" altLang="en-US" sz="2800"/>
              <a:t>field” (</a:t>
            </a:r>
            <a:r>
              <a:rPr lang="en-GB" altLang="en-US" sz="2800" i="1"/>
              <a:t>T</a:t>
            </a:r>
            <a:r>
              <a:rPr lang="en-GB" altLang="en-US" sz="2800"/>
              <a:t> 1.3.2.13 ) in the </a:t>
            </a:r>
            <a:r>
              <a:rPr lang="en-GB" altLang="en-US" sz="2800" dirty="0"/>
              <a:t>search for the origin of the idea of causal necessity, answering the question raised at </a:t>
            </a:r>
            <a:r>
              <a:rPr lang="en-GB" altLang="en-US" sz="2800" i="1" dirty="0"/>
              <a:t>T</a:t>
            </a:r>
            <a:r>
              <a:rPr lang="en-GB" altLang="en-US" sz="2800" dirty="0"/>
              <a:t> 1.3.3.9:</a:t>
            </a:r>
          </a:p>
          <a:p>
            <a:pPr marL="457200" lvl="1" indent="0">
              <a:buNone/>
            </a:pPr>
            <a:r>
              <a:rPr lang="en-GB" sz="2500" i="1" dirty="0">
                <a:solidFill>
                  <a:srgbClr val="FF9999"/>
                </a:solidFill>
              </a:rPr>
              <a:t>Why we conclude, that such particular causes must necessarily have such particular effects, and why we form an inference from one to another.</a:t>
            </a:r>
            <a:endParaRPr lang="en-GB" altLang="en-US" sz="2500" dirty="0"/>
          </a:p>
        </p:txBody>
      </p:sp>
    </p:spTree>
    <p:extLst>
      <p:ext uri="{BB962C8B-B14F-4D97-AF65-F5344CB8AC3E}">
        <p14:creationId xmlns:p14="http://schemas.microsoft.com/office/powerpoint/2010/main" val="3516290534"/>
      </p:ext>
    </p:extLst>
  </p:cSld>
  <p:clrMapOvr>
    <a:masterClrMapping/>
  </p:clrMapOvr>
  <p:transition spd="med">
    <p:cove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F799CE3-DC89-4B59-9E9E-974F3B0A3D3D}" type="slidenum">
              <a:rPr lang="en-US" altLang="en-US"/>
              <a:pPr/>
              <a:t>137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053678D-5BF4-4C92-BE2D-D60A41CE419A}" type="slidenum">
              <a:rPr lang="en-US" altLang="en-US" sz="1600">
                <a:effectLst>
                  <a:outerShdw blurRad="38100" dist="38100" dir="2700000" algn="tl">
                    <a:srgbClr val="000000"/>
                  </a:outerShdw>
                </a:effectLst>
                <a:ea typeface="ＭＳ Ｐゴシック" charset="-128"/>
              </a:rPr>
              <a:pPr eaLnBrk="1" hangingPunct="1"/>
              <a:t>137</a:t>
            </a:fld>
            <a:endParaRPr lang="en-US" altLang="en-US" sz="1600">
              <a:effectLst>
                <a:outerShdw blurRad="38100" dist="38100" dir="2700000" algn="tl">
                  <a:srgbClr val="000000"/>
                </a:outerShdw>
              </a:effectLst>
              <a:ea typeface="ＭＳ Ｐゴシック" charset="-128"/>
            </a:endParaRPr>
          </a:p>
        </p:txBody>
      </p:sp>
      <p:sp>
        <p:nvSpPr>
          <p:cNvPr id="876546" name="Rectangle 2"/>
          <p:cNvSpPr>
            <a:spLocks noGrp="1" noChangeArrowheads="1"/>
          </p:cNvSpPr>
          <p:nvPr>
            <p:ph type="title" idx="4294967295"/>
          </p:nvPr>
        </p:nvSpPr>
        <p:spPr>
          <a:xfrm>
            <a:off x="457200" y="80629"/>
            <a:ext cx="8229600" cy="864096"/>
          </a:xfrm>
        </p:spPr>
        <p:txBody>
          <a:bodyPr/>
          <a:lstStyle/>
          <a:p>
            <a:r>
              <a:rPr lang="en-GB" altLang="en-US" sz="4000" dirty="0"/>
              <a:t>Causal Inference Is Not </a:t>
            </a:r>
            <a:r>
              <a:rPr lang="en-GB" altLang="en-US" sz="4000"/>
              <a:t>A Priori </a:t>
            </a:r>
            <a:r>
              <a:rPr lang="en-GB" altLang="en-US" sz="4000" i="1"/>
              <a:t>(T)</a:t>
            </a:r>
            <a:endParaRPr lang="en-US" altLang="en-US" sz="4000" i="1" dirty="0"/>
          </a:p>
        </p:txBody>
      </p:sp>
      <p:sp>
        <p:nvSpPr>
          <p:cNvPr id="876547" name="Rectangle 3"/>
          <p:cNvSpPr>
            <a:spLocks noGrp="1" noChangeArrowheads="1"/>
          </p:cNvSpPr>
          <p:nvPr>
            <p:ph type="body" idx="4294967295"/>
          </p:nvPr>
        </p:nvSpPr>
        <p:spPr>
          <a:xfrm>
            <a:off x="720341" y="1160748"/>
            <a:ext cx="8028123" cy="5357428"/>
          </a:xfrm>
        </p:spPr>
        <p:txBody>
          <a:bodyPr/>
          <a:lstStyle/>
          <a:p>
            <a:r>
              <a:rPr lang="en-GB" altLang="en-US" sz="2700"/>
              <a:t>Hume </a:t>
            </a:r>
            <a:r>
              <a:rPr lang="en-GB" altLang="en-US" sz="2700" dirty="0"/>
              <a:t>starts by arguing that causal inference </a:t>
            </a:r>
            <a:r>
              <a:rPr lang="en-GB" altLang="en-US" sz="2700"/>
              <a:t>cannot be based only on surveying the objects concerned and contemplating our ideas of them, because we can clearly </a:t>
            </a:r>
            <a:r>
              <a:rPr lang="en-GB" altLang="en-US" sz="2700" i="1" dirty="0"/>
              <a:t>conceive</a:t>
            </a:r>
            <a:r>
              <a:rPr lang="en-GB" altLang="en-US" sz="2700" dirty="0"/>
              <a:t> of things coming out differently (</a:t>
            </a:r>
            <a:r>
              <a:rPr lang="en-GB" altLang="en-US" sz="2700" i="1" dirty="0"/>
              <a:t>T</a:t>
            </a:r>
            <a:r>
              <a:rPr lang="en-GB" altLang="en-US" sz="2700" dirty="0"/>
              <a:t> 1.3.6.1).</a:t>
            </a:r>
          </a:p>
          <a:p>
            <a:pPr lvl="1">
              <a:spcBef>
                <a:spcPts val="1200"/>
              </a:spcBef>
            </a:pPr>
            <a:r>
              <a:rPr lang="en-GB" altLang="en-US" sz="2500" dirty="0"/>
              <a:t>Here he evinces the [common, but debatable] assumption that </a:t>
            </a:r>
            <a:r>
              <a:rPr lang="en-GB" altLang="en-US" sz="2500" i="1" dirty="0">
                <a:solidFill>
                  <a:srgbClr val="FF9999"/>
                </a:solidFill>
              </a:rPr>
              <a:t>any a priori inference would have to yield </a:t>
            </a:r>
            <a:r>
              <a:rPr lang="en-GB" altLang="en-US" sz="2500" i="1">
                <a:solidFill>
                  <a:srgbClr val="FF9999"/>
                </a:solidFill>
              </a:rPr>
              <a:t>complete certainty</a:t>
            </a:r>
            <a:r>
              <a:rPr lang="en-GB" altLang="en-US" sz="2500"/>
              <a:t> (thus making other possibilities inconceivable).</a:t>
            </a:r>
            <a:endParaRPr lang="en-GB" altLang="en-US" sz="2500" dirty="0"/>
          </a:p>
          <a:p>
            <a:pPr marL="400050" lvl="1" indent="0">
              <a:spcBef>
                <a:spcPts val="2400"/>
              </a:spcBef>
              <a:buNone/>
            </a:pPr>
            <a:r>
              <a:rPr lang="en-GB" altLang="en-US" sz="2700" dirty="0"/>
              <a:t>“</a:t>
            </a:r>
            <a:r>
              <a:rPr lang="en-GB" altLang="en-US" sz="2700" dirty="0" err="1"/>
              <a:t>’Tis</a:t>
            </a:r>
            <a:r>
              <a:rPr lang="en-GB" altLang="en-US" sz="2700" dirty="0"/>
              <a:t> therefore by EXPERIENCE only, that we can infer the existence of one object from that of another” (</a:t>
            </a:r>
            <a:r>
              <a:rPr lang="en-GB" altLang="en-US" sz="2700" i="1" dirty="0"/>
              <a:t>T</a:t>
            </a:r>
            <a:r>
              <a:rPr lang="en-GB" altLang="en-US" sz="2700" dirty="0"/>
              <a:t> 1.3.6.2).</a:t>
            </a:r>
            <a:endParaRPr lang="en-US" altLang="en-US" sz="2700" dirty="0"/>
          </a:p>
        </p:txBody>
      </p:sp>
    </p:spTree>
    <p:extLst>
      <p:ext uri="{BB962C8B-B14F-4D97-AF65-F5344CB8AC3E}">
        <p14:creationId xmlns:p14="http://schemas.microsoft.com/office/powerpoint/2010/main" val="4219197825"/>
      </p:ext>
    </p:extLst>
  </p:cSld>
  <p:clrMapOvr>
    <a:masterClrMapping/>
  </p:clrMapOvr>
  <p:transition spd="med">
    <p:cove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3043BFA-A966-4742-B4B1-A01D47037FB3}" type="slidenum">
              <a:rPr lang="en-US" altLang="en-US"/>
              <a:pPr/>
              <a:t>138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138</a:t>
            </a:fld>
            <a:endParaRPr lang="en-US" altLang="en-US" sz="1600">
              <a:effectLst>
                <a:outerShdw blurRad="38100" dist="38100" dir="2700000" algn="tl">
                  <a:srgbClr val="000000"/>
                </a:outerShdw>
              </a:effectLst>
              <a:ea typeface="ＭＳ Ｐゴシック" charset="-128"/>
            </a:endParaRPr>
          </a:p>
        </p:txBody>
      </p:sp>
      <p:sp>
        <p:nvSpPr>
          <p:cNvPr id="877570" name="Rectangle 2"/>
          <p:cNvSpPr>
            <a:spLocks noGrp="1" noChangeArrowheads="1"/>
          </p:cNvSpPr>
          <p:nvPr>
            <p:ph type="title" idx="4294967295"/>
          </p:nvPr>
        </p:nvSpPr>
        <p:spPr>
          <a:xfrm>
            <a:off x="207963" y="80628"/>
            <a:ext cx="8742362" cy="901786"/>
          </a:xfrm>
        </p:spPr>
        <p:txBody>
          <a:bodyPr/>
          <a:lstStyle/>
          <a:p>
            <a:r>
              <a:rPr lang="en-GB" altLang="en-US" sz="4000"/>
              <a:t>Experience and Constant Conjunction</a:t>
            </a:r>
            <a:endParaRPr lang="en-US" altLang="en-US" sz="4000"/>
          </a:p>
        </p:txBody>
      </p:sp>
      <p:sp>
        <p:nvSpPr>
          <p:cNvPr id="877571" name="Rectangle 3"/>
          <p:cNvSpPr>
            <a:spLocks noGrp="1" noChangeArrowheads="1"/>
          </p:cNvSpPr>
          <p:nvPr>
            <p:ph type="body" idx="4294967295"/>
          </p:nvPr>
        </p:nvSpPr>
        <p:spPr>
          <a:xfrm>
            <a:off x="647564" y="1160748"/>
            <a:ext cx="8316467" cy="5472608"/>
          </a:xfrm>
        </p:spPr>
        <p:txBody>
          <a:bodyPr/>
          <a:lstStyle/>
          <a:p>
            <a:r>
              <a:rPr lang="en-GB" altLang="en-US" sz="2800"/>
              <a:t>The kind of experience on which causal inference is based is repeated patterns of one thing, </a:t>
            </a:r>
            <a:r>
              <a:rPr lang="en-GB" altLang="en-US" sz="2800" i="1"/>
              <a:t>A</a:t>
            </a:r>
            <a:r>
              <a:rPr lang="en-GB" altLang="en-US" sz="2800"/>
              <a:t>, followed by another, </a:t>
            </a:r>
            <a:r>
              <a:rPr lang="en-GB" altLang="en-US" sz="2800" i="1"/>
              <a:t>B</a:t>
            </a:r>
            <a:r>
              <a:rPr lang="en-GB" altLang="en-US" sz="2800"/>
              <a:t>:</a:t>
            </a:r>
          </a:p>
          <a:p>
            <a:pPr lvl="1">
              <a:spcBef>
                <a:spcPts val="1200"/>
              </a:spcBef>
              <a:buFontTx/>
              <a:buNone/>
            </a:pPr>
            <a:r>
              <a:rPr lang="en-GB" altLang="en-US"/>
              <a:t>	</a:t>
            </a:r>
            <a:r>
              <a:rPr lang="en-GB" altLang="en-US" sz="2600"/>
              <a:t>“Without any farther ceremony, we call the one </a:t>
            </a:r>
            <a:r>
              <a:rPr lang="en-GB" altLang="en-US" sz="2600" i="1"/>
              <a:t>cause</a:t>
            </a:r>
            <a:r>
              <a:rPr lang="en-GB" altLang="en-US" sz="2600"/>
              <a:t> and the other </a:t>
            </a:r>
            <a:r>
              <a:rPr lang="en-GB" altLang="en-US" sz="2600" i="1"/>
              <a:t>effect</a:t>
            </a:r>
            <a:r>
              <a:rPr lang="en-GB" altLang="en-US" sz="2600"/>
              <a:t>, and infer the existence of the one from that of the other.” (</a:t>
            </a:r>
            <a:r>
              <a:rPr lang="en-GB" altLang="en-US" sz="2600" i="1"/>
              <a:t>T</a:t>
            </a:r>
            <a:r>
              <a:rPr lang="en-GB" altLang="en-US" sz="2600"/>
              <a:t> 1.3.6.2)</a:t>
            </a:r>
          </a:p>
          <a:p>
            <a:pPr>
              <a:spcBef>
                <a:spcPts val="1800"/>
              </a:spcBef>
            </a:pPr>
            <a:r>
              <a:rPr lang="en-GB" altLang="en-US" sz="2800"/>
              <a:t>Hume now announces major progress in his search for the origin of the idea of necessary connexion, with a comment which clearly refers back to </a:t>
            </a:r>
            <a:r>
              <a:rPr lang="en-GB" altLang="en-US" sz="2800" i="1"/>
              <a:t>T</a:t>
            </a:r>
            <a:r>
              <a:rPr lang="en-GB" altLang="en-US" sz="2800"/>
              <a:t> 1.3.2.11, and is perhaps best understood by comparing the texts:</a:t>
            </a:r>
            <a:endParaRPr lang="en-GB" altLang="en-US" sz="2800" dirty="0"/>
          </a:p>
        </p:txBody>
      </p:sp>
    </p:spTree>
    <p:extLst>
      <p:ext uri="{BB962C8B-B14F-4D97-AF65-F5344CB8AC3E}">
        <p14:creationId xmlns:p14="http://schemas.microsoft.com/office/powerpoint/2010/main" val="631219192"/>
      </p:ext>
    </p:extLst>
  </p:cSld>
  <p:clrMapOvr>
    <a:masterClrMapping/>
  </p:clrMapOvr>
  <p:transition spd="med">
    <p:cove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C173-DB1B-32FA-93E1-209C48259C5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49FF499-BD98-9AB7-89F5-11E4B858A3A6}"/>
              </a:ext>
            </a:extLst>
          </p:cNvPr>
          <p:cNvSpPr>
            <a:spLocks noGrp="1"/>
          </p:cNvSpPr>
          <p:nvPr>
            <p:ph type="sldNum" sz="quarter" idx="10"/>
          </p:nvPr>
        </p:nvSpPr>
        <p:spPr/>
        <p:txBody>
          <a:bodyPr/>
          <a:lstStyle/>
          <a:p>
            <a:fld id="{D3043BFA-A966-4742-B4B1-A01D47037FB3}" type="slidenum">
              <a:rPr lang="en-US" altLang="en-US"/>
              <a:pPr/>
              <a:t>139</a:t>
            </a:fld>
            <a:endParaRPr lang="en-US" altLang="en-US"/>
          </a:p>
        </p:txBody>
      </p:sp>
      <p:sp>
        <p:nvSpPr>
          <p:cNvPr id="4" name="Slide Number Placeholder 3">
            <a:extLst>
              <a:ext uri="{FF2B5EF4-FFF2-40B4-BE49-F238E27FC236}">
                <a16:creationId xmlns:a16="http://schemas.microsoft.com/office/drawing/2014/main" id="{7796256D-1548-1EE4-0FAA-07EE8A5044F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139</a:t>
            </a:fld>
            <a:endParaRPr lang="en-US" altLang="en-US" sz="1600">
              <a:effectLst>
                <a:outerShdw blurRad="38100" dist="38100" dir="2700000" algn="tl">
                  <a:srgbClr val="000000"/>
                </a:outerShdw>
              </a:effectLst>
              <a:ea typeface="ＭＳ Ｐゴシック" charset="-128"/>
            </a:endParaRPr>
          </a:p>
        </p:txBody>
      </p:sp>
      <p:sp>
        <p:nvSpPr>
          <p:cNvPr id="877571" name="Rectangle 3">
            <a:extLst>
              <a:ext uri="{FF2B5EF4-FFF2-40B4-BE49-F238E27FC236}">
                <a16:creationId xmlns:a16="http://schemas.microsoft.com/office/drawing/2014/main" id="{2FD92DBD-F799-9B69-6A7E-73661F79B979}"/>
              </a:ext>
            </a:extLst>
          </p:cNvPr>
          <p:cNvSpPr>
            <a:spLocks noGrp="1" noChangeArrowheads="1"/>
          </p:cNvSpPr>
          <p:nvPr>
            <p:ph type="body" idx="4294967295"/>
          </p:nvPr>
        </p:nvSpPr>
        <p:spPr>
          <a:xfrm>
            <a:off x="359532" y="116632"/>
            <a:ext cx="8568952" cy="6444716"/>
          </a:xfrm>
        </p:spPr>
        <p:txBody>
          <a:bodyPr/>
          <a:lstStyle/>
          <a:p>
            <a:pPr>
              <a:spcBef>
                <a:spcPts val="900"/>
              </a:spcBef>
              <a:buNone/>
            </a:pPr>
            <a:r>
              <a:rPr lang="en-GB" altLang="en-US" sz="2800"/>
              <a:t>	</a:t>
            </a:r>
            <a:r>
              <a:rPr lang="en-GB" altLang="en-US" sz="2400"/>
              <a:t>“Shall we then rest contented with these two relations of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as affording a compleat idea of causation?  By no means.  An object may be contiguous and prior to another, without being consider’d as its cause.  There is a </a:t>
            </a:r>
            <a:r>
              <a:rPr lang="en-GB" altLang="en-US" sz="2400" cap="small">
                <a:solidFill>
                  <a:srgbClr val="FF7C80"/>
                </a:solidFill>
              </a:rPr>
              <a:t>necessary connexion</a:t>
            </a:r>
            <a:r>
              <a:rPr lang="en-GB" altLang="en-US" sz="2400"/>
              <a:t> to be taken into consid-eration; and that relation is of much greater importance, than any of the other two above-mention’d”  (</a:t>
            </a:r>
            <a:r>
              <a:rPr lang="en-GB" altLang="en-US" sz="2400" i="1"/>
              <a:t>T</a:t>
            </a:r>
            <a:r>
              <a:rPr lang="en-GB" altLang="en-US" sz="2400"/>
              <a:t> 1.3.2.11)</a:t>
            </a:r>
          </a:p>
          <a:p>
            <a:pPr>
              <a:spcBef>
                <a:spcPts val="1800"/>
              </a:spcBef>
              <a:buNone/>
            </a:pPr>
            <a:r>
              <a:rPr lang="en-GB" altLang="en-US" sz="2400"/>
              <a:t>	“Thus in advancing we have insensibly discover’d a new relation betwixt cause and effect, …  This relation is their </a:t>
            </a:r>
            <a:r>
              <a:rPr lang="en-GB" altLang="en-US" sz="2400" cap="small">
                <a:solidFill>
                  <a:srgbClr val="FF7C80"/>
                </a:solidFill>
              </a:rPr>
              <a:t>constant conjunction</a:t>
            </a:r>
            <a:r>
              <a:rPr lang="en-GB" altLang="en-US" sz="2400"/>
              <a:t>.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are not sufficient to make us pronounce any two objects to be cause and effect, </a:t>
            </a:r>
            <a:r>
              <a:rPr lang="en-GB" altLang="en-US" sz="2400">
                <a:solidFill>
                  <a:srgbClr val="00FFFF"/>
                </a:solidFill>
              </a:rPr>
              <a:t>unless we perceive that these two rela-tions are preserv’d in several instances</a:t>
            </a:r>
            <a:r>
              <a:rPr lang="en-GB" altLang="en-US" sz="2400"/>
              <a:t>.  We may now see the advantage of quitting the direct survey of [causation], in order to discover the nature of that </a:t>
            </a:r>
            <a:r>
              <a:rPr lang="en-GB" altLang="en-US" sz="2400" i="1"/>
              <a:t>necessary connexion</a:t>
            </a:r>
            <a:r>
              <a:rPr lang="en-GB" altLang="en-US" sz="2400"/>
              <a:t>, which makes so essential a part of it.”  (</a:t>
            </a:r>
            <a:r>
              <a:rPr lang="en-GB" altLang="en-US" sz="2400" i="1"/>
              <a:t>T</a:t>
            </a:r>
            <a:r>
              <a:rPr lang="en-GB" altLang="en-US" sz="2400"/>
              <a:t> 1.3.6.3)</a:t>
            </a:r>
          </a:p>
        </p:txBody>
      </p:sp>
    </p:spTree>
    <p:extLst>
      <p:ext uri="{BB962C8B-B14F-4D97-AF65-F5344CB8AC3E}">
        <p14:creationId xmlns:p14="http://schemas.microsoft.com/office/powerpoint/2010/main" val="570566299"/>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24644"/>
            <a:ext cx="8749096" cy="755873"/>
          </a:xfrm>
        </p:spPr>
        <p:txBody>
          <a:bodyPr/>
          <a:lstStyle/>
          <a:p>
            <a:r>
              <a:rPr lang="en-GB" dirty="0"/>
              <a:t>1</a:t>
            </a:r>
            <a:r>
              <a:rPr lang="en-GB"/>
              <a:t>(a)  The Lockean Inheritance</a:t>
            </a:r>
            <a:endParaRPr lang="en-US" dirty="0"/>
          </a:p>
        </p:txBody>
      </p:sp>
      <p:pic>
        <p:nvPicPr>
          <p:cNvPr id="1026" name="Picture 2">
            <a:extLst>
              <a:ext uri="{FF2B5EF4-FFF2-40B4-BE49-F238E27FC236}">
                <a16:creationId xmlns:a16="http://schemas.microsoft.com/office/drawing/2014/main" id="{9B24BEF0-7056-4186-B75F-D77DF1D6E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304764"/>
            <a:ext cx="6516724" cy="520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33656"/>
      </p:ext>
    </p:extLst>
  </p:cSld>
  <p:clrMapOvr>
    <a:masterClrMapping/>
  </p:clrMapOvr>
  <p:transition spd="med">
    <p:cov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8908B8-CE12-42C9-870C-5243D1608A30}" type="slidenum">
              <a:rPr lang="en-US" altLang="en-US"/>
              <a:pPr/>
              <a:t>140</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A5A8139-702B-4FC6-AD6F-C7FF06339F3C}" type="slidenum">
              <a:rPr lang="en-US" altLang="en-US" sz="1600">
                <a:effectLst>
                  <a:outerShdw blurRad="38100" dist="38100" dir="2700000" algn="tl">
                    <a:srgbClr val="000000"/>
                  </a:outerShdw>
                </a:effectLst>
                <a:ea typeface="ＭＳ Ｐゴシック" charset="-128"/>
              </a:rPr>
              <a:pPr eaLnBrk="1" hangingPunct="1"/>
              <a:t>140</a:t>
            </a:fld>
            <a:endParaRPr lang="en-US" altLang="en-US" sz="1600">
              <a:effectLst>
                <a:outerShdw blurRad="38100" dist="38100" dir="2700000" algn="tl">
                  <a:srgbClr val="000000"/>
                </a:outerShdw>
              </a:effectLst>
              <a:ea typeface="ＭＳ Ｐゴシック" charset="-128"/>
            </a:endParaRPr>
          </a:p>
        </p:txBody>
      </p:sp>
      <p:sp>
        <p:nvSpPr>
          <p:cNvPr id="878595" name="Rectangle 3"/>
          <p:cNvSpPr>
            <a:spLocks noGrp="1" noChangeArrowheads="1"/>
          </p:cNvSpPr>
          <p:nvPr>
            <p:ph type="body" idx="4294967295"/>
          </p:nvPr>
        </p:nvSpPr>
        <p:spPr>
          <a:xfrm>
            <a:off x="359532" y="224644"/>
            <a:ext cx="8532947" cy="6393644"/>
          </a:xfrm>
        </p:spPr>
        <p:txBody>
          <a:bodyPr/>
          <a:lstStyle/>
          <a:p>
            <a:pPr>
              <a:spcBef>
                <a:spcPts val="1800"/>
              </a:spcBef>
            </a:pPr>
            <a:r>
              <a:rPr lang="en-GB" altLang="en-US" sz="2700"/>
              <a:t>So at </a:t>
            </a:r>
            <a:r>
              <a:rPr lang="en-GB" altLang="en-US" sz="2700" i="1"/>
              <a:t>T</a:t>
            </a:r>
            <a:r>
              <a:rPr lang="en-GB" altLang="en-US" sz="2700"/>
              <a:t> 1.3.2.11, Hume is saying that </a:t>
            </a:r>
            <a:r>
              <a:rPr lang="en-GB" altLang="en-US" sz="2700" i="1"/>
              <a:t>causation</a:t>
            </a:r>
            <a:r>
              <a:rPr lang="en-GB" altLang="en-US" sz="2700"/>
              <a:t> requires </a:t>
            </a:r>
            <a:r>
              <a:rPr lang="en-GB" altLang="en-US" sz="2700" i="1">
                <a:solidFill>
                  <a:srgbClr val="FF7C80"/>
                </a:solidFill>
              </a:rPr>
              <a:t>necessary connexion</a:t>
            </a:r>
            <a:r>
              <a:rPr lang="en-GB" altLang="en-US" sz="2700"/>
              <a:t> in addition to [single-case]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t>
            </a:r>
            <a:r>
              <a:rPr lang="en-GB" altLang="en-US" sz="2700" i="1"/>
              <a:t>T</a:t>
            </a:r>
            <a:r>
              <a:rPr lang="en-GB" altLang="en-US" sz="2700"/>
              <a:t> 1.3.6.3, he is saying that </a:t>
            </a:r>
            <a:r>
              <a:rPr lang="en-GB" altLang="en-US" sz="2700" i="1"/>
              <a:t>causation</a:t>
            </a:r>
            <a:r>
              <a:rPr lang="en-GB" altLang="en-US" sz="2700"/>
              <a:t> requires </a:t>
            </a:r>
            <a:r>
              <a:rPr lang="en-GB" altLang="en-US" sz="2700" i="1">
                <a:solidFill>
                  <a:srgbClr val="FF7C80"/>
                </a:solidFill>
              </a:rPr>
              <a:t>constant conjunction</a:t>
            </a:r>
            <a:r>
              <a:rPr lang="en-GB" altLang="en-US" sz="2700"/>
              <a:t> in addition – i.e. the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r>
            <a:r>
              <a:rPr lang="en-GB" altLang="en-US" sz="2700">
                <a:solidFill>
                  <a:srgbClr val="00FFFF"/>
                </a:solidFill>
              </a:rPr>
              <a:t>have to be </a:t>
            </a:r>
            <a:r>
              <a:rPr lang="en-GB" altLang="en-US" sz="2700" i="1">
                <a:solidFill>
                  <a:srgbClr val="00FFFF"/>
                </a:solidFill>
              </a:rPr>
              <a:t>repeated</a:t>
            </a:r>
            <a:r>
              <a:rPr lang="en-GB" altLang="en-US" sz="2700"/>
              <a:t>, rather than being single-case.</a:t>
            </a:r>
          </a:p>
          <a:p>
            <a:pPr>
              <a:spcBef>
                <a:spcPts val="1800"/>
              </a:spcBef>
            </a:pPr>
            <a:r>
              <a:rPr lang="en-GB" altLang="en-US" sz="2700"/>
              <a:t>How can mere repetition give rise to the new idea of necessary connexion?  Hume comments that this seems mysterious, but goes on to say (</a:t>
            </a:r>
            <a:r>
              <a:rPr lang="en-GB" altLang="en-US" sz="2700" i="1"/>
              <a:t>T</a:t>
            </a:r>
            <a:r>
              <a:rPr lang="en-GB" altLang="en-US" sz="2700"/>
              <a:t> 1.3.6.3):</a:t>
            </a:r>
          </a:p>
          <a:p>
            <a:pPr lvl="1">
              <a:spcBef>
                <a:spcPts val="1200"/>
              </a:spcBef>
              <a:buFontTx/>
              <a:buNone/>
            </a:pPr>
            <a:r>
              <a:rPr lang="en-GB" altLang="en-US" sz="2400"/>
              <a:t>	</a:t>
            </a:r>
            <a:r>
              <a:rPr lang="en-GB" altLang="en-US" sz="2500"/>
              <a:t>“Perhaps ’twill appear in the end, that the necessary connexion depends on the inference, instead of the inference’s depending on the necessary connexion”.</a:t>
            </a:r>
            <a:endParaRPr lang="en-US" altLang="en-US" sz="2500"/>
          </a:p>
          <a:p>
            <a:pPr lvl="1">
              <a:spcBef>
                <a:spcPts val="1800"/>
              </a:spcBef>
            </a:pPr>
            <a:r>
              <a:rPr lang="en-GB" altLang="en-US" sz="2500"/>
              <a:t>This anticipates </a:t>
            </a:r>
            <a:r>
              <a:rPr lang="en-GB" altLang="en-US" sz="2500" i="1"/>
              <a:t>T</a:t>
            </a:r>
            <a:r>
              <a:rPr lang="en-GB" altLang="en-US" sz="2500"/>
              <a:t> 1.3.14.20, where inference is what gives rise to</a:t>
            </a:r>
            <a:r>
              <a:rPr lang="en-GB" altLang="en-US" sz="2500" i="1"/>
              <a:t> the impression of necessary connexion</a:t>
            </a:r>
            <a:r>
              <a:rPr lang="en-GB" altLang="en-US" sz="2500"/>
              <a:t>.</a:t>
            </a:r>
            <a:endParaRPr lang="en-GB" altLang="en-US" sz="2500" dirty="0"/>
          </a:p>
        </p:txBody>
      </p:sp>
    </p:spTree>
    <p:extLst>
      <p:ext uri="{BB962C8B-B14F-4D97-AF65-F5344CB8AC3E}">
        <p14:creationId xmlns:p14="http://schemas.microsoft.com/office/powerpoint/2010/main" val="2649525377"/>
      </p:ext>
    </p:extLst>
  </p:cSld>
  <p:clrMapOvr>
    <a:masterClrMapping/>
  </p:clrMapOvr>
  <p:transition spd="med">
    <p:cove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3E7650A-5D5E-4A4E-B4B3-8AEB23C11BE0}" type="slidenum">
              <a:rPr lang="en-US" altLang="en-US"/>
              <a:pPr/>
              <a:t>141</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C5119C67-BFCE-4E40-B592-FF755440BF98}" type="slidenum">
              <a:rPr lang="en-US" altLang="en-US" sz="1600">
                <a:effectLst>
                  <a:outerShdw blurRad="38100" dist="38100" dir="2700000" algn="tl">
                    <a:srgbClr val="000000"/>
                  </a:outerShdw>
                </a:effectLst>
                <a:ea typeface="ＭＳ Ｐゴシック" charset="-128"/>
              </a:rPr>
              <a:pPr eaLnBrk="1" hangingPunct="1"/>
              <a:t>141</a:t>
            </a:fld>
            <a:endParaRPr lang="en-US" altLang="en-US" sz="1600">
              <a:effectLst>
                <a:outerShdw blurRad="38100" dist="38100" dir="2700000" algn="tl">
                  <a:srgbClr val="000000"/>
                </a:outerShdw>
              </a:effectLst>
              <a:ea typeface="ＭＳ Ｐゴシック" charset="-128"/>
            </a:endParaRPr>
          </a:p>
        </p:txBody>
      </p:sp>
      <p:sp>
        <p:nvSpPr>
          <p:cNvPr id="881666" name="Rectangle 2"/>
          <p:cNvSpPr>
            <a:spLocks noGrp="1" noChangeArrowheads="1"/>
          </p:cNvSpPr>
          <p:nvPr>
            <p:ph type="title" idx="4294967295"/>
          </p:nvPr>
        </p:nvSpPr>
        <p:spPr>
          <a:xfrm>
            <a:off x="457200" y="97793"/>
            <a:ext cx="8229600" cy="738919"/>
          </a:xfrm>
        </p:spPr>
        <p:txBody>
          <a:bodyPr/>
          <a:lstStyle/>
          <a:p>
            <a:r>
              <a:rPr lang="en-GB" altLang="en-US" dirty="0"/>
              <a:t>A Question of Faculties</a:t>
            </a:r>
            <a:endParaRPr lang="en-US" altLang="en-US" dirty="0"/>
          </a:p>
        </p:txBody>
      </p:sp>
      <p:sp>
        <p:nvSpPr>
          <p:cNvPr id="881667" name="Rectangle 3"/>
          <p:cNvSpPr>
            <a:spLocks noGrp="1" noChangeArrowheads="1"/>
          </p:cNvSpPr>
          <p:nvPr>
            <p:ph type="body" idx="4294967295"/>
          </p:nvPr>
        </p:nvSpPr>
        <p:spPr>
          <a:xfrm>
            <a:off x="359532" y="1016732"/>
            <a:ext cx="8424936" cy="5577743"/>
          </a:xfrm>
        </p:spPr>
        <p:txBody>
          <a:bodyPr/>
          <a:lstStyle/>
          <a:p>
            <a:r>
              <a:rPr lang="en-GB" altLang="en-US" sz="2800" dirty="0"/>
              <a:t>Since causal reasoning from the impression of cause </a:t>
            </a:r>
            <a:r>
              <a:rPr lang="en-GB" altLang="en-US" sz="2800" i="1" dirty="0"/>
              <a:t>A</a:t>
            </a:r>
            <a:r>
              <a:rPr lang="en-GB" altLang="en-US" sz="2800" dirty="0"/>
              <a:t> to the idea of effect </a:t>
            </a:r>
            <a:r>
              <a:rPr lang="en-GB" altLang="en-US" sz="2800" i="1" dirty="0"/>
              <a:t>B</a:t>
            </a:r>
            <a:r>
              <a:rPr lang="en-GB" altLang="en-US" sz="2800" dirty="0"/>
              <a:t> is “founded on past </a:t>
            </a:r>
            <a:r>
              <a:rPr lang="en-GB" altLang="en-US" sz="2800" i="1" dirty="0"/>
              <a:t>experience</a:t>
            </a:r>
            <a:r>
              <a:rPr lang="en-GB" altLang="en-US" sz="2800" dirty="0"/>
              <a:t>, and on our remembrance of their </a:t>
            </a:r>
            <a:r>
              <a:rPr lang="en-GB" altLang="en-US" sz="2800" i="1" dirty="0"/>
              <a:t>constant conjunction</a:t>
            </a:r>
            <a:r>
              <a:rPr lang="en-GB" altLang="en-US" sz="2800" dirty="0"/>
              <a:t>” (</a:t>
            </a:r>
            <a:r>
              <a:rPr lang="en-GB" altLang="en-US" sz="2800" i="1" dirty="0"/>
              <a:t>T</a:t>
            </a:r>
            <a:r>
              <a:rPr lang="en-GB" altLang="en-US" sz="2800" dirty="0"/>
              <a:t> 1.3.6.4),</a:t>
            </a:r>
          </a:p>
          <a:p>
            <a:pPr lvl="1">
              <a:buFontTx/>
              <a:buNone/>
            </a:pPr>
            <a:r>
              <a:rPr lang="en-GB" altLang="en-US" dirty="0"/>
              <a:t>	</a:t>
            </a:r>
            <a:r>
              <a:rPr lang="en-GB" altLang="en-US" sz="2600" dirty="0"/>
              <a:t>“the next question is, whether experience prod-</a:t>
            </a:r>
            <a:r>
              <a:rPr lang="en-GB" altLang="en-US" sz="2600" dirty="0" err="1"/>
              <a:t>uces</a:t>
            </a:r>
            <a:r>
              <a:rPr lang="en-GB" altLang="en-US" sz="2600" dirty="0"/>
              <a:t> the idea [i.e. expectation of </a:t>
            </a:r>
            <a:r>
              <a:rPr lang="en-GB" altLang="en-US" sz="2600" i="1" dirty="0"/>
              <a:t>B</a:t>
            </a:r>
            <a:r>
              <a:rPr lang="en-GB" altLang="en-US" sz="2600" dirty="0"/>
              <a:t>] by means of the </a:t>
            </a:r>
            <a:r>
              <a:rPr lang="en-GB" altLang="en-US" sz="2600" dirty="0">
                <a:solidFill>
                  <a:srgbClr val="FF9999"/>
                </a:solidFill>
              </a:rPr>
              <a:t>understanding</a:t>
            </a:r>
            <a:r>
              <a:rPr lang="en-GB" altLang="en-US" sz="2600" dirty="0"/>
              <a:t> or </a:t>
            </a:r>
            <a:r>
              <a:rPr lang="en-GB" altLang="en-US" sz="2600" dirty="0">
                <a:solidFill>
                  <a:srgbClr val="FF9999"/>
                </a:solidFill>
              </a:rPr>
              <a:t>imagination</a:t>
            </a:r>
            <a:r>
              <a:rPr lang="en-GB" altLang="en-US" sz="2600" dirty="0"/>
              <a:t>; whether we are </a:t>
            </a:r>
            <a:r>
              <a:rPr lang="en-GB" altLang="en-US" sz="2600" dirty="0" err="1"/>
              <a:t>determin’d</a:t>
            </a:r>
            <a:r>
              <a:rPr lang="en-GB" altLang="en-US" sz="2600" dirty="0"/>
              <a:t> by </a:t>
            </a:r>
            <a:r>
              <a:rPr lang="en-GB" altLang="en-US" sz="2600" dirty="0">
                <a:solidFill>
                  <a:srgbClr val="FF9999"/>
                </a:solidFill>
              </a:rPr>
              <a:t>reason</a:t>
            </a:r>
            <a:r>
              <a:rPr lang="en-GB" altLang="en-US" sz="2600" dirty="0"/>
              <a:t> to make the transition, or by a certain </a:t>
            </a:r>
            <a:r>
              <a:rPr lang="en-GB" altLang="en-US" sz="2600" dirty="0">
                <a:solidFill>
                  <a:srgbClr val="FF9999"/>
                </a:solidFill>
              </a:rPr>
              <a:t>association and relation of perceptions</a:t>
            </a:r>
            <a:r>
              <a:rPr lang="en-GB" altLang="en-US" sz="2600" dirty="0"/>
              <a:t>?”</a:t>
            </a:r>
          </a:p>
          <a:p>
            <a:pPr>
              <a:spcBef>
                <a:spcPts val="1200"/>
              </a:spcBef>
            </a:pPr>
            <a:r>
              <a:rPr lang="en-GB" altLang="en-US" sz="2800"/>
              <a:t>Hume famously goes on to argue that reason </a:t>
            </a:r>
            <a:r>
              <a:rPr lang="en-GB" altLang="en-US" sz="2800" dirty="0"/>
              <a:t>(i.e. the understanding) cannot ground </a:t>
            </a:r>
            <a:r>
              <a:rPr lang="en-GB" altLang="en-US" sz="2800"/>
              <a:t>this inference, concluding that it must be due to the imagination.</a:t>
            </a:r>
            <a:endParaRPr lang="en-US" altLang="en-US" sz="2800" dirty="0"/>
          </a:p>
        </p:txBody>
      </p:sp>
    </p:spTree>
    <p:extLst>
      <p:ext uri="{BB962C8B-B14F-4D97-AF65-F5344CB8AC3E}">
        <p14:creationId xmlns:p14="http://schemas.microsoft.com/office/powerpoint/2010/main" val="1691206541"/>
      </p:ext>
    </p:extLst>
  </p:cSld>
  <p:clrMapOvr>
    <a:masterClrMapping/>
  </p:clrMapOvr>
  <p:transition spd="med">
    <p:cove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6A5AB-6AB1-4D93-943A-DE04B7C81F86}" type="slidenum">
              <a:rPr lang="en-US"/>
              <a:pPr/>
              <a:t>142</a:t>
            </a:fld>
            <a:endParaRPr lang="en-US"/>
          </a:p>
        </p:txBody>
      </p:sp>
      <p:sp>
        <p:nvSpPr>
          <p:cNvPr id="888834" name="Rectangle 2"/>
          <p:cNvSpPr>
            <a:spLocks noGrp="1" noChangeArrowheads="1"/>
          </p:cNvSpPr>
          <p:nvPr>
            <p:ph type="title"/>
          </p:nvPr>
        </p:nvSpPr>
        <p:spPr>
          <a:xfrm>
            <a:off x="457200" y="80628"/>
            <a:ext cx="8229600" cy="846931"/>
          </a:xfrm>
        </p:spPr>
        <p:txBody>
          <a:bodyPr/>
          <a:lstStyle/>
          <a:p>
            <a:pPr eaLnBrk="1" hangingPunct="1"/>
            <a:r>
              <a:rPr lang="en-GB"/>
              <a:t>Hume’s Alternative Explanation</a:t>
            </a:r>
            <a:endParaRPr lang="en-US"/>
          </a:p>
        </p:txBody>
      </p:sp>
      <p:sp>
        <p:nvSpPr>
          <p:cNvPr id="888835" name="Rectangle 3"/>
          <p:cNvSpPr>
            <a:spLocks noGrp="1" noChangeArrowheads="1"/>
          </p:cNvSpPr>
          <p:nvPr>
            <p:ph type="body" idx="1"/>
          </p:nvPr>
        </p:nvSpPr>
        <p:spPr>
          <a:xfrm>
            <a:off x="185675" y="1232756"/>
            <a:ext cx="8706805" cy="5156299"/>
          </a:xfrm>
        </p:spPr>
        <p:txBody>
          <a:bodyPr/>
          <a:lstStyle/>
          <a:p>
            <a:pPr eaLnBrk="1" hangingPunct="1"/>
            <a:r>
              <a:rPr lang="en-GB" sz="3000"/>
              <a:t>We’ll learn that neither demonstrative nor prob-able reason can ground </a:t>
            </a:r>
            <a:r>
              <a:rPr lang="en-GB" sz="3000" dirty="0"/>
              <a:t>inductive inference; so instead, it must arise from associative principles of </a:t>
            </a:r>
            <a:r>
              <a:rPr lang="en-GB" sz="3000"/>
              <a:t>the imagination [specifically, the principle which Hume later – at </a:t>
            </a:r>
            <a:r>
              <a:rPr lang="en-GB" sz="3000" i="1"/>
              <a:t>T</a:t>
            </a:r>
            <a:r>
              <a:rPr lang="en-GB" sz="3000"/>
              <a:t> 1.3.7.6 – calls </a:t>
            </a:r>
            <a:r>
              <a:rPr lang="en-GB" sz="3000" i="1"/>
              <a:t>custom</a:t>
            </a:r>
            <a:r>
              <a:rPr lang="en-GB" sz="3000"/>
              <a:t>]:</a:t>
            </a:r>
            <a:endParaRPr lang="en-GB" sz="3000" dirty="0"/>
          </a:p>
          <a:p>
            <a:pPr lvl="1" eaLnBrk="1" hangingPunct="1">
              <a:spcBef>
                <a:spcPts val="1200"/>
              </a:spcBef>
              <a:buFontTx/>
              <a:buNone/>
            </a:pPr>
            <a:r>
              <a:rPr lang="en-GB" dirty="0"/>
              <a:t>	“When the mind, therefore, passes from the idea or impression of one object [the cause </a:t>
            </a:r>
            <a:r>
              <a:rPr lang="en-GB" i="1" dirty="0"/>
              <a:t>A</a:t>
            </a:r>
            <a:r>
              <a:rPr lang="en-GB" dirty="0"/>
              <a:t>] to the idea or belief of another [the effect </a:t>
            </a:r>
            <a:r>
              <a:rPr lang="en-GB" i="1" dirty="0"/>
              <a:t>B</a:t>
            </a:r>
            <a:r>
              <a:rPr lang="en-GB" dirty="0"/>
              <a:t>], </a:t>
            </a:r>
            <a:r>
              <a:rPr lang="en-GB" dirty="0">
                <a:solidFill>
                  <a:srgbClr val="FF9999"/>
                </a:solidFill>
              </a:rPr>
              <a:t>it is not </a:t>
            </a:r>
            <a:r>
              <a:rPr lang="en-GB" dirty="0" err="1">
                <a:solidFill>
                  <a:srgbClr val="FF9999"/>
                </a:solidFill>
              </a:rPr>
              <a:t>determin’d</a:t>
            </a:r>
            <a:r>
              <a:rPr lang="en-GB" dirty="0">
                <a:solidFill>
                  <a:srgbClr val="FF9999"/>
                </a:solidFill>
              </a:rPr>
              <a:t> by reason</a:t>
            </a:r>
            <a:r>
              <a:rPr lang="en-GB" dirty="0"/>
              <a:t>, but by </a:t>
            </a:r>
            <a:r>
              <a:rPr lang="en-GB" dirty="0">
                <a:solidFill>
                  <a:srgbClr val="FF9999"/>
                </a:solidFill>
              </a:rPr>
              <a:t>certain principles, which associate together the ideas</a:t>
            </a:r>
            <a:r>
              <a:rPr lang="en-GB" dirty="0"/>
              <a:t> of these objects, and unite them in the </a:t>
            </a:r>
            <a:r>
              <a:rPr lang="en-GB"/>
              <a:t>imagination.”</a:t>
            </a:r>
            <a:br>
              <a:rPr lang="en-GB"/>
            </a:br>
            <a:r>
              <a:rPr lang="en-GB"/>
              <a:t>							(</a:t>
            </a:r>
            <a:r>
              <a:rPr lang="en-GB" i="1" dirty="0"/>
              <a:t>T</a:t>
            </a:r>
            <a:r>
              <a:rPr lang="en-GB" dirty="0"/>
              <a:t> 1.3.6.12)</a:t>
            </a:r>
            <a:endParaRPr lang="en-US" dirty="0"/>
          </a:p>
        </p:txBody>
      </p:sp>
    </p:spTree>
    <p:extLst>
      <p:ext uri="{BB962C8B-B14F-4D97-AF65-F5344CB8AC3E}">
        <p14:creationId xmlns:p14="http://schemas.microsoft.com/office/powerpoint/2010/main" val="800972725"/>
      </p:ext>
    </p:extLst>
  </p:cSld>
  <p:clrMapOvr>
    <a:masterClrMapping/>
  </p:clrMapOvr>
  <p:transition spd="med">
    <p:cove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4(</a:t>
            </a:r>
            <a:r>
              <a:rPr lang="en-GB" dirty="0"/>
              <a:t>b</a:t>
            </a:r>
            <a:r>
              <a:rPr lang="en-GB"/>
              <a:t>)</a:t>
            </a:r>
            <a:br>
              <a:rPr lang="en-GB" dirty="0"/>
            </a:br>
            <a:br>
              <a:rPr lang="en-GB"/>
            </a:br>
            <a:r>
              <a:rPr lang="en-GB"/>
              <a:t>The Argument Concerning Induction</a:t>
            </a:r>
            <a:br>
              <a:rPr lang="en-GB"/>
            </a:br>
            <a:r>
              <a:rPr lang="en-GB"/>
              <a:t>(</a:t>
            </a:r>
            <a:r>
              <a:rPr lang="en-GB" i="1"/>
              <a:t>T</a:t>
            </a:r>
            <a:r>
              <a:rPr lang="en-GB"/>
              <a:t>, </a:t>
            </a:r>
            <a:r>
              <a:rPr lang="en-GB" i="1"/>
              <a:t>A</a:t>
            </a:r>
            <a:r>
              <a:rPr lang="en-GB"/>
              <a:t>, and </a:t>
            </a:r>
            <a:r>
              <a:rPr lang="en-GB" i="1"/>
              <a:t>E</a:t>
            </a:r>
            <a:r>
              <a:rPr lang="en-GB"/>
              <a:t>)</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03239069"/>
      </p:ext>
    </p:extLst>
  </p:cSld>
  <p:clrMapOvr>
    <a:masterClrMapping/>
  </p:clrMapOvr>
  <p:transition spd="med">
    <p:cove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6B1BB5-79CD-4C14-92E5-21ACAFCB5F84}" type="slidenum">
              <a:rPr lang="en-US" altLang="en-US"/>
              <a:pPr/>
              <a:t>144</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144</a:t>
            </a:fld>
            <a:endParaRPr lang="en-US" altLang="en-US" sz="1600">
              <a:effectLst>
                <a:outerShdw blurRad="38100" dist="38100" dir="2700000" algn="tl">
                  <a:srgbClr val="000000"/>
                </a:outerShdw>
              </a:effectLst>
              <a:ea typeface="ＭＳ Ｐゴシック" charset="-128"/>
            </a:endParaRPr>
          </a:p>
        </p:txBody>
      </p:sp>
      <p:sp>
        <p:nvSpPr>
          <p:cNvPr id="845826" name="Rectangle 2"/>
          <p:cNvSpPr>
            <a:spLocks noGrp="1" noChangeArrowheads="1"/>
          </p:cNvSpPr>
          <p:nvPr>
            <p:ph type="title" idx="4294967295"/>
          </p:nvPr>
        </p:nvSpPr>
        <p:spPr>
          <a:xfrm>
            <a:off x="193675" y="116632"/>
            <a:ext cx="8767763" cy="774923"/>
          </a:xfrm>
        </p:spPr>
        <p:txBody>
          <a:bodyPr/>
          <a:lstStyle/>
          <a:p>
            <a:r>
              <a:rPr lang="en-GB" altLang="en-US" dirty="0"/>
              <a:t>The Famous Argument (×3)</a:t>
            </a:r>
            <a:endParaRPr lang="en-US" altLang="en-US" dirty="0"/>
          </a:p>
        </p:txBody>
      </p:sp>
      <p:sp>
        <p:nvSpPr>
          <p:cNvPr id="845827" name="Rectangle 3"/>
          <p:cNvSpPr>
            <a:spLocks noGrp="1" noChangeArrowheads="1"/>
          </p:cNvSpPr>
          <p:nvPr>
            <p:ph type="body" idx="4294967295"/>
          </p:nvPr>
        </p:nvSpPr>
        <p:spPr>
          <a:xfrm>
            <a:off x="457200" y="1088740"/>
            <a:ext cx="8229600" cy="5480335"/>
          </a:xfrm>
        </p:spPr>
        <p:txBody>
          <a:bodyPr/>
          <a:lstStyle/>
          <a:p>
            <a:r>
              <a:rPr lang="en-GB" altLang="en-US" sz="2700" dirty="0"/>
              <a:t>In </a:t>
            </a:r>
            <a:r>
              <a:rPr lang="en-GB" altLang="en-US" sz="2700" i="1" dirty="0"/>
              <a:t>Treatise</a:t>
            </a:r>
            <a:r>
              <a:rPr lang="en-GB" altLang="en-US" sz="2700" dirty="0"/>
              <a:t> 1.3.6, Hume doesn’t seem fully to appreciate his new argument’s significance – it is mainly a staging post in his search for the origin and nature of our idea </a:t>
            </a:r>
            <a:r>
              <a:rPr lang="en-GB" altLang="en-US" sz="2700"/>
              <a:t>of causal necessity, </a:t>
            </a:r>
            <a:r>
              <a:rPr lang="en-GB" altLang="en-US" sz="2700" dirty="0"/>
              <a:t>and is not explicitly presented as sceptical in nature.</a:t>
            </a:r>
          </a:p>
          <a:p>
            <a:pPr>
              <a:spcBef>
                <a:spcPts val="1200"/>
              </a:spcBef>
            </a:pPr>
            <a:r>
              <a:rPr lang="en-GB" altLang="en-US" sz="2700" dirty="0"/>
              <a:t>In the </a:t>
            </a:r>
            <a:r>
              <a:rPr lang="en-GB" altLang="en-US" sz="2700" i="1" dirty="0"/>
              <a:t>Abstract</a:t>
            </a:r>
            <a:r>
              <a:rPr lang="en-GB" altLang="en-US" sz="2700" dirty="0"/>
              <a:t> of </a:t>
            </a:r>
            <a:r>
              <a:rPr lang="en-GB" altLang="en-US" sz="2700"/>
              <a:t>1740 its role is more general, and it takes </a:t>
            </a:r>
            <a:r>
              <a:rPr lang="en-GB" altLang="en-US" sz="2700" dirty="0"/>
              <a:t>a much more prominent position, as the centre-piece of Hume’s “Chief Argument”.</a:t>
            </a:r>
          </a:p>
          <a:p>
            <a:pPr>
              <a:spcBef>
                <a:spcPts val="1200"/>
              </a:spcBef>
            </a:pPr>
            <a:r>
              <a:rPr lang="en-GB" altLang="en-US" sz="2700" dirty="0"/>
              <a:t>The fullest and clearest version is in </a:t>
            </a:r>
            <a:r>
              <a:rPr lang="en-GB" altLang="en-US" sz="2700"/>
              <a:t>the </a:t>
            </a:r>
            <a:r>
              <a:rPr lang="en-GB" altLang="en-US" sz="2700" i="1"/>
              <a:t>Enquiry</a:t>
            </a:r>
            <a:r>
              <a:rPr lang="en-GB" altLang="en-US" sz="2700" dirty="0"/>
              <a:t>, Section 4, whose title acknowledges that it raises “Sceptical </a:t>
            </a:r>
            <a:r>
              <a:rPr lang="en-GB" altLang="en-US" sz="2700"/>
              <a:t>Doubts” (moreover the </a:t>
            </a:r>
            <a:r>
              <a:rPr lang="en-GB" altLang="en-US" sz="2700" i="1"/>
              <a:t>Enquiry</a:t>
            </a:r>
            <a:r>
              <a:rPr lang="en-GB" altLang="en-US" sz="2700"/>
              <a:t> had 11 editions, the </a:t>
            </a:r>
            <a:r>
              <a:rPr lang="en-GB" altLang="en-US" sz="2700" i="1"/>
              <a:t>Treatise</a:t>
            </a:r>
            <a:r>
              <a:rPr lang="en-GB" altLang="en-US" sz="2700"/>
              <a:t> and </a:t>
            </a:r>
            <a:r>
              <a:rPr lang="en-GB" altLang="en-US" sz="2700" i="1"/>
              <a:t>Abstract</a:t>
            </a:r>
            <a:r>
              <a:rPr lang="en-GB" altLang="en-US" sz="2700"/>
              <a:t> just one each).</a:t>
            </a:r>
            <a:endParaRPr lang="en-US" altLang="en-US" sz="2700" i="1" dirty="0"/>
          </a:p>
        </p:txBody>
      </p:sp>
    </p:spTree>
    <p:extLst>
      <p:ext uri="{BB962C8B-B14F-4D97-AF65-F5344CB8AC3E}">
        <p14:creationId xmlns:p14="http://schemas.microsoft.com/office/powerpoint/2010/main" val="2916852547"/>
      </p:ext>
    </p:extLst>
  </p:cSld>
  <p:clrMapOvr>
    <a:masterClrMapping/>
  </p:clrMapOvr>
  <p:transition spd="med">
    <p:cove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5B56-E6C0-B6DE-B681-C279A707734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883BF51-82FA-5719-5B90-B992B44820A3}"/>
              </a:ext>
            </a:extLst>
          </p:cNvPr>
          <p:cNvSpPr>
            <a:spLocks noGrp="1"/>
          </p:cNvSpPr>
          <p:nvPr>
            <p:ph type="sldNum" sz="quarter" idx="10"/>
          </p:nvPr>
        </p:nvSpPr>
        <p:spPr/>
        <p:txBody>
          <a:bodyPr/>
          <a:lstStyle/>
          <a:p>
            <a:fld id="{666B1BB5-79CD-4C14-92E5-21ACAFCB5F84}" type="slidenum">
              <a:rPr lang="en-US" altLang="en-US"/>
              <a:pPr/>
              <a:t>145</a:t>
            </a:fld>
            <a:endParaRPr lang="en-US" altLang="en-US"/>
          </a:p>
        </p:txBody>
      </p:sp>
      <p:sp>
        <p:nvSpPr>
          <p:cNvPr id="4" name="Slide Number Placeholder 3">
            <a:extLst>
              <a:ext uri="{FF2B5EF4-FFF2-40B4-BE49-F238E27FC236}">
                <a16:creationId xmlns:a16="http://schemas.microsoft.com/office/drawing/2014/main" id="{6045AD43-2483-CCDB-3C3A-BF02FB39998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145</a:t>
            </a:fld>
            <a:endParaRPr lang="en-US" altLang="en-US" sz="1600">
              <a:effectLst>
                <a:outerShdw blurRad="38100" dist="38100" dir="2700000" algn="tl">
                  <a:srgbClr val="000000"/>
                </a:outerShdw>
              </a:effectLst>
              <a:ea typeface="ＭＳ Ｐゴシック" charset="-128"/>
            </a:endParaRPr>
          </a:p>
        </p:txBody>
      </p:sp>
      <p:sp>
        <p:nvSpPr>
          <p:cNvPr id="845826" name="Rectangle 2">
            <a:extLst>
              <a:ext uri="{FF2B5EF4-FFF2-40B4-BE49-F238E27FC236}">
                <a16:creationId xmlns:a16="http://schemas.microsoft.com/office/drawing/2014/main" id="{4FD7B3A2-D412-7B96-9A62-1833759381FB}"/>
              </a:ext>
            </a:extLst>
          </p:cNvPr>
          <p:cNvSpPr>
            <a:spLocks noGrp="1" noChangeArrowheads="1"/>
          </p:cNvSpPr>
          <p:nvPr>
            <p:ph type="title" idx="4294967295"/>
          </p:nvPr>
        </p:nvSpPr>
        <p:spPr>
          <a:xfrm>
            <a:off x="193675" y="116632"/>
            <a:ext cx="8767763" cy="774923"/>
          </a:xfrm>
        </p:spPr>
        <p:txBody>
          <a:bodyPr/>
          <a:lstStyle/>
          <a:p>
            <a:r>
              <a:rPr lang="en-GB" altLang="en-US"/>
              <a:t>A Major Structural Change</a:t>
            </a:r>
            <a:endParaRPr lang="en-US" altLang="en-US" dirty="0"/>
          </a:p>
        </p:txBody>
      </p:sp>
      <p:sp>
        <p:nvSpPr>
          <p:cNvPr id="845827" name="Rectangle 3">
            <a:extLst>
              <a:ext uri="{FF2B5EF4-FFF2-40B4-BE49-F238E27FC236}">
                <a16:creationId xmlns:a16="http://schemas.microsoft.com/office/drawing/2014/main" id="{50B98135-BA70-95BB-8F41-02FDB4B523B9}"/>
              </a:ext>
            </a:extLst>
          </p:cNvPr>
          <p:cNvSpPr>
            <a:spLocks noGrp="1" noChangeArrowheads="1"/>
          </p:cNvSpPr>
          <p:nvPr>
            <p:ph type="body" idx="4294967295"/>
          </p:nvPr>
        </p:nvSpPr>
        <p:spPr>
          <a:xfrm>
            <a:off x="457200" y="1088740"/>
            <a:ext cx="8327268" cy="5544616"/>
          </a:xfrm>
        </p:spPr>
        <p:txBody>
          <a:bodyPr/>
          <a:lstStyle/>
          <a:p>
            <a:r>
              <a:rPr lang="en-GB" altLang="en-US" sz="2700"/>
              <a:t>In </a:t>
            </a:r>
            <a:r>
              <a:rPr lang="en-GB" altLang="en-US" sz="2700" i="1"/>
              <a:t>Treatise</a:t>
            </a:r>
            <a:r>
              <a:rPr lang="en-GB" altLang="en-US" sz="2700"/>
              <a:t> 1.3.6, “</a:t>
            </a:r>
            <a:r>
              <a:rPr lang="en-GB" altLang="en-US" sz="2700">
                <a:solidFill>
                  <a:srgbClr val="FF9999"/>
                </a:solidFill>
              </a:rPr>
              <a:t>Of the inference from the impression to the idea</a:t>
            </a:r>
            <a:r>
              <a:rPr lang="en-GB" altLang="en-US" sz="2700"/>
              <a:t>”, Hume focuses on a </a:t>
            </a:r>
            <a:r>
              <a:rPr lang="en-GB" altLang="en-US" sz="2700" i="1"/>
              <a:t>paradigm</a:t>
            </a:r>
            <a:r>
              <a:rPr lang="en-GB" altLang="en-US" sz="2700"/>
              <a:t> </a:t>
            </a:r>
            <a:r>
              <a:rPr lang="en-GB" altLang="en-US" sz="2700" i="1"/>
              <a:t>causal inference</a:t>
            </a:r>
            <a:r>
              <a:rPr lang="en-GB" altLang="en-US" sz="2700"/>
              <a:t>, where observation of </a:t>
            </a:r>
            <a:r>
              <a:rPr lang="en-GB" altLang="en-US" sz="2700" i="1"/>
              <a:t>A</a:t>
            </a:r>
            <a:r>
              <a:rPr lang="en-GB" altLang="en-US" sz="2700"/>
              <a:t> (the cause) leads to expectation of </a:t>
            </a:r>
            <a:r>
              <a:rPr lang="en-GB" altLang="en-US" sz="2700" i="1"/>
              <a:t>B</a:t>
            </a:r>
            <a:r>
              <a:rPr lang="en-GB" altLang="en-US" sz="2700"/>
              <a:t> (the effect).</a:t>
            </a:r>
          </a:p>
          <a:p>
            <a:pPr>
              <a:spcBef>
                <a:spcPts val="1200"/>
              </a:spcBef>
            </a:pPr>
            <a:r>
              <a:rPr lang="en-GB" altLang="en-US" sz="2700"/>
              <a:t>In </a:t>
            </a:r>
            <a:r>
              <a:rPr lang="en-GB" altLang="en-US" sz="2700" dirty="0"/>
              <a:t>the </a:t>
            </a:r>
            <a:r>
              <a:rPr lang="en-GB" altLang="en-US" sz="2700" i="1"/>
              <a:t>Abstract</a:t>
            </a:r>
            <a:r>
              <a:rPr lang="en-GB" altLang="en-US" sz="2700"/>
              <a:t> and </a:t>
            </a:r>
            <a:r>
              <a:rPr lang="en-GB" altLang="en-US" sz="2700" i="1"/>
              <a:t>Enquiry</a:t>
            </a:r>
            <a:r>
              <a:rPr lang="en-GB" altLang="en-US" sz="2700"/>
              <a:t>, Hume aims to reveal the basis of “</a:t>
            </a:r>
            <a:r>
              <a:rPr lang="en-GB" altLang="en-US" sz="2700">
                <a:solidFill>
                  <a:srgbClr val="FF9999"/>
                </a:solidFill>
              </a:rPr>
              <a:t>all reasonings concerning </a:t>
            </a:r>
            <a:r>
              <a:rPr lang="en-GB" altLang="en-US" sz="2700" i="1">
                <a:solidFill>
                  <a:srgbClr val="FF9999"/>
                </a:solidFill>
              </a:rPr>
              <a:t>matter of fact</a:t>
            </a:r>
            <a:r>
              <a:rPr lang="en-GB" altLang="en-US" sz="2700"/>
              <a:t>”, and starts by arguing that these “are founded on the relation of cause and effect” (</a:t>
            </a:r>
            <a:r>
              <a:rPr lang="en-GB" altLang="en-US" sz="2700" i="1"/>
              <a:t>A</a:t>
            </a:r>
            <a:r>
              <a:rPr lang="en-GB" altLang="en-US" sz="2700"/>
              <a:t> 8, </a:t>
            </a:r>
            <a:r>
              <a:rPr lang="en-GB" altLang="en-US" sz="2700" i="1"/>
              <a:t>E</a:t>
            </a:r>
            <a:r>
              <a:rPr lang="en-GB" altLang="en-US" sz="2700"/>
              <a:t> 4).</a:t>
            </a:r>
          </a:p>
          <a:p>
            <a:pPr lvl="1">
              <a:spcBef>
                <a:spcPts val="1200"/>
              </a:spcBef>
            </a:pPr>
            <a:r>
              <a:rPr lang="en-GB" altLang="en-US" sz="2300"/>
              <a:t>This significantly improves the argument, because now any conclusion drawn about causal inference automati-cally applies to all “reasoning concerning matter of fact”, i.e. all </a:t>
            </a:r>
            <a:r>
              <a:rPr lang="en-GB" altLang="en-US" sz="2300" i="1"/>
              <a:t>probable</a:t>
            </a:r>
            <a:r>
              <a:rPr lang="en-GB" altLang="en-US" sz="2300"/>
              <a:t> inference (in the broad Lockean sense).  Let’s call this “</a:t>
            </a:r>
            <a:r>
              <a:rPr lang="en-GB" altLang="en-US" sz="2300">
                <a:solidFill>
                  <a:srgbClr val="FF9999"/>
                </a:solidFill>
              </a:rPr>
              <a:t>factual inference</a:t>
            </a:r>
            <a:r>
              <a:rPr lang="en-GB" altLang="en-US" sz="2300"/>
              <a:t>” for short.</a:t>
            </a:r>
            <a:endParaRPr lang="en-US" altLang="en-US" sz="2300" dirty="0"/>
          </a:p>
        </p:txBody>
      </p:sp>
    </p:spTree>
    <p:extLst>
      <p:ext uri="{BB962C8B-B14F-4D97-AF65-F5344CB8AC3E}">
        <p14:creationId xmlns:p14="http://schemas.microsoft.com/office/powerpoint/2010/main" val="1284334186"/>
      </p:ext>
    </p:extLst>
  </p:cSld>
  <p:clrMapOvr>
    <a:masterClrMapping/>
  </p:clrMapOvr>
  <p:transition spd="med">
    <p:cove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870095E5-FC89-4CF8-9468-458F8BF23DFC}" type="slidenum">
              <a:rPr lang="en-US" altLang="en-US"/>
              <a:pPr/>
              <a:t>146</a:t>
            </a:fld>
            <a:endParaRPr lang="en-US" altLang="en-US"/>
          </a:p>
        </p:txBody>
      </p:sp>
      <p:sp>
        <p:nvSpPr>
          <p:cNvPr id="10"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B76ACDA-C4E9-4897-8787-839FA981DA5C}" type="slidenum">
              <a:rPr lang="en-US" altLang="en-US" sz="1600">
                <a:effectLst>
                  <a:outerShdw blurRad="38100" dist="38100" dir="2700000" algn="tl">
                    <a:srgbClr val="000000"/>
                  </a:outerShdw>
                </a:effectLst>
                <a:ea typeface="ＭＳ Ｐゴシック" charset="-128"/>
              </a:rPr>
              <a:pPr eaLnBrk="1" hangingPunct="1"/>
              <a:t>146</a:t>
            </a:fld>
            <a:endParaRPr lang="en-US" altLang="en-US" sz="1600">
              <a:effectLst>
                <a:outerShdw blurRad="38100" dist="38100" dir="2700000" algn="tl">
                  <a:srgbClr val="000000"/>
                </a:outerShdw>
              </a:effectLst>
              <a:ea typeface="ＭＳ Ｐゴシック" charset="-128"/>
            </a:endParaRPr>
          </a:p>
        </p:txBody>
      </p:sp>
      <p:sp>
        <p:nvSpPr>
          <p:cNvPr id="464899" name="Rectangle 3"/>
          <p:cNvSpPr>
            <a:spLocks noGrp="1" noChangeArrowheads="1"/>
          </p:cNvSpPr>
          <p:nvPr>
            <p:ph type="body" idx="4294967295"/>
          </p:nvPr>
        </p:nvSpPr>
        <p:spPr>
          <a:xfrm>
            <a:off x="323528" y="1283327"/>
            <a:ext cx="8507412" cy="5277812"/>
          </a:xfrm>
        </p:spPr>
        <p:txBody>
          <a:bodyPr/>
          <a:lstStyle/>
          <a:p>
            <a:r>
              <a:rPr lang="en-GB" altLang="en-US" sz="3000" dirty="0"/>
              <a:t>In </a:t>
            </a:r>
            <a:r>
              <a:rPr lang="en-GB" altLang="en-US" sz="3000"/>
              <a:t>the </a:t>
            </a:r>
            <a:r>
              <a:rPr lang="en-GB" altLang="en-US" sz="3000" i="1"/>
              <a:t>Abstract </a:t>
            </a:r>
            <a:r>
              <a:rPr lang="en-GB" altLang="en-US" sz="3000"/>
              <a:t>and </a:t>
            </a:r>
            <a:r>
              <a:rPr lang="en-GB" altLang="en-US" sz="3000" i="1"/>
              <a:t>Enquiry</a:t>
            </a:r>
            <a:r>
              <a:rPr lang="en-GB" altLang="en-US" sz="3000"/>
              <a:t>, </a:t>
            </a:r>
            <a:r>
              <a:rPr lang="en-GB" altLang="en-US" sz="3000" dirty="0"/>
              <a:t>Hume imagines Adam (or ourselves, prior to experience), trying to predict the result of a billiard-ball collision:</a:t>
            </a:r>
          </a:p>
        </p:txBody>
      </p:sp>
      <p:pic>
        <p:nvPicPr>
          <p:cNvPr id="990213" name="Picture 4" descr="ad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3249613"/>
            <a:ext cx="25971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901" name="Rectangle 5"/>
          <p:cNvSpPr>
            <a:spLocks noChangeArrowheads="1"/>
          </p:cNvSpPr>
          <p:nvPr/>
        </p:nvSpPr>
        <p:spPr bwMode="auto">
          <a:xfrm>
            <a:off x="3653471" y="3141663"/>
            <a:ext cx="4950977" cy="4319587"/>
          </a:xfrm>
          <a:prstGeom prst="rect">
            <a:avLst/>
          </a:prstGeom>
          <a:noFill/>
          <a:ln w="9525">
            <a:noFill/>
            <a:miter lim="800000"/>
            <a:headEnd/>
            <a:tailEnd/>
          </a:ln>
          <a:effectLst/>
        </p:spPr>
        <p:txBody>
          <a:bodyPr/>
          <a:lstStyle>
            <a:lvl1pPr marL="24161750" indent="-2416175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457200" lvl="1" indent="0" algn="ctr" eaLnBrk="1" hangingPunct="1">
              <a:spcBef>
                <a:spcPct val="20000"/>
              </a:spcBef>
            </a:pPr>
            <a:r>
              <a:rPr lang="en-GB" altLang="en-US" sz="2800" dirty="0">
                <a:effectLst>
                  <a:outerShdw blurRad="38100" dist="38100" dir="2700000" algn="tl">
                    <a:srgbClr val="000000"/>
                  </a:outerShdw>
                </a:effectLst>
                <a:ea typeface="ＭＳ Ｐゴシック" charset="-128"/>
              </a:rPr>
              <a:t>how could he possibly</a:t>
            </a:r>
            <a:br>
              <a:rPr lang="en-GB" altLang="en-US" sz="2800" dirty="0">
                <a:effectLst>
                  <a:outerShdw blurRad="38100" dist="38100" dir="2700000" algn="tl">
                    <a:srgbClr val="000000"/>
                  </a:outerShdw>
                </a:effectLst>
                <a:ea typeface="ＭＳ Ｐゴシック" charset="-128"/>
              </a:rPr>
            </a:br>
            <a:r>
              <a:rPr lang="en-GB" altLang="en-US" sz="2800" dirty="0">
                <a:effectLst>
                  <a:outerShdw blurRad="38100" dist="38100" dir="2700000" algn="tl">
                    <a:srgbClr val="000000"/>
                  </a:outerShdw>
                </a:effectLst>
                <a:ea typeface="ＭＳ Ｐゴシック" charset="-128"/>
              </a:rPr>
              <a:t>make any prediction at all in advance of experience?</a:t>
            </a:r>
            <a:endParaRPr lang="en-US" altLang="en-US" sz="2800" dirty="0">
              <a:effectLst>
                <a:outerShdw blurRad="38100" dist="38100" dir="2700000" algn="tl">
                  <a:srgbClr val="000000"/>
                </a:outerShdw>
              </a:effectLst>
              <a:ea typeface="ＭＳ Ｐゴシック" charset="-128"/>
            </a:endParaRPr>
          </a:p>
        </p:txBody>
      </p:sp>
      <p:grpSp>
        <p:nvGrpSpPr>
          <p:cNvPr id="990215" name="Group 6"/>
          <p:cNvGrpSpPr>
            <a:grpSpLocks noChangeAspect="1"/>
          </p:cNvGrpSpPr>
          <p:nvPr/>
        </p:nvGrpSpPr>
        <p:grpSpPr bwMode="auto">
          <a:xfrm>
            <a:off x="4090988" y="4819650"/>
            <a:ext cx="4584700" cy="1525588"/>
            <a:chOff x="839" y="2296"/>
            <a:chExt cx="4128" cy="1374"/>
          </a:xfrm>
        </p:grpSpPr>
        <p:pic>
          <p:nvPicPr>
            <p:cNvPr id="990216" name="Picture 7" descr="red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 y="2296"/>
              <a:ext cx="1374"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0217" name="Picture 8" descr="yellow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 y="2296"/>
              <a:ext cx="138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0218" name="Line 9"/>
            <p:cNvSpPr>
              <a:spLocks noChangeAspect="1" noChangeShapeType="1"/>
            </p:cNvSpPr>
            <p:nvPr/>
          </p:nvSpPr>
          <p:spPr bwMode="auto">
            <a:xfrm>
              <a:off x="2245" y="2976"/>
              <a:ext cx="544" cy="0"/>
            </a:xfrm>
            <a:prstGeom prst="line">
              <a:avLst/>
            </a:prstGeom>
            <a:noFill/>
            <a:ln w="317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grpSp>
      <p:sp>
        <p:nvSpPr>
          <p:cNvPr id="3" name="Rectangle 2">
            <a:extLst>
              <a:ext uri="{FF2B5EF4-FFF2-40B4-BE49-F238E27FC236}">
                <a16:creationId xmlns:a16="http://schemas.microsoft.com/office/drawing/2014/main" id="{9BE2324C-50DA-1AED-5F4B-AA5C466EA428}"/>
              </a:ext>
            </a:extLst>
          </p:cNvPr>
          <p:cNvSpPr txBox="1">
            <a:spLocks noChangeArrowheads="1"/>
          </p:cNvSpPr>
          <p:nvPr/>
        </p:nvSpPr>
        <p:spPr bwMode="auto">
          <a:xfrm>
            <a:off x="0" y="92075"/>
            <a:ext cx="9144000" cy="810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4000" kern="0"/>
              <a:t>Causal Inference Is Not A Priori (</a:t>
            </a:r>
            <a:r>
              <a:rPr lang="en-GB" altLang="en-US" sz="4000" i="1" kern="0"/>
              <a:t>A</a:t>
            </a:r>
            <a:r>
              <a:rPr lang="en-GB" altLang="en-US" sz="4000" kern="0"/>
              <a:t>,</a:t>
            </a:r>
            <a:r>
              <a:rPr lang="en-GB" altLang="en-US" sz="4000" i="1" kern="0"/>
              <a:t> E</a:t>
            </a:r>
            <a:r>
              <a:rPr lang="en-GB" altLang="en-US" sz="4000" kern="0"/>
              <a:t>)</a:t>
            </a:r>
            <a:endParaRPr lang="en-US" altLang="en-US" sz="4000" kern="0"/>
          </a:p>
        </p:txBody>
      </p:sp>
    </p:spTree>
    <p:extLst>
      <p:ext uri="{BB962C8B-B14F-4D97-AF65-F5344CB8AC3E}">
        <p14:creationId xmlns:p14="http://schemas.microsoft.com/office/powerpoint/2010/main" val="3918753993"/>
      </p:ext>
    </p:extLst>
  </p:cSld>
  <p:clrMapOvr>
    <a:masterClrMapping/>
  </p:clrMapOvr>
  <p:transition spd="med">
    <p:cove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7A00925-62C1-400B-A629-55E806D41499}" type="slidenum">
              <a:rPr lang="en-US" altLang="en-US"/>
              <a:pPr/>
              <a:t>147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6F900245-4DE9-41AF-A5D0-97873F0F59FE}" type="slidenum">
              <a:rPr lang="en-US" altLang="en-US" sz="1600">
                <a:effectLst>
                  <a:outerShdw blurRad="38100" dist="38100" dir="2700000" algn="tl">
                    <a:srgbClr val="000000"/>
                  </a:outerShdw>
                </a:effectLst>
                <a:ea typeface="ＭＳ Ｐゴシック" charset="-128"/>
              </a:rPr>
              <a:pPr eaLnBrk="1" hangingPunct="1"/>
              <a:t>147</a:t>
            </a:fld>
            <a:endParaRPr lang="en-US" altLang="en-US" sz="1600">
              <a:effectLst>
                <a:outerShdw blurRad="38100" dist="38100" dir="2700000" algn="tl">
                  <a:srgbClr val="000000"/>
                </a:outerShdw>
              </a:effectLst>
              <a:ea typeface="ＭＳ Ｐゴシック" charset="-128"/>
            </a:endParaRPr>
          </a:p>
        </p:txBody>
      </p:sp>
      <p:sp>
        <p:nvSpPr>
          <p:cNvPr id="877571" name="Rectangle 3"/>
          <p:cNvSpPr>
            <a:spLocks noGrp="1" noChangeArrowheads="1"/>
          </p:cNvSpPr>
          <p:nvPr>
            <p:ph type="body" idx="4294967295"/>
          </p:nvPr>
        </p:nvSpPr>
        <p:spPr>
          <a:xfrm>
            <a:off x="323528" y="224644"/>
            <a:ext cx="8568952" cy="6633356"/>
          </a:xfrm>
        </p:spPr>
        <p:txBody>
          <a:bodyPr/>
          <a:lstStyle/>
          <a:p>
            <a:r>
              <a:rPr lang="en-GB" altLang="en-US" sz="2800"/>
              <a:t>This again strengthens Hume’s argument, clarify-ing that he’s not relying on mere </a:t>
            </a:r>
            <a:r>
              <a:rPr lang="en-GB" altLang="en-US" sz="2800" i="1"/>
              <a:t>conceivability</a:t>
            </a:r>
            <a:r>
              <a:rPr lang="en-GB" altLang="en-US" sz="2800"/>
              <a:t> that an inference might fail, but emphasising (far more than </a:t>
            </a:r>
            <a:r>
              <a:rPr lang="en-GB" altLang="en-US" sz="2800" i="1"/>
              <a:t>T</a:t>
            </a:r>
            <a:r>
              <a:rPr lang="en-GB" altLang="en-US" sz="2800"/>
              <a:t> 1.3.6.1) the </a:t>
            </a:r>
            <a:r>
              <a:rPr lang="en-GB" altLang="en-US" sz="2800" i="1"/>
              <a:t>arbitrariness</a:t>
            </a:r>
            <a:r>
              <a:rPr lang="en-GB" altLang="en-US" sz="2800"/>
              <a:t> of any conclusion:</a:t>
            </a:r>
            <a:endParaRPr lang="en-GB" altLang="en-US" sz="2800" dirty="0"/>
          </a:p>
          <a:p>
            <a:pPr lvl="1">
              <a:spcBef>
                <a:spcPts val="1200"/>
              </a:spcBef>
              <a:buFontTx/>
              <a:buNone/>
            </a:pPr>
            <a:r>
              <a:rPr lang="en-GB" altLang="en-US" sz="2400"/>
              <a:t>	“The mind can always </a:t>
            </a:r>
            <a:r>
              <a:rPr lang="en-GB" altLang="en-US" sz="2400" i="1"/>
              <a:t>conceive</a:t>
            </a:r>
            <a:r>
              <a:rPr lang="en-GB" altLang="en-US" sz="2400"/>
              <a:t> any effect to follow from any cause, and indeed any event to follow upon another: whatever we </a:t>
            </a:r>
            <a:r>
              <a:rPr lang="en-GB" altLang="en-US" sz="2400" i="1"/>
              <a:t>conceive</a:t>
            </a:r>
            <a:r>
              <a:rPr lang="en-GB" altLang="en-US" sz="2400"/>
              <a:t> is possible, at least in a metaphysical sense”  (</a:t>
            </a:r>
            <a:r>
              <a:rPr lang="en-GB" altLang="en-US" sz="2400" i="1"/>
              <a:t>A</a:t>
            </a:r>
            <a:r>
              <a:rPr lang="en-GB" altLang="en-US" sz="2400"/>
              <a:t> 11)</a:t>
            </a:r>
          </a:p>
          <a:p>
            <a:pPr lvl="1">
              <a:spcBef>
                <a:spcPts val="1200"/>
              </a:spcBef>
              <a:buFontTx/>
              <a:buNone/>
            </a:pPr>
            <a:r>
              <a:rPr lang="en-GB" altLang="en-US" sz="2400"/>
              <a:t>	“Were any object presented to us, and were we required to pronounce concerning the effect, which will result from it, without consulting past observation; after what manner, I beseech you, must the mind proceed in this operation?  It must invent or imagine some event, which it ascribes to the object as its effect; and it is plain that this invention must be entirely </a:t>
            </a:r>
            <a:r>
              <a:rPr lang="en-GB" altLang="en-US" sz="2400">
                <a:solidFill>
                  <a:srgbClr val="FF9999"/>
                </a:solidFill>
              </a:rPr>
              <a:t>arbitrary</a:t>
            </a:r>
            <a:r>
              <a:rPr lang="en-GB" altLang="en-US" sz="2400"/>
              <a:t>.  …” (</a:t>
            </a:r>
            <a:r>
              <a:rPr lang="en-GB" altLang="en-US" sz="2400" i="1"/>
              <a:t>E</a:t>
            </a:r>
            <a:r>
              <a:rPr lang="en-GB" altLang="en-US" sz="2400"/>
              <a:t> 4.9)</a:t>
            </a:r>
            <a:endParaRPr lang="en-GB" altLang="en-US" sz="2400" dirty="0"/>
          </a:p>
        </p:txBody>
      </p:sp>
    </p:spTree>
    <p:extLst>
      <p:ext uri="{BB962C8B-B14F-4D97-AF65-F5344CB8AC3E}">
        <p14:creationId xmlns:p14="http://schemas.microsoft.com/office/powerpoint/2010/main" val="4029448907"/>
      </p:ext>
    </p:extLst>
  </p:cSld>
  <p:clrMapOvr>
    <a:masterClrMapping/>
  </p:clrMapOvr>
  <p:transition spd="med">
    <p:cove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12ADDCC-640C-4710-B521-5F8F304EEA98}" type="slidenum">
              <a:rPr lang="en-US" altLang="en-US"/>
              <a:pPr/>
              <a:t>148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77058CF4-2325-4FF3-BC42-E524ED1892B2}" type="slidenum">
              <a:rPr lang="en-US" altLang="en-US" sz="1600">
                <a:effectLst>
                  <a:outerShdw blurRad="38100" dist="38100" dir="2700000" algn="tl">
                    <a:srgbClr val="000000"/>
                  </a:outerShdw>
                </a:effectLst>
                <a:ea typeface="ＭＳ Ｐゴシック" charset="-128"/>
              </a:rPr>
              <a:pPr eaLnBrk="1" hangingPunct="1"/>
              <a:t>148</a:t>
            </a:fld>
            <a:endParaRPr lang="en-US" altLang="en-US" sz="1600">
              <a:effectLst>
                <a:outerShdw blurRad="38100" dist="38100" dir="2700000" algn="tl">
                  <a:srgbClr val="000000"/>
                </a:outerShdw>
              </a:effectLst>
              <a:ea typeface="ＭＳ Ｐゴシック" charset="-128"/>
            </a:endParaRPr>
          </a:p>
        </p:txBody>
      </p:sp>
      <p:sp>
        <p:nvSpPr>
          <p:cNvPr id="467970" name="Rectangle 2"/>
          <p:cNvSpPr>
            <a:spLocks noGrp="1" noChangeArrowheads="1"/>
          </p:cNvSpPr>
          <p:nvPr>
            <p:ph type="title" idx="4294967295"/>
          </p:nvPr>
        </p:nvSpPr>
        <p:spPr>
          <a:xfrm>
            <a:off x="457200" y="277813"/>
            <a:ext cx="8229600" cy="810927"/>
          </a:xfrm>
        </p:spPr>
        <p:txBody>
          <a:bodyPr/>
          <a:lstStyle/>
          <a:p>
            <a:pPr>
              <a:defRPr/>
            </a:pPr>
            <a:r>
              <a:rPr lang="en-GB" dirty="0">
                <a:latin typeface="+mj-lt"/>
                <a:ea typeface="+mj-ea"/>
                <a:cs typeface="+mj-cs"/>
              </a:rPr>
              <a:t>The Need for Extrapolation</a:t>
            </a:r>
          </a:p>
        </p:txBody>
      </p:sp>
      <p:sp>
        <p:nvSpPr>
          <p:cNvPr id="467971" name="Rectangle 3"/>
          <p:cNvSpPr>
            <a:spLocks noGrp="1" noChangeArrowheads="1"/>
          </p:cNvSpPr>
          <p:nvPr>
            <p:ph type="body" idx="4294967295"/>
          </p:nvPr>
        </p:nvSpPr>
        <p:spPr>
          <a:xfrm>
            <a:off x="518864" y="1376772"/>
            <a:ext cx="8229600" cy="5068441"/>
          </a:xfrm>
        </p:spPr>
        <p:txBody>
          <a:bodyPr/>
          <a:lstStyle/>
          <a:p>
            <a:r>
              <a:rPr lang="en-GB" altLang="en-US" sz="2800"/>
              <a:t>So all </a:t>
            </a:r>
            <a:r>
              <a:rPr lang="en-GB" altLang="en-US" sz="2800" dirty="0"/>
              <a:t>inference to matters of fact beyond what we perceive or </a:t>
            </a:r>
            <a:r>
              <a:rPr lang="en-GB" altLang="en-US" sz="2800"/>
              <a:t>remember is </a:t>
            </a:r>
            <a:r>
              <a:rPr lang="en-GB" altLang="en-US" sz="2800" dirty="0"/>
              <a:t>based on causation, </a:t>
            </a:r>
            <a:r>
              <a:rPr lang="en-GB" altLang="en-US" sz="2800"/>
              <a:t>and our </a:t>
            </a:r>
            <a:r>
              <a:rPr lang="en-GB" altLang="en-US" sz="2800" dirty="0"/>
              <a:t>knowledge of </a:t>
            </a:r>
            <a:r>
              <a:rPr lang="en-GB" altLang="en-US" sz="2800"/>
              <a:t>causal relations (since it cannot be </a:t>
            </a:r>
            <a:r>
              <a:rPr lang="en-GB" altLang="en-US" sz="2800" i="1"/>
              <a:t>a priori</a:t>
            </a:r>
            <a:r>
              <a:rPr lang="en-GB" altLang="en-US" sz="2800"/>
              <a:t>) must come </a:t>
            </a:r>
            <a:r>
              <a:rPr lang="en-GB" altLang="en-US" sz="2800" dirty="0"/>
              <a:t>from experience.</a:t>
            </a:r>
          </a:p>
          <a:p>
            <a:r>
              <a:rPr lang="en-GB" altLang="en-US" sz="2800">
                <a:solidFill>
                  <a:srgbClr val="FF7C80"/>
                </a:solidFill>
              </a:rPr>
              <a:t>But learning </a:t>
            </a:r>
            <a:r>
              <a:rPr lang="en-GB" altLang="en-US" sz="2800" dirty="0">
                <a:solidFill>
                  <a:srgbClr val="FF7C80"/>
                </a:solidFill>
              </a:rPr>
              <a:t>from </a:t>
            </a:r>
            <a:r>
              <a:rPr lang="en-GB" altLang="en-US" sz="2800">
                <a:solidFill>
                  <a:srgbClr val="FF7C80"/>
                </a:solidFill>
              </a:rPr>
              <a:t>experience clearly takes </a:t>
            </a:r>
            <a:r>
              <a:rPr lang="en-GB" altLang="en-US" sz="2800" dirty="0">
                <a:solidFill>
                  <a:srgbClr val="FF7C80"/>
                </a:solidFill>
              </a:rPr>
              <a:t>for granted that observed phenomena </a:t>
            </a:r>
            <a:r>
              <a:rPr lang="en-GB" altLang="en-US" sz="2800">
                <a:solidFill>
                  <a:srgbClr val="FF7C80"/>
                </a:solidFill>
              </a:rPr>
              <a:t>provide a (positive) guide </a:t>
            </a:r>
            <a:r>
              <a:rPr lang="en-GB" altLang="en-US" sz="2800" dirty="0">
                <a:solidFill>
                  <a:srgbClr val="FF7C80"/>
                </a:solidFill>
              </a:rPr>
              <a:t>to unobserved phenomena</a:t>
            </a:r>
            <a:r>
              <a:rPr lang="en-GB" altLang="en-US" sz="2800" dirty="0"/>
              <a:t>.</a:t>
            </a:r>
          </a:p>
          <a:p>
            <a:r>
              <a:rPr lang="en-GB" altLang="en-US" sz="2800"/>
              <a:t>So we have to be able to </a:t>
            </a:r>
            <a:r>
              <a:rPr lang="en-GB" altLang="en-US" sz="2800" i="1" dirty="0"/>
              <a:t>extrapolate</a:t>
            </a:r>
            <a:r>
              <a:rPr lang="en-GB" altLang="en-US" sz="2800" dirty="0"/>
              <a:t> </a:t>
            </a:r>
            <a:r>
              <a:rPr lang="en-GB" altLang="en-US" sz="2800"/>
              <a:t>from observed to unobserved </a:t>
            </a:r>
            <a:r>
              <a:rPr lang="en-GB" altLang="en-US" sz="2800" dirty="0"/>
              <a:t>on the assumption that they resemble</a:t>
            </a:r>
            <a:r>
              <a:rPr lang="en-GB" altLang="en-US" sz="2800"/>
              <a:t>.  Indeed this is what we do all the time, but is there </a:t>
            </a:r>
            <a:r>
              <a:rPr lang="en-GB" altLang="en-US" sz="2800" dirty="0"/>
              <a:t>a </a:t>
            </a:r>
            <a:r>
              <a:rPr lang="en-GB" altLang="en-US" sz="2800" i="1" dirty="0"/>
              <a:t>rational</a:t>
            </a:r>
            <a:r>
              <a:rPr lang="en-GB" altLang="en-US" sz="2800" dirty="0"/>
              <a:t> basis for doing so?</a:t>
            </a:r>
          </a:p>
        </p:txBody>
      </p:sp>
    </p:spTree>
    <p:extLst>
      <p:ext uri="{BB962C8B-B14F-4D97-AF65-F5344CB8AC3E}">
        <p14:creationId xmlns:p14="http://schemas.microsoft.com/office/powerpoint/2010/main" val="3310882387"/>
      </p:ext>
    </p:extLst>
  </p:cSld>
  <p:clrMapOvr>
    <a:masterClrMapping/>
  </p:clrMapOvr>
  <p:transition spd="med">
    <p:cove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1219B8B-F49B-4EAC-8492-55ACDAD7BF75}" type="slidenum">
              <a:rPr lang="en-US" altLang="en-US"/>
              <a:pPr/>
              <a:t>149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93AB9F1-FFB4-42BC-8EA1-503DF64DFB29}" type="slidenum">
              <a:rPr lang="en-US" altLang="en-US" sz="1600">
                <a:effectLst>
                  <a:outerShdw blurRad="38100" dist="38100" dir="2700000" algn="tl">
                    <a:srgbClr val="000000"/>
                  </a:outerShdw>
                </a:effectLst>
                <a:ea typeface="ＭＳ Ｐゴシック" charset="-128"/>
              </a:rPr>
              <a:pPr eaLnBrk="1" hangingPunct="1"/>
              <a:t>149</a:t>
            </a:fld>
            <a:endParaRPr lang="en-US" altLang="en-US" sz="1600">
              <a:effectLst>
                <a:outerShdw blurRad="38100" dist="38100" dir="2700000" algn="tl">
                  <a:srgbClr val="000000"/>
                </a:outerShdw>
              </a:effectLst>
              <a:ea typeface="ＭＳ Ｐゴシック" charset="-128"/>
            </a:endParaRPr>
          </a:p>
        </p:txBody>
      </p:sp>
      <p:sp>
        <p:nvSpPr>
          <p:cNvPr id="880642" name="Rectangle 2"/>
          <p:cNvSpPr>
            <a:spLocks noGrp="1" noChangeArrowheads="1"/>
          </p:cNvSpPr>
          <p:nvPr>
            <p:ph type="title" idx="4294967295"/>
          </p:nvPr>
        </p:nvSpPr>
        <p:spPr>
          <a:xfrm>
            <a:off x="457200" y="277813"/>
            <a:ext cx="8229600" cy="702915"/>
          </a:xfrm>
        </p:spPr>
        <p:txBody>
          <a:bodyPr/>
          <a:lstStyle/>
          <a:p>
            <a:r>
              <a:rPr lang="en-GB" altLang="en-US" dirty="0"/>
              <a:t>UP:  The Uniformity Principle</a:t>
            </a:r>
          </a:p>
        </p:txBody>
      </p:sp>
      <p:sp>
        <p:nvSpPr>
          <p:cNvPr id="880643" name="Rectangle 3"/>
          <p:cNvSpPr>
            <a:spLocks noGrp="1" noChangeArrowheads="1"/>
          </p:cNvSpPr>
          <p:nvPr>
            <p:ph type="body" idx="4294967295"/>
          </p:nvPr>
        </p:nvSpPr>
        <p:spPr>
          <a:xfrm>
            <a:off x="245367" y="1268760"/>
            <a:ext cx="8647113" cy="5400600"/>
          </a:xfrm>
        </p:spPr>
        <p:txBody>
          <a:bodyPr/>
          <a:lstStyle/>
          <a:p>
            <a:r>
              <a:rPr lang="en-GB" altLang="en-US" dirty="0"/>
              <a:t>Hume then focuses on the principle (UP) presupposed by such extrapolation:</a:t>
            </a:r>
          </a:p>
          <a:p>
            <a:pPr lvl="1">
              <a:spcBef>
                <a:spcPts val="1200"/>
              </a:spcBef>
            </a:pPr>
            <a:r>
              <a:rPr lang="en-GB" altLang="en-US" sz="2600" dirty="0"/>
              <a:t>“If reason </a:t>
            </a:r>
            <a:r>
              <a:rPr lang="en-GB" altLang="en-US" sz="2600" dirty="0" err="1"/>
              <a:t>determin’d</a:t>
            </a:r>
            <a:r>
              <a:rPr lang="en-GB" altLang="en-US" sz="2600" dirty="0"/>
              <a:t> us, it </a:t>
            </a:r>
            <a:r>
              <a:rPr lang="en-GB" altLang="en-US" sz="2600" dirty="0" err="1"/>
              <a:t>wou’d</a:t>
            </a:r>
            <a:r>
              <a:rPr lang="en-GB" altLang="en-US" sz="2600" dirty="0"/>
              <a:t> proceed upon that principle, </a:t>
            </a:r>
            <a:r>
              <a:rPr lang="en-GB" altLang="en-US" sz="2600" i="1" dirty="0">
                <a:solidFill>
                  <a:srgbClr val="FF9999"/>
                </a:solidFill>
              </a:rPr>
              <a:t>that instances of which we have had no experience, must resemble those of which we have had experience, and that the course of nature continues always uniformly the same</a:t>
            </a:r>
            <a:r>
              <a:rPr lang="en-GB" altLang="en-US" sz="2600" dirty="0"/>
              <a:t>.” (</a:t>
            </a:r>
            <a:r>
              <a:rPr lang="en-GB" altLang="en-US" sz="2600" i="1" dirty="0"/>
              <a:t>T</a:t>
            </a:r>
            <a:r>
              <a:rPr lang="en-GB" altLang="en-US" sz="2600" dirty="0"/>
              <a:t> 1.3.6.4)</a:t>
            </a:r>
          </a:p>
          <a:p>
            <a:pPr lvl="1">
              <a:spcBef>
                <a:spcPts val="1200"/>
              </a:spcBef>
            </a:pPr>
            <a:r>
              <a:rPr lang="en-GB" altLang="en-US" sz="2600" dirty="0"/>
              <a:t>This seems </a:t>
            </a:r>
            <a:r>
              <a:rPr lang="en-GB" altLang="en-US" sz="2600" i="1" dirty="0"/>
              <a:t>conditional</a:t>
            </a:r>
            <a:r>
              <a:rPr lang="en-GB" altLang="en-US" sz="2600" dirty="0"/>
              <a:t>:  </a:t>
            </a:r>
            <a:r>
              <a:rPr lang="en-GB" altLang="en-US" sz="2600" i="1" dirty="0"/>
              <a:t>IF</a:t>
            </a:r>
            <a:r>
              <a:rPr lang="en-GB" altLang="en-US" sz="2600" dirty="0"/>
              <a:t> reason is involved, </a:t>
            </a:r>
            <a:r>
              <a:rPr lang="en-GB" altLang="en-US" sz="2600" i="1" dirty="0"/>
              <a:t>THEN</a:t>
            </a:r>
            <a:r>
              <a:rPr lang="en-GB" altLang="en-US" sz="2600" dirty="0"/>
              <a:t> the inference must be based on this principle.</a:t>
            </a:r>
          </a:p>
          <a:p>
            <a:pPr lvl="1">
              <a:spcBef>
                <a:spcPts val="1200"/>
              </a:spcBef>
            </a:pPr>
            <a:r>
              <a:rPr lang="en-GB" altLang="en-US" sz="2600" dirty="0"/>
              <a:t>Elsewhere, it’s unconditional: “probability </a:t>
            </a:r>
            <a:r>
              <a:rPr lang="en-GB" altLang="en-US" sz="2600" i="1" dirty="0">
                <a:solidFill>
                  <a:srgbClr val="FF9999"/>
                </a:solidFill>
              </a:rPr>
              <a:t>is</a:t>
            </a:r>
            <a:r>
              <a:rPr lang="en-GB" altLang="en-US" sz="2600" dirty="0"/>
              <a:t> founded on the presumption of a resemblance …” (</a:t>
            </a:r>
            <a:r>
              <a:rPr lang="en-GB" altLang="en-US" sz="2600" i="1" dirty="0"/>
              <a:t>T</a:t>
            </a:r>
            <a:r>
              <a:rPr lang="en-GB" altLang="en-US" sz="2600" dirty="0"/>
              <a:t> 1.3.6.7)</a:t>
            </a:r>
          </a:p>
        </p:txBody>
      </p:sp>
    </p:spTree>
    <p:extLst>
      <p:ext uri="{BB962C8B-B14F-4D97-AF65-F5344CB8AC3E}">
        <p14:creationId xmlns:p14="http://schemas.microsoft.com/office/powerpoint/2010/main" val="3058111937"/>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8B13-7A64-93B0-90F1-AF4F9AFDF407}"/>
              </a:ext>
            </a:extLst>
          </p:cNvPr>
          <p:cNvSpPr>
            <a:spLocks noGrp="1"/>
          </p:cNvSpPr>
          <p:nvPr>
            <p:ph type="title"/>
          </p:nvPr>
        </p:nvSpPr>
        <p:spPr>
          <a:xfrm>
            <a:off x="144016" y="152636"/>
            <a:ext cx="6408204" cy="1143000"/>
          </a:xfrm>
        </p:spPr>
        <p:txBody>
          <a:bodyPr/>
          <a:lstStyle/>
          <a:p>
            <a:r>
              <a:rPr lang="en-GB" sz="4000"/>
              <a:t>Descartes’s “Way of Ideas”</a:t>
            </a:r>
          </a:p>
        </p:txBody>
      </p:sp>
      <p:sp>
        <p:nvSpPr>
          <p:cNvPr id="3" name="Content Placeholder 2">
            <a:extLst>
              <a:ext uri="{FF2B5EF4-FFF2-40B4-BE49-F238E27FC236}">
                <a16:creationId xmlns:a16="http://schemas.microsoft.com/office/drawing/2014/main" id="{70E0E301-FE3F-33D4-27B9-2F08F7901EF0}"/>
              </a:ext>
            </a:extLst>
          </p:cNvPr>
          <p:cNvSpPr>
            <a:spLocks noGrp="1"/>
          </p:cNvSpPr>
          <p:nvPr>
            <p:ph idx="1"/>
          </p:nvPr>
        </p:nvSpPr>
        <p:spPr>
          <a:xfrm>
            <a:off x="287524" y="1376772"/>
            <a:ext cx="8748972" cy="5256584"/>
          </a:xfrm>
        </p:spPr>
        <p:txBody>
          <a:bodyPr/>
          <a:lstStyle/>
          <a:p>
            <a:r>
              <a:rPr lang="en-GB" sz="2600"/>
              <a:t>René Descartes (1596-1650) took</a:t>
            </a:r>
            <a:br>
              <a:rPr lang="en-GB" sz="2600"/>
            </a:br>
            <a:r>
              <a:rPr lang="en-GB" sz="2600"/>
              <a:t>all our understanding and knowledge</a:t>
            </a:r>
            <a:br>
              <a:rPr lang="en-GB" sz="2600"/>
            </a:br>
            <a:r>
              <a:rPr lang="en-GB" sz="2600"/>
              <a:t>to start from “ideas” in the mind – an</a:t>
            </a:r>
            <a:br>
              <a:rPr lang="en-GB" sz="2600"/>
            </a:br>
            <a:r>
              <a:rPr lang="en-GB" sz="2600" i="1"/>
              <a:t>internalist</a:t>
            </a:r>
            <a:r>
              <a:rPr lang="en-GB" sz="2600"/>
              <a:t> perspective that took hold for centuries.</a:t>
            </a:r>
          </a:p>
          <a:p>
            <a:r>
              <a:rPr lang="en-GB" sz="2600"/>
              <a:t>Some ideas he took to be “innate” and divinely implanted (e.g. the ideas of </a:t>
            </a:r>
            <a:r>
              <a:rPr lang="en-GB" sz="2600" i="1"/>
              <a:t>God</a:t>
            </a:r>
            <a:r>
              <a:rPr lang="en-GB" sz="2600"/>
              <a:t>, and of </a:t>
            </a:r>
            <a:r>
              <a:rPr lang="en-GB" sz="2600" i="1"/>
              <a:t>extension </a:t>
            </a:r>
            <a:r>
              <a:rPr lang="en-GB" sz="2600"/>
              <a:t>i.e.</a:t>
            </a:r>
            <a:r>
              <a:rPr lang="en-GB" sz="2600" i="1"/>
              <a:t> matter </a:t>
            </a:r>
            <a:r>
              <a:rPr lang="en-US" sz="2600"/>
              <a:t>(see </a:t>
            </a:r>
            <a:r>
              <a:rPr lang="en-US" sz="2600" i="1"/>
              <a:t>M</a:t>
            </a:r>
            <a:r>
              <a:rPr lang="en-US" sz="2600"/>
              <a:t> 3 AT 7:37-8; </a:t>
            </a:r>
            <a:r>
              <a:rPr lang="en-US" sz="2600" i="1"/>
              <a:t>CCB</a:t>
            </a:r>
            <a:r>
              <a:rPr lang="en-US" sz="2600"/>
              <a:t> AT 8B:357-61).</a:t>
            </a:r>
          </a:p>
          <a:p>
            <a:r>
              <a:rPr lang="en-US" sz="2600"/>
              <a:t>Other ideas come through the senses – some of these correspond to real properties of material things (e.g. shape and size); others do not (e.g. colours, sounds, odours, tastes).  Locke later called these </a:t>
            </a:r>
            <a:r>
              <a:rPr lang="en-US" sz="2600" i="1"/>
              <a:t>primary</a:t>
            </a:r>
            <a:r>
              <a:rPr lang="en-US" sz="2600"/>
              <a:t> and </a:t>
            </a:r>
            <a:r>
              <a:rPr lang="en-US" sz="2600" i="1"/>
              <a:t>secondary</a:t>
            </a:r>
            <a:r>
              <a:rPr lang="en-US" sz="2600"/>
              <a:t> qualities respectively.</a:t>
            </a:r>
            <a:endParaRPr lang="en-GB" sz="2600"/>
          </a:p>
          <a:p>
            <a:endParaRPr lang="en-GB" sz="2600"/>
          </a:p>
        </p:txBody>
      </p:sp>
      <p:sp>
        <p:nvSpPr>
          <p:cNvPr id="4" name="Slide Number Placeholder 3">
            <a:extLst>
              <a:ext uri="{FF2B5EF4-FFF2-40B4-BE49-F238E27FC236}">
                <a16:creationId xmlns:a16="http://schemas.microsoft.com/office/drawing/2014/main" id="{53951AF1-1371-3E53-F19A-7F75EE181D08}"/>
              </a:ext>
            </a:extLst>
          </p:cNvPr>
          <p:cNvSpPr>
            <a:spLocks noGrp="1"/>
          </p:cNvSpPr>
          <p:nvPr>
            <p:ph type="sldNum" sz="quarter" idx="10"/>
          </p:nvPr>
        </p:nvSpPr>
        <p:spPr/>
        <p:txBody>
          <a:bodyPr/>
          <a:lstStyle/>
          <a:p>
            <a:fld id="{FFD1EE05-59BE-439B-B8B7-F61DC751609B}" type="slidenum">
              <a:rPr lang="en-US" smtClean="0"/>
              <a:pPr/>
              <a:t>15</a:t>
            </a:fld>
            <a:endParaRPr lang="en-US"/>
          </a:p>
        </p:txBody>
      </p:sp>
      <p:pic>
        <p:nvPicPr>
          <p:cNvPr id="5" name="Picture 5" descr="descartes">
            <a:extLst>
              <a:ext uri="{FF2B5EF4-FFF2-40B4-BE49-F238E27FC236}">
                <a16:creationId xmlns:a16="http://schemas.microsoft.com/office/drawing/2014/main" id="{A490407F-60B5-A387-BA6B-F32C3661C4BF}"/>
              </a:ext>
            </a:extLst>
          </p:cNvPr>
          <p:cNvPicPr>
            <a:picLocks noChangeAspect="1" noChangeArrowheads="1"/>
          </p:cNvPicPr>
          <p:nvPr/>
        </p:nvPicPr>
        <p:blipFill>
          <a:blip r:embed="rId2" cstate="print"/>
          <a:srcRect/>
          <a:stretch>
            <a:fillRect/>
          </a:stretch>
        </p:blipFill>
        <p:spPr bwMode="auto">
          <a:xfrm>
            <a:off x="6676644" y="152636"/>
            <a:ext cx="2241323" cy="2268252"/>
          </a:xfrm>
          <a:prstGeom prst="rect">
            <a:avLst/>
          </a:prstGeom>
          <a:noFill/>
          <a:ln w="9525">
            <a:noFill/>
            <a:miter lim="800000"/>
            <a:headEnd/>
            <a:tailEnd/>
          </a:ln>
        </p:spPr>
      </p:pic>
    </p:spTree>
    <p:extLst>
      <p:ext uri="{BB962C8B-B14F-4D97-AF65-F5344CB8AC3E}">
        <p14:creationId xmlns:p14="http://schemas.microsoft.com/office/powerpoint/2010/main" val="2942683477"/>
      </p:ext>
    </p:extLst>
  </p:cSld>
  <p:clrMapOvr>
    <a:masterClrMapping/>
  </p:clrMapOvr>
  <p:transition spd="med">
    <p:cove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BF6B305-0815-4B26-ADA7-92E301580324}" type="slidenum">
              <a:rPr lang="en-US" altLang="en-US"/>
              <a:pPr/>
              <a:t>150</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69553D2-9BAA-4A60-821A-486484CDCE1A}" type="slidenum">
              <a:rPr lang="en-US" altLang="en-US" sz="1600">
                <a:effectLst>
                  <a:outerShdw blurRad="38100" dist="38100" dir="2700000" algn="tl">
                    <a:srgbClr val="000000"/>
                  </a:outerShdw>
                </a:effectLst>
                <a:ea typeface="ＭＳ Ｐゴシック" charset="-128"/>
              </a:rPr>
              <a:pPr eaLnBrk="1" hangingPunct="1"/>
              <a:t>150</a:t>
            </a:fld>
            <a:endParaRPr lang="en-US" altLang="en-US" sz="1600">
              <a:effectLst>
                <a:outerShdw blurRad="38100" dist="38100" dir="2700000" algn="tl">
                  <a:srgbClr val="000000"/>
                </a:outerShdw>
              </a:effectLst>
              <a:ea typeface="ＭＳ Ｐゴシック" charset="-128"/>
            </a:endParaRPr>
          </a:p>
        </p:txBody>
      </p:sp>
      <p:sp>
        <p:nvSpPr>
          <p:cNvPr id="882690" name="Rectangle 2"/>
          <p:cNvSpPr>
            <a:spLocks noGrp="1" noChangeArrowheads="1"/>
          </p:cNvSpPr>
          <p:nvPr>
            <p:ph type="title" idx="4294967295"/>
          </p:nvPr>
        </p:nvSpPr>
        <p:spPr>
          <a:xfrm>
            <a:off x="457200" y="116632"/>
            <a:ext cx="8229600" cy="702915"/>
          </a:xfrm>
        </p:spPr>
        <p:txBody>
          <a:bodyPr/>
          <a:lstStyle/>
          <a:p>
            <a:r>
              <a:rPr lang="en-GB" altLang="en-US" dirty="0"/>
              <a:t>UP in the </a:t>
            </a:r>
            <a:r>
              <a:rPr lang="en-GB" altLang="en-US" i="1" dirty="0"/>
              <a:t>Enquiry</a:t>
            </a:r>
            <a:endParaRPr lang="en-GB" altLang="en-US" dirty="0"/>
          </a:p>
        </p:txBody>
      </p:sp>
      <p:sp>
        <p:nvSpPr>
          <p:cNvPr id="882691" name="Rectangle 3"/>
          <p:cNvSpPr>
            <a:spLocks noGrp="1" noChangeArrowheads="1"/>
          </p:cNvSpPr>
          <p:nvPr>
            <p:ph type="body" idx="4294967295"/>
          </p:nvPr>
        </p:nvSpPr>
        <p:spPr>
          <a:xfrm>
            <a:off x="359159" y="1196752"/>
            <a:ext cx="8569325" cy="5472608"/>
          </a:xfrm>
        </p:spPr>
        <p:txBody>
          <a:bodyPr/>
          <a:lstStyle/>
          <a:p>
            <a:r>
              <a:rPr lang="en-GB" altLang="en-US" dirty="0"/>
              <a:t>In the </a:t>
            </a:r>
            <a:r>
              <a:rPr lang="en-GB" altLang="en-US" i="1" dirty="0"/>
              <a:t>Enquiry</a:t>
            </a:r>
            <a:r>
              <a:rPr lang="en-GB" altLang="en-US" dirty="0"/>
              <a:t> UP is less explicitly stated:</a:t>
            </a:r>
          </a:p>
          <a:p>
            <a:pPr lvl="1">
              <a:spcBef>
                <a:spcPts val="1200"/>
              </a:spcBef>
            </a:pPr>
            <a:r>
              <a:rPr lang="en-GB" altLang="en-US" sz="2600"/>
              <a:t>We “put trust in past experience, and make it the standard of our future judgment … </a:t>
            </a:r>
            <a:r>
              <a:rPr lang="en-GB" altLang="en-US" sz="2600">
                <a:solidFill>
                  <a:srgbClr val="FF9999"/>
                </a:solidFill>
              </a:rPr>
              <a:t>all</a:t>
            </a:r>
            <a:r>
              <a:rPr lang="en-GB" altLang="en-US" sz="2600"/>
              <a:t> </a:t>
            </a:r>
            <a:r>
              <a:rPr lang="en-GB" altLang="en-US" sz="2600" dirty="0"/>
              <a:t>our experimental [experiential] conclusions </a:t>
            </a:r>
            <a:r>
              <a:rPr lang="en-GB" altLang="en-US" sz="2600" dirty="0">
                <a:solidFill>
                  <a:srgbClr val="FF9999"/>
                </a:solidFill>
              </a:rPr>
              <a:t>proceed upon the supposition, that the future will be conformable to the past</a:t>
            </a:r>
            <a:r>
              <a:rPr lang="en-GB" altLang="en-US" sz="2600" dirty="0"/>
              <a:t>”.  (</a:t>
            </a:r>
            <a:r>
              <a:rPr lang="en-GB" altLang="en-US" sz="2600" i="1" dirty="0"/>
              <a:t>E</a:t>
            </a:r>
            <a:r>
              <a:rPr lang="en-GB" altLang="en-US" sz="2600" dirty="0"/>
              <a:t> 4.19)</a:t>
            </a:r>
          </a:p>
          <a:p>
            <a:pPr lvl="1">
              <a:spcBef>
                <a:spcPts val="1200"/>
              </a:spcBef>
            </a:pPr>
            <a:r>
              <a:rPr lang="en-GB" altLang="en-US" sz="2600"/>
              <a:t>There’s no </a:t>
            </a:r>
            <a:r>
              <a:rPr lang="en-GB" altLang="en-US" sz="2600" dirty="0"/>
              <a:t>suggestion of conditionality </a:t>
            </a:r>
            <a:r>
              <a:rPr lang="en-GB" altLang="en-US" sz="2600"/>
              <a:t>here (nor at </a:t>
            </a:r>
            <a:r>
              <a:rPr lang="en-GB" altLang="en-US" sz="2600" i="1" dirty="0"/>
              <a:t>E</a:t>
            </a:r>
            <a:r>
              <a:rPr lang="en-GB" altLang="en-US" sz="2600" dirty="0"/>
              <a:t> 5.2: “in </a:t>
            </a:r>
            <a:r>
              <a:rPr lang="en-GB" altLang="en-US" sz="2600" i="1" dirty="0">
                <a:solidFill>
                  <a:srgbClr val="FF9999"/>
                </a:solidFill>
              </a:rPr>
              <a:t>all</a:t>
            </a:r>
            <a:r>
              <a:rPr lang="en-GB" altLang="en-US" sz="2600" dirty="0"/>
              <a:t> </a:t>
            </a:r>
            <a:r>
              <a:rPr lang="en-GB" altLang="en-US" sz="2600" dirty="0" err="1"/>
              <a:t>reasonings</a:t>
            </a:r>
            <a:r>
              <a:rPr lang="en-GB" altLang="en-US" sz="2600" dirty="0"/>
              <a:t> from experience, </a:t>
            </a:r>
            <a:r>
              <a:rPr lang="en-GB" altLang="en-US" sz="2600" i="1" dirty="0">
                <a:solidFill>
                  <a:srgbClr val="FF9999"/>
                </a:solidFill>
              </a:rPr>
              <a:t>there is a step taken by the mind</a:t>
            </a:r>
            <a:r>
              <a:rPr lang="en-GB" altLang="en-US" sz="2600" i="1" dirty="0"/>
              <a:t>”</a:t>
            </a:r>
            <a:r>
              <a:rPr lang="en-GB" altLang="en-US" sz="2600" dirty="0"/>
              <a:t> corresponding to UP).</a:t>
            </a:r>
          </a:p>
          <a:p>
            <a:pPr lvl="1">
              <a:spcBef>
                <a:spcPts val="1200"/>
              </a:spcBef>
            </a:pPr>
            <a:r>
              <a:rPr lang="en-GB" altLang="en-US" sz="2600"/>
              <a:t>It’s vaguer than the original </a:t>
            </a:r>
            <a:r>
              <a:rPr lang="en-GB" altLang="en-US" sz="2600" i="1" dirty="0"/>
              <a:t>Treatise</a:t>
            </a:r>
            <a:r>
              <a:rPr lang="en-GB" altLang="en-US" sz="2600" dirty="0"/>
              <a:t> UP, and so more plausible: we expect the future to “</a:t>
            </a:r>
            <a:r>
              <a:rPr lang="en-GB" altLang="en-US" sz="2600"/>
              <a:t>resemble” (</a:t>
            </a:r>
            <a:r>
              <a:rPr lang="en-GB" altLang="en-US" sz="2600" i="1" dirty="0"/>
              <a:t>E</a:t>
            </a:r>
            <a:r>
              <a:rPr lang="en-GB" altLang="en-US" sz="2600" dirty="0"/>
              <a:t> 4.21) the past, but </a:t>
            </a:r>
            <a:r>
              <a:rPr lang="en-GB" altLang="en-US" sz="2600"/>
              <a:t>not to copy it exactly</a:t>
            </a:r>
            <a:r>
              <a:rPr lang="en-GB" altLang="en-US" sz="2600" dirty="0"/>
              <a:t>.</a:t>
            </a:r>
          </a:p>
        </p:txBody>
      </p:sp>
    </p:spTree>
    <p:extLst>
      <p:ext uri="{BB962C8B-B14F-4D97-AF65-F5344CB8AC3E}">
        <p14:creationId xmlns:p14="http://schemas.microsoft.com/office/powerpoint/2010/main" val="2062662260"/>
      </p:ext>
    </p:extLst>
  </p:cSld>
  <p:clrMapOvr>
    <a:masterClrMapping/>
  </p:clrMapOvr>
  <p:transition spd="med">
    <p:cove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32321-9E12-49BC-B1FA-8C5935399DA9}" type="slidenum">
              <a:rPr lang="en-US" altLang="en-US"/>
              <a:pPr/>
              <a:t>151</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2C361F3-75EC-4CCA-B0D9-14BE99A50E78}" type="slidenum">
              <a:rPr lang="en-US" altLang="en-US" sz="1600">
                <a:effectLst>
                  <a:outerShdw blurRad="38100" dist="38100" dir="2700000" algn="tl">
                    <a:srgbClr val="000000"/>
                  </a:outerShdw>
                </a:effectLst>
                <a:ea typeface="ＭＳ Ｐゴシック" charset="-128"/>
              </a:rPr>
              <a:pPr eaLnBrk="1" hangingPunct="1"/>
              <a:t>151</a:t>
            </a:fld>
            <a:endParaRPr lang="en-US" altLang="en-US" sz="1600">
              <a:effectLst>
                <a:outerShdw blurRad="38100" dist="38100" dir="2700000" algn="tl">
                  <a:srgbClr val="000000"/>
                </a:outerShdw>
              </a:effectLst>
              <a:ea typeface="ＭＳ Ｐゴシック" charset="-128"/>
            </a:endParaRPr>
          </a:p>
        </p:txBody>
      </p:sp>
      <p:sp>
        <p:nvSpPr>
          <p:cNvPr id="883714" name="Rectangle 2"/>
          <p:cNvSpPr>
            <a:spLocks noGrp="1" noChangeArrowheads="1"/>
          </p:cNvSpPr>
          <p:nvPr>
            <p:ph type="title" idx="4294967295"/>
          </p:nvPr>
        </p:nvSpPr>
        <p:spPr>
          <a:xfrm>
            <a:off x="457200" y="277813"/>
            <a:ext cx="8229600" cy="774923"/>
          </a:xfrm>
        </p:spPr>
        <p:txBody>
          <a:bodyPr/>
          <a:lstStyle/>
          <a:p>
            <a:pPr>
              <a:defRPr/>
            </a:pPr>
            <a:r>
              <a:rPr lang="en-GB" sz="4000" dirty="0">
                <a:latin typeface="+mj-lt"/>
                <a:ea typeface="+mj-ea"/>
                <a:cs typeface="+mj-cs"/>
              </a:rPr>
              <a:t>The Role of the Uniformity Principle</a:t>
            </a:r>
          </a:p>
        </p:txBody>
      </p:sp>
      <p:sp>
        <p:nvSpPr>
          <p:cNvPr id="883715" name="Rectangle 3"/>
          <p:cNvSpPr>
            <a:spLocks noGrp="1" noChangeArrowheads="1"/>
          </p:cNvSpPr>
          <p:nvPr>
            <p:ph type="body" idx="4294967295"/>
          </p:nvPr>
        </p:nvSpPr>
        <p:spPr>
          <a:xfrm>
            <a:off x="431540" y="1340768"/>
            <a:ext cx="8399276" cy="5328592"/>
          </a:xfrm>
        </p:spPr>
        <p:txBody>
          <a:bodyPr/>
          <a:lstStyle/>
          <a:p>
            <a:r>
              <a:rPr lang="en-GB" altLang="en-US" sz="2800" dirty="0"/>
              <a:t>Hume need not be suggesting that we think of UP </a:t>
            </a:r>
            <a:r>
              <a:rPr lang="en-GB" altLang="en-US" sz="2800" i="1" dirty="0"/>
              <a:t>explicitly</a:t>
            </a:r>
            <a:r>
              <a:rPr lang="en-GB" altLang="en-US" sz="2800" dirty="0"/>
              <a:t> when making inductive inferences (and </a:t>
            </a:r>
            <a:r>
              <a:rPr lang="en-GB" altLang="en-US" sz="2800" i="1" dirty="0"/>
              <a:t>T</a:t>
            </a:r>
            <a:r>
              <a:rPr lang="en-GB" altLang="en-US" sz="2800" dirty="0"/>
              <a:t> 1.3.8.13 says we mostly don’t: </a:t>
            </a:r>
            <a:r>
              <a:rPr lang="en-GB" altLang="en-US" sz="2800" i="1" dirty="0"/>
              <a:t>such inferences are typically immediate and unreflective</a:t>
            </a:r>
            <a:r>
              <a:rPr lang="en-GB" altLang="en-US" sz="2800" dirty="0"/>
              <a:t>).</a:t>
            </a:r>
          </a:p>
          <a:p>
            <a:pPr>
              <a:spcBef>
                <a:spcPts val="1800"/>
              </a:spcBef>
            </a:pPr>
            <a:r>
              <a:rPr lang="en-GB" altLang="en-US" sz="2800" dirty="0"/>
              <a:t>Rather, in making an inductive inference, we </a:t>
            </a:r>
            <a:r>
              <a:rPr lang="en-GB" altLang="en-US" sz="2800" i="1" dirty="0"/>
              <a:t>manifest</a:t>
            </a:r>
            <a:r>
              <a:rPr lang="en-GB" altLang="en-US" sz="2800" dirty="0"/>
              <a:t> the assumption of UP:</a:t>
            </a:r>
          </a:p>
          <a:p>
            <a:pPr lvl="1">
              <a:spcBef>
                <a:spcPts val="1200"/>
              </a:spcBef>
            </a:pPr>
            <a:r>
              <a:rPr lang="en-GB" altLang="en-US" sz="2600" dirty="0"/>
              <a:t>Inferring from observed to unobserved is </a:t>
            </a:r>
            <a:r>
              <a:rPr lang="en-GB" altLang="en-US" sz="2600" i="1" dirty="0"/>
              <a:t>ipso facto</a:t>
            </a:r>
            <a:r>
              <a:rPr lang="en-GB" altLang="en-US" sz="2600" dirty="0"/>
              <a:t> treating “the past [as a] rule for the future” (</a:t>
            </a:r>
            <a:r>
              <a:rPr lang="en-GB" altLang="en-US" sz="2600" i="1" dirty="0"/>
              <a:t>E</a:t>
            </a:r>
            <a:r>
              <a:rPr lang="en-GB" altLang="en-US" sz="2600" dirty="0"/>
              <a:t> 4.21)</a:t>
            </a:r>
          </a:p>
          <a:p>
            <a:pPr lvl="1">
              <a:spcBef>
                <a:spcPts val="1200"/>
              </a:spcBef>
            </a:pPr>
            <a:r>
              <a:rPr lang="en-GB" altLang="en-US" sz="2600" dirty="0"/>
              <a:t>Hence the question arises: </a:t>
            </a:r>
            <a:r>
              <a:rPr lang="en-GB" altLang="en-US" sz="2600" i="1" dirty="0">
                <a:solidFill>
                  <a:srgbClr val="FF9999"/>
                </a:solidFill>
              </a:rPr>
              <a:t>can this assumption of UP be founded </a:t>
            </a:r>
            <a:r>
              <a:rPr lang="en-GB" altLang="en-US" sz="2600" i="1">
                <a:solidFill>
                  <a:srgbClr val="FF9999"/>
                </a:solidFill>
              </a:rPr>
              <a:t>on reason</a:t>
            </a:r>
            <a:r>
              <a:rPr lang="en-GB" altLang="en-US" sz="2600"/>
              <a:t> (and if not, what is the alternative </a:t>
            </a:r>
            <a:r>
              <a:rPr lang="en-GB" altLang="en-US" sz="2600" dirty="0"/>
              <a:t>explanation for why </a:t>
            </a:r>
            <a:r>
              <a:rPr lang="en-GB" altLang="en-US" sz="2600"/>
              <a:t>we assume it)?</a:t>
            </a:r>
            <a:endParaRPr lang="en-GB" altLang="en-US" sz="2600" dirty="0"/>
          </a:p>
        </p:txBody>
      </p:sp>
    </p:spTree>
    <p:extLst>
      <p:ext uri="{BB962C8B-B14F-4D97-AF65-F5344CB8AC3E}">
        <p14:creationId xmlns:p14="http://schemas.microsoft.com/office/powerpoint/2010/main" val="2386162301"/>
      </p:ext>
    </p:extLst>
  </p:cSld>
  <p:clrMapOvr>
    <a:masterClrMapping/>
  </p:clrMapOvr>
  <p:transition spd="med">
    <p:cove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9569C30-5662-4C32-9D99-B572FAA7211E}" type="slidenum">
              <a:rPr lang="en-US" altLang="en-US"/>
              <a:pPr/>
              <a:t>152</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B45F076-29D3-40A2-9C78-59BB9DF087CD}" type="slidenum">
              <a:rPr lang="en-US" altLang="en-US" sz="1600">
                <a:effectLst>
                  <a:outerShdw blurRad="38100" dist="38100" dir="2700000" algn="tl">
                    <a:srgbClr val="000000"/>
                  </a:outerShdw>
                </a:effectLst>
                <a:ea typeface="ＭＳ Ｐゴシック" charset="-128"/>
              </a:rPr>
              <a:pPr eaLnBrk="1" hangingPunct="1"/>
              <a:t>152</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287524" y="277813"/>
            <a:ext cx="8604956" cy="702915"/>
          </a:xfrm>
        </p:spPr>
        <p:txBody>
          <a:bodyPr/>
          <a:lstStyle/>
          <a:p>
            <a:r>
              <a:rPr lang="en-GB" altLang="en-US" sz="4000" dirty="0"/>
              <a:t>Can UP be Founded on </a:t>
            </a:r>
            <a:r>
              <a:rPr lang="en-GB" altLang="en-US" sz="4000" i="1" dirty="0"/>
              <a:t>Argument</a:t>
            </a:r>
            <a:r>
              <a:rPr lang="en-GB" altLang="en-US" sz="4000" dirty="0"/>
              <a:t>?</a:t>
            </a:r>
            <a:endParaRPr lang="en-US" altLang="en-US" sz="4000" dirty="0"/>
          </a:p>
        </p:txBody>
      </p:sp>
      <p:sp>
        <p:nvSpPr>
          <p:cNvPr id="848899" name="Rectangle 3"/>
          <p:cNvSpPr>
            <a:spLocks noGrp="1" noChangeArrowheads="1"/>
          </p:cNvSpPr>
          <p:nvPr>
            <p:ph type="body" idx="4294967295"/>
          </p:nvPr>
        </p:nvSpPr>
        <p:spPr>
          <a:xfrm>
            <a:off x="518864" y="1268760"/>
            <a:ext cx="8229600" cy="5400600"/>
          </a:xfrm>
        </p:spPr>
        <p:txBody>
          <a:bodyPr/>
          <a:lstStyle/>
          <a:p>
            <a:r>
              <a:rPr lang="en-GB" altLang="en-US" sz="3000" dirty="0"/>
              <a:t>After stating UP in the </a:t>
            </a:r>
            <a:r>
              <a:rPr lang="en-GB" altLang="en-US" sz="3000" i="1" dirty="0"/>
              <a:t>Treatise</a:t>
            </a:r>
            <a:r>
              <a:rPr lang="en-GB" altLang="en-US" sz="3000" dirty="0"/>
              <a:t>, Hume immediately continues:</a:t>
            </a:r>
          </a:p>
          <a:p>
            <a:pPr lvl="1">
              <a:spcBef>
                <a:spcPts val="1200"/>
              </a:spcBef>
              <a:buFontTx/>
              <a:buNone/>
            </a:pPr>
            <a:r>
              <a:rPr lang="en-GB" altLang="en-US" dirty="0"/>
              <a:t>	</a:t>
            </a:r>
            <a:r>
              <a:rPr lang="en-GB" altLang="en-US" sz="2600" dirty="0"/>
              <a:t>“In order therefore to clear up this matter, let us consider all the arguments, upon which such a proposition may be </a:t>
            </a:r>
            <a:r>
              <a:rPr lang="en-GB" altLang="en-US" sz="2600" dirty="0" err="1"/>
              <a:t>suppos’d</a:t>
            </a:r>
            <a:r>
              <a:rPr lang="en-GB" altLang="en-US" sz="2600" dirty="0"/>
              <a:t> to be founded; and as these must be </a:t>
            </a:r>
            <a:r>
              <a:rPr lang="en-GB" altLang="en-US" sz="2600" dirty="0" err="1"/>
              <a:t>deriv’d</a:t>
            </a:r>
            <a:r>
              <a:rPr lang="en-GB" altLang="en-US" sz="2600" dirty="0"/>
              <a:t> either from </a:t>
            </a:r>
            <a:r>
              <a:rPr lang="en-GB" altLang="en-US" sz="2600" i="1" dirty="0">
                <a:solidFill>
                  <a:srgbClr val="FF9999"/>
                </a:solidFill>
              </a:rPr>
              <a:t>knowledge</a:t>
            </a:r>
            <a:r>
              <a:rPr lang="en-GB" altLang="en-US" sz="2600" dirty="0"/>
              <a:t> or </a:t>
            </a:r>
            <a:r>
              <a:rPr lang="en-GB" altLang="en-US" sz="2600" i="1" dirty="0">
                <a:solidFill>
                  <a:srgbClr val="FF9999"/>
                </a:solidFill>
              </a:rPr>
              <a:t>probability</a:t>
            </a:r>
            <a:r>
              <a:rPr lang="en-GB" altLang="en-US" sz="2600" dirty="0"/>
              <a:t>, let us cast our eye on each of these degrees of evidence, and see whether they afford any just conclusion of this nature.”  (</a:t>
            </a:r>
            <a:r>
              <a:rPr lang="en-GB" altLang="en-US" sz="2600" i="1" dirty="0"/>
              <a:t>T</a:t>
            </a:r>
            <a:r>
              <a:rPr lang="en-GB" altLang="en-US" sz="2600" dirty="0"/>
              <a:t> 1.3.6.4)</a:t>
            </a:r>
          </a:p>
          <a:p>
            <a:pPr>
              <a:spcBef>
                <a:spcPts val="1800"/>
              </a:spcBef>
            </a:pPr>
            <a:r>
              <a:rPr lang="en-US" altLang="en-US" sz="3000" dirty="0"/>
              <a:t>By </a:t>
            </a:r>
            <a:r>
              <a:rPr lang="en-US" altLang="en-US" sz="3000" i="1" dirty="0">
                <a:solidFill>
                  <a:srgbClr val="FF9999"/>
                </a:solidFill>
              </a:rPr>
              <a:t>knowledge</a:t>
            </a:r>
            <a:r>
              <a:rPr lang="en-US" altLang="en-US" sz="3000" dirty="0"/>
              <a:t>, Hume means </a:t>
            </a:r>
            <a:r>
              <a:rPr lang="en-US" altLang="en-US" sz="3000" i="1" dirty="0">
                <a:solidFill>
                  <a:srgbClr val="FF9999"/>
                </a:solidFill>
              </a:rPr>
              <a:t>demonstration</a:t>
            </a:r>
            <a:r>
              <a:rPr lang="en-US" altLang="en-US" sz="3000" dirty="0"/>
              <a:t>, as becomes evident in the next sentence.</a:t>
            </a:r>
          </a:p>
        </p:txBody>
      </p:sp>
    </p:spTree>
    <p:extLst>
      <p:ext uri="{BB962C8B-B14F-4D97-AF65-F5344CB8AC3E}">
        <p14:creationId xmlns:p14="http://schemas.microsoft.com/office/powerpoint/2010/main" val="853567889"/>
      </p:ext>
    </p:extLst>
  </p:cSld>
  <p:clrMapOvr>
    <a:masterClrMapping/>
  </p:clrMapOvr>
  <p:transition spd="med">
    <p:cove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B7DAC9E-902C-4FE9-8359-1A1B782A7DF5}" type="slidenum">
              <a:rPr lang="en-US" altLang="en-US"/>
              <a:pPr/>
              <a:t>153</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5F76EF-19ED-4AE9-8F1B-30DC205FBA26}" type="slidenum">
              <a:rPr lang="en-US" altLang="en-US" sz="1600">
                <a:effectLst>
                  <a:outerShdw blurRad="38100" dist="38100" dir="2700000" algn="tl">
                    <a:srgbClr val="000000"/>
                  </a:outerShdw>
                </a:effectLst>
                <a:ea typeface="ＭＳ Ｐゴシック" charset="-128"/>
              </a:rPr>
              <a:pPr eaLnBrk="1" hangingPunct="1"/>
              <a:t>153</a:t>
            </a:fld>
            <a:endParaRPr lang="en-US" altLang="en-US" sz="1600">
              <a:effectLst>
                <a:outerShdw blurRad="38100" dist="38100" dir="2700000" algn="tl">
                  <a:srgbClr val="000000"/>
                </a:outerShdw>
              </a:effectLst>
              <a:ea typeface="ＭＳ Ｐゴシック" charset="-128"/>
            </a:endParaRPr>
          </a:p>
        </p:txBody>
      </p:sp>
      <p:sp>
        <p:nvSpPr>
          <p:cNvPr id="848899" name="Rectangle 3"/>
          <p:cNvSpPr>
            <a:spLocks noGrp="1" noChangeArrowheads="1"/>
          </p:cNvSpPr>
          <p:nvPr>
            <p:ph type="body" idx="4294967295"/>
          </p:nvPr>
        </p:nvSpPr>
        <p:spPr>
          <a:xfrm>
            <a:off x="457200" y="404813"/>
            <a:ext cx="8435280" cy="6300787"/>
          </a:xfrm>
        </p:spPr>
        <p:txBody>
          <a:bodyPr/>
          <a:lstStyle/>
          <a:p>
            <a:r>
              <a:rPr lang="en-GB" altLang="en-US" sz="3000" dirty="0"/>
              <a:t>Both forms of argument for UP are ruled out, </a:t>
            </a:r>
            <a:r>
              <a:rPr lang="en-GB" altLang="en-US" sz="3000" i="1" dirty="0">
                <a:solidFill>
                  <a:srgbClr val="FF9999"/>
                </a:solidFill>
              </a:rPr>
              <a:t>demonstration</a:t>
            </a:r>
            <a:r>
              <a:rPr lang="en-GB" altLang="en-US" sz="3000" dirty="0"/>
              <a:t> by the Conceivability Principle:</a:t>
            </a:r>
          </a:p>
          <a:p>
            <a:pPr lvl="1">
              <a:buFontTx/>
              <a:buNone/>
            </a:pPr>
            <a:r>
              <a:rPr lang="en-GB" altLang="en-US" sz="2500" dirty="0"/>
              <a:t>	“We can at least conceive a change in the course of nature; which … proves, that such a change is not absolutely impossible [and thus yields] a refutation of any pretended demonstration against it.”  (</a:t>
            </a:r>
            <a:r>
              <a:rPr lang="en-GB" altLang="en-US" sz="2500" i="1" dirty="0"/>
              <a:t>T</a:t>
            </a:r>
            <a:r>
              <a:rPr lang="en-GB" altLang="en-US" sz="2500" dirty="0"/>
              <a:t> 1.3.6.5)</a:t>
            </a:r>
          </a:p>
          <a:p>
            <a:pPr>
              <a:spcBef>
                <a:spcPts val="1200"/>
              </a:spcBef>
            </a:pPr>
            <a:r>
              <a:rPr lang="en-US" altLang="en-US" sz="3000" dirty="0"/>
              <a:t>And </a:t>
            </a:r>
            <a:r>
              <a:rPr lang="en-US" altLang="en-US" sz="3000" i="1" dirty="0">
                <a:solidFill>
                  <a:srgbClr val="FF9999"/>
                </a:solidFill>
              </a:rPr>
              <a:t>probable</a:t>
            </a:r>
            <a:r>
              <a:rPr lang="en-US" altLang="en-US" sz="3000" dirty="0"/>
              <a:t> argument by circularity:</a:t>
            </a:r>
          </a:p>
          <a:p>
            <a:pPr lvl="1">
              <a:buFontTx/>
              <a:buNone/>
            </a:pPr>
            <a:r>
              <a:rPr lang="en-GB" altLang="en-US" dirty="0"/>
              <a:t>	</a:t>
            </a:r>
            <a:r>
              <a:rPr lang="en-GB" altLang="en-US" sz="2500" dirty="0"/>
              <a:t>“probability … is founded on the presumption of a resemblance betwixt [observed and unobserved]; and therefore ’tis impossible this presumption can arise from probability.”  (</a:t>
            </a:r>
            <a:r>
              <a:rPr lang="en-GB" altLang="en-US" sz="2500" i="1" dirty="0"/>
              <a:t>T</a:t>
            </a:r>
            <a:r>
              <a:rPr lang="en-GB" altLang="en-US" sz="2500" dirty="0"/>
              <a:t> 1.3.6.7)</a:t>
            </a:r>
          </a:p>
          <a:p>
            <a:pPr lvl="1">
              <a:spcBef>
                <a:spcPct val="50000"/>
              </a:spcBef>
              <a:buFontTx/>
              <a:buNone/>
            </a:pPr>
            <a:r>
              <a:rPr lang="en-US" altLang="en-US" sz="2500" dirty="0"/>
              <a:t>	(At </a:t>
            </a:r>
            <a:r>
              <a:rPr lang="en-US" altLang="en-US" sz="2500" i="1" dirty="0"/>
              <a:t>T</a:t>
            </a:r>
            <a:r>
              <a:rPr lang="en-US" altLang="en-US" sz="2500" dirty="0"/>
              <a:t> 1.3.6.6-7 Hume needs the lemma that probable inference is causal and hence dependent on UP: diagram below shows duplication in </a:t>
            </a:r>
            <a:r>
              <a:rPr lang="en-US" altLang="en-US" sz="2500" i="1" dirty="0"/>
              <a:t>Treatise</a:t>
            </a:r>
            <a:r>
              <a:rPr lang="en-US" altLang="en-US" sz="2500" dirty="0"/>
              <a:t> version)</a:t>
            </a:r>
          </a:p>
        </p:txBody>
      </p:sp>
    </p:spTree>
    <p:extLst>
      <p:ext uri="{BB962C8B-B14F-4D97-AF65-F5344CB8AC3E}">
        <p14:creationId xmlns:p14="http://schemas.microsoft.com/office/powerpoint/2010/main" val="1051906337"/>
      </p:ext>
    </p:extLst>
  </p:cSld>
  <p:clrMapOvr>
    <a:masterClrMapping/>
  </p:clrMapOvr>
  <p:transition spd="med">
    <p:cove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F5FA909-F5B7-4F71-9400-489BFC53FD33}" type="slidenum">
              <a:rPr lang="en-US" altLang="en-US"/>
              <a:pPr/>
              <a:t>154</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8520D288-A6E2-49D3-A39C-69878DCD6DBD}" type="slidenum">
              <a:rPr lang="en-US" altLang="en-US" sz="1600">
                <a:effectLst>
                  <a:outerShdw blurRad="38100" dist="38100" dir="2700000" algn="tl">
                    <a:srgbClr val="000000"/>
                  </a:outerShdw>
                </a:effectLst>
                <a:ea typeface="ＭＳ Ｐゴシック" charset="-128"/>
              </a:rPr>
              <a:pPr eaLnBrk="1" hangingPunct="1"/>
              <a:t>154</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457200" y="116632"/>
            <a:ext cx="8229600" cy="864096"/>
          </a:xfrm>
        </p:spPr>
        <p:txBody>
          <a:bodyPr/>
          <a:lstStyle/>
          <a:p>
            <a:r>
              <a:rPr lang="en-GB" altLang="en-US"/>
              <a:t>The </a:t>
            </a:r>
            <a:r>
              <a:rPr lang="en-GB" altLang="en-US" i="1"/>
              <a:t>Enquiry</a:t>
            </a:r>
            <a:r>
              <a:rPr lang="en-GB" altLang="en-US"/>
              <a:t> is More Thorough</a:t>
            </a:r>
            <a:endParaRPr lang="en-US" altLang="en-US" dirty="0"/>
          </a:p>
        </p:txBody>
      </p:sp>
      <p:sp>
        <p:nvSpPr>
          <p:cNvPr id="848899" name="Rectangle 3"/>
          <p:cNvSpPr>
            <a:spLocks noGrp="1" noChangeArrowheads="1"/>
          </p:cNvSpPr>
          <p:nvPr>
            <p:ph type="body" idx="4294967295"/>
          </p:nvPr>
        </p:nvSpPr>
        <p:spPr>
          <a:xfrm>
            <a:off x="457200" y="1268760"/>
            <a:ext cx="8229600" cy="5255865"/>
          </a:xfrm>
        </p:spPr>
        <p:txBody>
          <a:bodyPr/>
          <a:lstStyle/>
          <a:p>
            <a:r>
              <a:rPr lang="en-GB" altLang="en-US" sz="2800" dirty="0"/>
              <a:t>At </a:t>
            </a:r>
            <a:r>
              <a:rPr lang="en-GB" altLang="en-US" sz="2800" i="1"/>
              <a:t>T</a:t>
            </a:r>
            <a:r>
              <a:rPr lang="en-GB" altLang="en-US" sz="2800"/>
              <a:t> 1.3.6.4 and </a:t>
            </a:r>
            <a:r>
              <a:rPr lang="en-GB" altLang="en-US" sz="2800" i="1"/>
              <a:t>A</a:t>
            </a:r>
            <a:r>
              <a:rPr lang="en-GB" altLang="en-US" sz="2800"/>
              <a:t> 14, </a:t>
            </a:r>
            <a:r>
              <a:rPr lang="en-GB" altLang="en-US" sz="2800" dirty="0"/>
              <a:t>Hume assumes </a:t>
            </a:r>
            <a:r>
              <a:rPr lang="en-GB" altLang="en-US" sz="2800"/>
              <a:t>that  </a:t>
            </a:r>
            <a:r>
              <a:rPr lang="en-GB" altLang="en-US" sz="2800" i="1">
                <a:solidFill>
                  <a:srgbClr val="FF9999"/>
                </a:solidFill>
              </a:rPr>
              <a:t>demonstration</a:t>
            </a:r>
            <a:r>
              <a:rPr lang="en-GB" altLang="en-US" sz="2800"/>
              <a:t> </a:t>
            </a:r>
            <a:r>
              <a:rPr lang="en-GB" altLang="en-US" sz="2800" dirty="0"/>
              <a:t>and </a:t>
            </a:r>
            <a:r>
              <a:rPr lang="en-GB" altLang="en-US" sz="2800" i="1" dirty="0">
                <a:solidFill>
                  <a:srgbClr val="FF9999"/>
                </a:solidFill>
              </a:rPr>
              <a:t>probable inference</a:t>
            </a:r>
            <a:r>
              <a:rPr lang="en-GB" altLang="en-US" sz="2800" dirty="0"/>
              <a:t> are the only possible foundations for UP.  In the </a:t>
            </a:r>
            <a:r>
              <a:rPr lang="en-GB" altLang="en-US" sz="2800" i="1" dirty="0"/>
              <a:t>Enquiry</a:t>
            </a:r>
            <a:r>
              <a:rPr lang="en-GB" altLang="en-US" sz="2800" dirty="0"/>
              <a:t>, he first rules out </a:t>
            </a:r>
            <a:r>
              <a:rPr lang="en-GB" altLang="en-US" sz="2800" i="1" dirty="0">
                <a:solidFill>
                  <a:srgbClr val="FF9999"/>
                </a:solidFill>
              </a:rPr>
              <a:t>sensation</a:t>
            </a:r>
            <a:r>
              <a:rPr lang="en-GB" altLang="en-US" sz="2800" dirty="0"/>
              <a:t> and </a:t>
            </a:r>
            <a:r>
              <a:rPr lang="en-GB" altLang="en-US" sz="2800" i="1" dirty="0">
                <a:solidFill>
                  <a:srgbClr val="FF9999"/>
                </a:solidFill>
              </a:rPr>
              <a:t>intuition</a:t>
            </a:r>
            <a:r>
              <a:rPr lang="en-GB" altLang="en-US" sz="2800" dirty="0"/>
              <a:t>:</a:t>
            </a:r>
          </a:p>
          <a:p>
            <a:pPr lvl="1">
              <a:spcBef>
                <a:spcPts val="1800"/>
              </a:spcBef>
              <a:buFontTx/>
              <a:buNone/>
            </a:pPr>
            <a:r>
              <a:rPr lang="en-GB" altLang="en-US" dirty="0"/>
              <a:t>	</a:t>
            </a:r>
            <a:r>
              <a:rPr lang="en-GB" altLang="en-US" sz="2600" dirty="0"/>
              <a:t>“there is no known connexion between the sensible qualities and the secret powers; and consequently, … the mind is not led to form such a conclusion concerning their constant and regular conjunction, by any thing which it knows of their nature.”  (</a:t>
            </a:r>
            <a:r>
              <a:rPr lang="en-GB" altLang="en-US" sz="2600" i="1" dirty="0"/>
              <a:t>E</a:t>
            </a:r>
            <a:r>
              <a:rPr lang="en-GB" altLang="en-US" sz="2600" dirty="0"/>
              <a:t> 4.16)</a:t>
            </a:r>
          </a:p>
          <a:p>
            <a:pPr lvl="1">
              <a:spcBef>
                <a:spcPts val="1800"/>
              </a:spcBef>
              <a:buFontTx/>
              <a:buNone/>
            </a:pPr>
            <a:r>
              <a:rPr lang="en-GB" altLang="en-US" sz="2600" dirty="0"/>
              <a:t>	“The connexion … is not intuitive.” (</a:t>
            </a:r>
            <a:r>
              <a:rPr lang="en-GB" altLang="en-US" sz="2600" i="1" dirty="0"/>
              <a:t>E</a:t>
            </a:r>
            <a:r>
              <a:rPr lang="en-GB" altLang="en-US" sz="2600" dirty="0"/>
              <a:t> 4.16)</a:t>
            </a:r>
          </a:p>
        </p:txBody>
      </p:sp>
    </p:spTree>
    <p:extLst>
      <p:ext uri="{BB962C8B-B14F-4D97-AF65-F5344CB8AC3E}">
        <p14:creationId xmlns:p14="http://schemas.microsoft.com/office/powerpoint/2010/main" val="3372526943"/>
      </p:ext>
    </p:extLst>
  </p:cSld>
  <p:clrMapOvr>
    <a:masterClrMapping/>
  </p:clrMapOvr>
  <p:transition spd="med">
    <p:cove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E2E24229-2FE2-4DA1-B509-F44F361BE0CF}" type="slidenum">
              <a:rPr lang="en-US" altLang="en-US"/>
              <a:pPr/>
              <a:t>155</a:t>
            </a:fld>
            <a:endParaRPr lang="en-US" altLang="en-US"/>
          </a:p>
        </p:txBody>
      </p:sp>
      <p:sp>
        <p:nvSpPr>
          <p:cNvPr id="5"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42F0DEE-563C-416C-B58A-D366AEA0DF67}" type="slidenum">
              <a:rPr lang="en-US" altLang="en-US" sz="1600">
                <a:effectLst>
                  <a:outerShdw blurRad="38100" dist="38100" dir="2700000" algn="tl">
                    <a:srgbClr val="000000"/>
                  </a:outerShdw>
                </a:effectLst>
                <a:ea typeface="ＭＳ Ｐゴシック" charset="-128"/>
              </a:rPr>
              <a:pPr eaLnBrk="1" hangingPunct="1"/>
              <a:t>155</a:t>
            </a:fld>
            <a:endParaRPr lang="en-US" altLang="en-US" sz="1600">
              <a:effectLst>
                <a:outerShdw blurRad="38100" dist="38100" dir="2700000" algn="tl">
                  <a:srgbClr val="000000"/>
                </a:outerShdw>
              </a:effectLst>
              <a:ea typeface="ＭＳ Ｐゴシック" charset="-128"/>
            </a:endParaRPr>
          </a:p>
        </p:txBody>
      </p:sp>
      <p:sp>
        <p:nvSpPr>
          <p:cNvPr id="851970" name="Rectangle 2"/>
          <p:cNvSpPr>
            <a:spLocks noGrp="1" noChangeArrowheads="1"/>
          </p:cNvSpPr>
          <p:nvPr>
            <p:ph type="title" idx="4294967295"/>
          </p:nvPr>
        </p:nvSpPr>
        <p:spPr>
          <a:xfrm>
            <a:off x="228600" y="277813"/>
            <a:ext cx="8686800" cy="1143000"/>
          </a:xfrm>
        </p:spPr>
        <p:txBody>
          <a:bodyPr/>
          <a:lstStyle/>
          <a:p>
            <a:r>
              <a:rPr lang="en-GB" altLang="en-US" dirty="0"/>
              <a:t>Argument Summary</a:t>
            </a:r>
          </a:p>
        </p:txBody>
      </p:sp>
      <p:sp>
        <p:nvSpPr>
          <p:cNvPr id="851971" name="Rectangle 3"/>
          <p:cNvSpPr>
            <a:spLocks noGrp="1" noChangeArrowheads="1"/>
          </p:cNvSpPr>
          <p:nvPr>
            <p:ph type="body" idx="4294967295"/>
          </p:nvPr>
        </p:nvSpPr>
        <p:spPr>
          <a:xfrm>
            <a:off x="457200" y="1600200"/>
            <a:ext cx="8229600" cy="4889500"/>
          </a:xfrm>
        </p:spPr>
        <p:txBody>
          <a:bodyPr/>
          <a:lstStyle/>
          <a:p>
            <a:r>
              <a:rPr lang="en-GB" altLang="en-US" dirty="0"/>
              <a:t>The logical structure of the argument can be represented in outline using the “founded on” relation (FO), together with:</a:t>
            </a:r>
            <a:br>
              <a:rPr lang="en-GB" altLang="en-US" dirty="0"/>
            </a:br>
            <a:endParaRPr lang="en-GB" altLang="en-US" dirty="0"/>
          </a:p>
          <a:p>
            <a:pPr lvl="1">
              <a:buFontTx/>
              <a:buNone/>
            </a:pPr>
            <a:r>
              <a:rPr lang="en-GB" altLang="en-US" sz="2600"/>
              <a:t>p  </a:t>
            </a:r>
            <a:r>
              <a:rPr lang="en-GB" altLang="en-US" sz="2600">
                <a:solidFill>
                  <a:srgbClr val="FF7C80"/>
                </a:solidFill>
              </a:rPr>
              <a:t>Probable</a:t>
            </a:r>
            <a:r>
              <a:rPr lang="en-GB" altLang="en-US" sz="2600"/>
              <a:t>/factual inference to the unobserved</a:t>
            </a:r>
            <a:endParaRPr lang="en-GB" altLang="en-US" sz="2600" dirty="0"/>
          </a:p>
          <a:p>
            <a:pPr lvl="1">
              <a:buFontTx/>
              <a:buNone/>
            </a:pPr>
            <a:r>
              <a:rPr lang="en-GB" altLang="en-US" sz="2600" dirty="0"/>
              <a:t>c  </a:t>
            </a:r>
            <a:r>
              <a:rPr lang="en-GB" altLang="en-US" sz="2600" dirty="0">
                <a:solidFill>
                  <a:srgbClr val="FF7C80"/>
                </a:solidFill>
              </a:rPr>
              <a:t>Causal</a:t>
            </a:r>
            <a:r>
              <a:rPr lang="en-GB" altLang="en-US" sz="2600" dirty="0"/>
              <a:t> reasoning</a:t>
            </a:r>
          </a:p>
          <a:p>
            <a:pPr lvl="1">
              <a:buFontTx/>
              <a:buNone/>
            </a:pPr>
            <a:r>
              <a:rPr lang="en-GB" altLang="en-US" sz="2600" dirty="0"/>
              <a:t>e  (Reasoning from) </a:t>
            </a:r>
            <a:r>
              <a:rPr lang="en-GB" altLang="en-US" sz="2600" dirty="0">
                <a:solidFill>
                  <a:srgbClr val="FF7C80"/>
                </a:solidFill>
              </a:rPr>
              <a:t>Experience</a:t>
            </a:r>
          </a:p>
          <a:p>
            <a:pPr lvl="1">
              <a:buFontTx/>
              <a:buNone/>
            </a:pPr>
            <a:r>
              <a:rPr lang="en-GB" altLang="en-US" sz="2600" dirty="0"/>
              <a:t>u  </a:t>
            </a:r>
            <a:r>
              <a:rPr lang="en-GB" altLang="en-US" sz="2600" dirty="0">
                <a:solidFill>
                  <a:srgbClr val="FF7C80"/>
                </a:solidFill>
              </a:rPr>
              <a:t>Uniformity</a:t>
            </a:r>
            <a:r>
              <a:rPr lang="en-GB" altLang="en-US" sz="2600" dirty="0"/>
              <a:t> Principle</a:t>
            </a:r>
          </a:p>
          <a:p>
            <a:pPr lvl="1">
              <a:buFontTx/>
              <a:buNone/>
            </a:pPr>
            <a:r>
              <a:rPr lang="en-GB" altLang="en-US" sz="2600" dirty="0"/>
              <a:t>R  </a:t>
            </a:r>
            <a:r>
              <a:rPr lang="en-GB" altLang="en-US" sz="2600" dirty="0">
                <a:solidFill>
                  <a:srgbClr val="FF7C80"/>
                </a:solidFill>
              </a:rPr>
              <a:t>Reason</a:t>
            </a:r>
          </a:p>
        </p:txBody>
      </p:sp>
      <p:sp>
        <p:nvSpPr>
          <p:cNvPr id="851972" name="Rectangle 4"/>
          <p:cNvSpPr>
            <a:spLocks noChangeArrowheads="1"/>
          </p:cNvSpPr>
          <p:nvPr/>
        </p:nvSpPr>
        <p:spPr bwMode="auto">
          <a:xfrm>
            <a:off x="5430838" y="4583113"/>
            <a:ext cx="3427412" cy="1763712"/>
          </a:xfrm>
          <a:prstGeom prst="rect">
            <a:avLst/>
          </a:prstGeom>
          <a:noFill/>
          <a:ln w="9525">
            <a:noFill/>
            <a:miter lim="800000"/>
            <a:headEnd/>
            <a:tailEnd/>
          </a:ln>
          <a:effectLst/>
        </p:spPr>
        <p:txBody>
          <a:bodyPr/>
          <a:lstStyle/>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d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Demonstration</a:t>
            </a:r>
          </a:p>
          <a:p>
            <a:pPr marL="742950" lvl="1" indent="-285750" eaLnBrk="1" hangingPunct="1">
              <a:spcBef>
                <a:spcPct val="20000"/>
              </a:spcBef>
              <a:defRPr/>
            </a:pPr>
            <a:r>
              <a:rPr lang="en-GB" sz="1200" dirty="0">
                <a:effectLst>
                  <a:outerShdw blurRad="38100" dist="38100" dir="2700000" algn="tl">
                    <a:srgbClr val="000000"/>
                  </a:outerShdw>
                </a:effectLst>
                <a:ea typeface="ＭＳ Ｐゴシック" charset="-128"/>
                <a:cs typeface="ＭＳ Ｐゴシック" charset="-128"/>
              </a:rPr>
              <a:t> </a:t>
            </a:r>
            <a:r>
              <a:rPr lang="en-GB" sz="2600" dirty="0" err="1">
                <a:effectLst>
                  <a:outerShdw blurRad="38100" dist="38100" dir="2700000" algn="tl">
                    <a:srgbClr val="000000"/>
                  </a:outerShdw>
                </a:effectLst>
                <a:ea typeface="ＭＳ Ｐゴシック" charset="-128"/>
                <a:cs typeface="ＭＳ Ｐゴシック" charset="-128"/>
              </a:rPr>
              <a:t>i</a:t>
            </a:r>
            <a:r>
              <a:rPr lang="en-GB" sz="2600" dirty="0">
                <a:effectLst>
                  <a:outerShdw blurRad="38100" dist="38100" dir="2700000" algn="tl">
                    <a:srgbClr val="000000"/>
                  </a:outerShdw>
                </a:effectLst>
                <a:ea typeface="ＭＳ Ｐゴシック" charset="-128"/>
                <a:cs typeface="ＭＳ Ｐゴシック" charset="-128"/>
              </a:rPr>
              <a:t>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Intuition</a:t>
            </a:r>
          </a:p>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s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Sensation</a:t>
            </a:r>
          </a:p>
        </p:txBody>
      </p:sp>
    </p:spTree>
    <p:extLst>
      <p:ext uri="{BB962C8B-B14F-4D97-AF65-F5344CB8AC3E}">
        <p14:creationId xmlns:p14="http://schemas.microsoft.com/office/powerpoint/2010/main" val="2811146377"/>
      </p:ext>
    </p:extLst>
  </p:cSld>
  <p:clrMapOvr>
    <a:masterClrMapping/>
  </p:clrMapOvr>
  <p:transition spd="med">
    <p:cove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187624" y="656692"/>
            <a:ext cx="6099179" cy="5472113"/>
            <a:chOff x="1125" y="210"/>
            <a:chExt cx="3842" cy="3765"/>
          </a:xfrm>
        </p:grpSpPr>
        <p:sp>
          <p:nvSpPr>
            <p:cNvPr id="948231" name="Line 6"/>
            <p:cNvSpPr>
              <a:spLocks noChangeShapeType="1"/>
            </p:cNvSpPr>
            <p:nvPr/>
          </p:nvSpPr>
          <p:spPr bwMode="auto">
            <a:xfrm>
              <a:off x="2255" y="3777"/>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300"/>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300"/>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4" name="Text Box 19"/>
            <p:cNvSpPr txBox="1">
              <a:spLocks noChangeArrowheads="1"/>
            </p:cNvSpPr>
            <p:nvPr/>
          </p:nvSpPr>
          <p:spPr bwMode="auto">
            <a:xfrm>
              <a:off x="3837" y="1572"/>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u,d</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p,c</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0" name="Line 25"/>
            <p:cNvSpPr>
              <a:spLocks noChangeShapeType="1"/>
            </p:cNvSpPr>
            <p:nvPr/>
          </p:nvSpPr>
          <p:spPr bwMode="auto">
            <a:xfrm>
              <a:off x="2255" y="3777"/>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u,p</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53" y="1967"/>
              <a:ext cx="0" cy="200"/>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3" name="Slide Number Placeholder 1"/>
          <p:cNvSpPr>
            <a:spLocks noGrp="1"/>
          </p:cNvSpPr>
          <p:nvPr>
            <p:ph type="sldNum" sz="quarter" idx="10"/>
          </p:nvPr>
        </p:nvSpPr>
        <p:spPr/>
        <p:txBody>
          <a:bodyPr/>
          <a:lstStyle/>
          <a:p>
            <a:fld id="{A6282BFB-8E52-4039-8BA3-CBE2A550EE06}" type="slidenum">
              <a:rPr lang="en-US" altLang="en-US"/>
              <a:pPr/>
              <a:t>156</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156</a:t>
            </a:fld>
            <a:endParaRPr lang="en-US" altLang="en-US" sz="1600">
              <a:effectLst>
                <a:outerShdw blurRad="38100" dist="38100" dir="2700000" algn="tl">
                  <a:srgbClr val="000000"/>
                </a:outerShdw>
              </a:effectLst>
              <a:ea typeface="ＭＳ Ｐゴシック" charset="-128"/>
            </a:endParaRPr>
          </a:p>
        </p:txBody>
      </p:sp>
      <p:sp>
        <p:nvSpPr>
          <p:cNvPr id="853031" name="Rectangle 39"/>
          <p:cNvSpPr>
            <a:spLocks noGrp="1" noChangeArrowheads="1"/>
          </p:cNvSpPr>
          <p:nvPr>
            <p:ph type="title" idx="4294967295"/>
          </p:nvPr>
        </p:nvSpPr>
        <p:spPr>
          <a:xfrm>
            <a:off x="4140200" y="277813"/>
            <a:ext cx="4546600" cy="1350987"/>
          </a:xfrm>
        </p:spPr>
        <p:txBody>
          <a:bodyPr/>
          <a:lstStyle/>
          <a:p>
            <a:pPr algn="r"/>
            <a:r>
              <a:rPr lang="en-GB" altLang="en-US" sz="4000" dirty="0"/>
              <a:t>Hume’s Argument in the </a:t>
            </a:r>
            <a:r>
              <a:rPr lang="en-GB" altLang="en-US" sz="4000" i="1" dirty="0"/>
              <a:t>Treatise</a:t>
            </a:r>
            <a:endParaRPr lang="en-GB" altLang="en-US" sz="4000" dirty="0"/>
          </a:p>
        </p:txBody>
      </p:sp>
      <p:sp>
        <p:nvSpPr>
          <p:cNvPr id="44" name="Line 7"/>
          <p:cNvSpPr>
            <a:spLocks noChangeShapeType="1"/>
          </p:cNvSpPr>
          <p:nvPr/>
        </p:nvSpPr>
        <p:spPr bwMode="auto">
          <a:xfrm>
            <a:off x="5149329" y="2960948"/>
            <a:ext cx="358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26"/>
          <p:cNvSpPr>
            <a:spLocks noChangeShapeType="1"/>
          </p:cNvSpPr>
          <p:nvPr/>
        </p:nvSpPr>
        <p:spPr bwMode="auto">
          <a:xfrm>
            <a:off x="5149329" y="2960948"/>
            <a:ext cx="271463"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3" name="Text Box 21"/>
          <p:cNvSpPr txBox="1">
            <a:spLocks noChangeArrowheads="1"/>
          </p:cNvSpPr>
          <p:nvPr/>
        </p:nvSpPr>
        <p:spPr bwMode="auto">
          <a:xfrm>
            <a:off x="3318185" y="5537759"/>
            <a:ext cx="1793875" cy="591541"/>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84" name="Line 13"/>
          <p:cNvSpPr>
            <a:spLocks noChangeShapeType="1"/>
          </p:cNvSpPr>
          <p:nvPr/>
        </p:nvSpPr>
        <p:spPr bwMode="auto">
          <a:xfrm>
            <a:off x="2987824" y="5157907"/>
            <a:ext cx="358775" cy="3953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 name="Line 14"/>
          <p:cNvSpPr>
            <a:spLocks noChangeShapeType="1"/>
          </p:cNvSpPr>
          <p:nvPr/>
        </p:nvSpPr>
        <p:spPr bwMode="auto">
          <a:xfrm>
            <a:off x="2987824" y="5157907"/>
            <a:ext cx="265113" cy="2906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7" name="Line 30"/>
          <p:cNvSpPr>
            <a:spLocks noChangeShapeType="1"/>
          </p:cNvSpPr>
          <p:nvPr/>
        </p:nvSpPr>
        <p:spPr bwMode="auto">
          <a:xfrm>
            <a:off x="4247964" y="5121903"/>
            <a:ext cx="0" cy="395329"/>
          </a:xfrm>
          <a:prstGeom prst="line">
            <a:avLst/>
          </a:prstGeom>
          <a:noFill/>
          <a:ln w="2857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8" name="Line 31"/>
          <p:cNvSpPr>
            <a:spLocks noChangeShapeType="1"/>
          </p:cNvSpPr>
          <p:nvPr/>
        </p:nvSpPr>
        <p:spPr bwMode="auto">
          <a:xfrm>
            <a:off x="4247964" y="5121188"/>
            <a:ext cx="0" cy="290683"/>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9" name="Line 30"/>
          <p:cNvSpPr>
            <a:spLocks noChangeShapeType="1"/>
          </p:cNvSpPr>
          <p:nvPr/>
        </p:nvSpPr>
        <p:spPr bwMode="auto">
          <a:xfrm>
            <a:off x="4247964" y="4221803"/>
            <a:ext cx="0" cy="395329"/>
          </a:xfrm>
          <a:prstGeom prst="line">
            <a:avLst/>
          </a:prstGeom>
          <a:noFill/>
          <a:ln w="28575">
            <a:solidFill>
              <a:srgbClr val="00FF00"/>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0" name="Line 31"/>
          <p:cNvSpPr>
            <a:spLocks noChangeShapeType="1"/>
          </p:cNvSpPr>
          <p:nvPr/>
        </p:nvSpPr>
        <p:spPr bwMode="auto">
          <a:xfrm>
            <a:off x="4247964" y="4185084"/>
            <a:ext cx="0" cy="290683"/>
          </a:xfrm>
          <a:prstGeom prst="line">
            <a:avLst/>
          </a:prstGeom>
          <a:noFill/>
          <a:ln w="28575">
            <a:solidFill>
              <a:srgbClr val="00FF00"/>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1" name="Rectangle 41"/>
          <p:cNvSpPr>
            <a:spLocks noChangeArrowheads="1"/>
          </p:cNvSpPr>
          <p:nvPr/>
        </p:nvSpPr>
        <p:spPr bwMode="auto">
          <a:xfrm>
            <a:off x="5544108" y="3465004"/>
            <a:ext cx="3132348" cy="2916324"/>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duplication of three stages, and conclusion focusing on causal “inference from impression to idea” rather than all probable inference</a:t>
            </a:r>
          </a:p>
        </p:txBody>
      </p:sp>
    </p:spTree>
    <p:extLst>
      <p:ext uri="{BB962C8B-B14F-4D97-AF65-F5344CB8AC3E}">
        <p14:creationId xmlns:p14="http://schemas.microsoft.com/office/powerpoint/2010/main" val="3494208558"/>
      </p:ext>
    </p:extLst>
  </p:cSld>
  <p:clrMapOvr>
    <a:masterClrMapping/>
  </p:clrMapOvr>
  <p:transition spd="med">
    <p:cove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1"/>
          <p:cNvSpPr>
            <a:spLocks noGrp="1"/>
          </p:cNvSpPr>
          <p:nvPr>
            <p:ph type="sldNum" sz="quarter" idx="10"/>
          </p:nvPr>
        </p:nvSpPr>
        <p:spPr/>
        <p:txBody>
          <a:bodyPr/>
          <a:lstStyle/>
          <a:p>
            <a:fld id="{A6282BFB-8E52-4039-8BA3-CBE2A550EE06}" type="slidenum">
              <a:rPr lang="en-US" altLang="en-US"/>
              <a:pPr/>
              <a:t>157</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157</a:t>
            </a:fld>
            <a:endParaRPr lang="en-US" altLang="en-US" sz="1600">
              <a:effectLst>
                <a:outerShdw blurRad="38100" dist="38100" dir="2700000" algn="tl">
                  <a:srgbClr val="000000"/>
                </a:outerShdw>
              </a:effectLst>
              <a:ea typeface="ＭＳ Ｐゴシック" charset="-128"/>
            </a:endParaRPr>
          </a:p>
        </p:txBody>
      </p:sp>
      <p:sp>
        <p:nvSpPr>
          <p:cNvPr id="948227" name="AutoShape 2"/>
          <p:cNvSpPr>
            <a:spLocks noChangeArrowheads="1"/>
          </p:cNvSpPr>
          <p:nvPr/>
        </p:nvSpPr>
        <p:spPr bwMode="auto">
          <a:xfrm>
            <a:off x="190817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8" name="AutoShape 3"/>
          <p:cNvSpPr>
            <a:spLocks noChangeArrowheads="1"/>
          </p:cNvSpPr>
          <p:nvPr/>
        </p:nvSpPr>
        <p:spPr bwMode="auto">
          <a:xfrm>
            <a:off x="863600"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9" name="AutoShape 4"/>
          <p:cNvSpPr>
            <a:spLocks noChangeArrowheads="1"/>
          </p:cNvSpPr>
          <p:nvPr/>
        </p:nvSpPr>
        <p:spPr bwMode="auto">
          <a:xfrm>
            <a:off x="136842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grpSp>
        <p:nvGrpSpPr>
          <p:cNvPr id="948230" name="Group 5"/>
          <p:cNvGrpSpPr>
            <a:grpSpLocks/>
          </p:cNvGrpSpPr>
          <p:nvPr/>
        </p:nvGrpSpPr>
        <p:grpSpPr bwMode="auto">
          <a:xfrm>
            <a:off x="1187450" y="657225"/>
            <a:ext cx="6099175" cy="5472113"/>
            <a:chOff x="1125" y="210"/>
            <a:chExt cx="3842" cy="3765"/>
          </a:xfrm>
        </p:grpSpPr>
        <p:sp>
          <p:nvSpPr>
            <p:cNvPr id="948231" name="Line 6"/>
            <p:cNvSpPr>
              <a:spLocks noChangeShapeType="1"/>
            </p:cNvSpPr>
            <p:nvPr/>
          </p:nvSpPr>
          <p:spPr bwMode="auto">
            <a:xfrm>
              <a:off x="2255" y="3135"/>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98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98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6" name="Line 11"/>
            <p:cNvSpPr>
              <a:spLocks noChangeShapeType="1"/>
            </p:cNvSpPr>
            <p:nvPr/>
          </p:nvSpPr>
          <p:spPr bwMode="auto">
            <a:xfrm flipV="1">
              <a:off x="3611"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7" name="Line 12"/>
            <p:cNvSpPr>
              <a:spLocks noChangeShapeType="1"/>
            </p:cNvSpPr>
            <p:nvPr/>
          </p:nvSpPr>
          <p:spPr bwMode="auto">
            <a:xfrm flipV="1">
              <a:off x="3611" y="2750"/>
              <a:ext cx="154" cy="18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0" name="Line 15"/>
            <p:cNvSpPr>
              <a:spLocks noChangeShapeType="1"/>
            </p:cNvSpPr>
            <p:nvPr/>
          </p:nvSpPr>
          <p:spPr bwMode="auto">
            <a:xfrm flipV="1">
              <a:off x="2255" y="3317"/>
              <a:ext cx="226" cy="2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41" name="Line 16"/>
            <p:cNvSpPr>
              <a:spLocks noChangeShapeType="1"/>
            </p:cNvSpPr>
            <p:nvPr/>
          </p:nvSpPr>
          <p:spPr bwMode="auto">
            <a:xfrm flipV="1">
              <a:off x="2255" y="3385"/>
              <a:ext cx="165" cy="1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FO(c,e)</a:t>
              </a:r>
              <a:endParaRPr lang="en-GB" altLang="en-US" sz="240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FO(p,u)</a:t>
              </a:r>
              <a:endParaRPr lang="en-GB" altLang="en-US" sz="2400">
                <a:solidFill>
                  <a:srgbClr val="000000"/>
                </a:solidFill>
                <a:ea typeface="ＭＳ Ｐゴシック" charset="-128"/>
              </a:endParaRPr>
            </a:p>
          </p:txBody>
        </p:sp>
        <p:sp>
          <p:nvSpPr>
            <p:cNvPr id="948244" name="Text Box 19"/>
            <p:cNvSpPr txBox="1">
              <a:spLocks noChangeArrowheads="1"/>
            </p:cNvSpPr>
            <p:nvPr/>
          </p:nvSpPr>
          <p:spPr bwMode="auto">
            <a:xfrm>
              <a:off x="3837"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¬FO(p,R)</a:t>
              </a:r>
              <a:endParaRPr lang="en-GB" altLang="en-US" sz="240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FO(e,u)</a:t>
              </a:r>
              <a:endParaRPr lang="en-GB" altLang="en-US" sz="240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u,s</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¬FO(u,d)</a:t>
              </a:r>
              <a:endParaRPr lang="en-GB" altLang="en-US" sz="240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¬FO(u,R)</a:t>
              </a:r>
              <a:endParaRPr lang="en-GB" altLang="en-US" sz="240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¬FO(u,i)</a:t>
              </a:r>
              <a:endParaRPr lang="en-GB" altLang="en-US" sz="2400">
                <a:solidFill>
                  <a:srgbClr val="000000"/>
                </a:solidFill>
                <a:ea typeface="ＭＳ Ｐゴシック" charset="-128"/>
              </a:endParaRPr>
            </a:p>
          </p:txBody>
        </p:sp>
        <p:sp>
          <p:nvSpPr>
            <p:cNvPr id="948250" name="Line 25"/>
            <p:cNvSpPr>
              <a:spLocks noChangeShapeType="1"/>
            </p:cNvSpPr>
            <p:nvPr/>
          </p:nvSpPr>
          <p:spPr bwMode="auto">
            <a:xfrm>
              <a:off x="2255" y="3135"/>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¬FO(u,p)</a:t>
              </a:r>
              <a:endParaRPr lang="en-GB" altLang="en-US" sz="240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47" y="1983"/>
              <a:ext cx="0" cy="20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5" name="Line 30"/>
            <p:cNvSpPr>
              <a:spLocks noChangeShapeType="1"/>
            </p:cNvSpPr>
            <p:nvPr/>
          </p:nvSpPr>
          <p:spPr bwMode="auto">
            <a:xfrm>
              <a:off x="3047" y="266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6" name="Line 31"/>
            <p:cNvSpPr>
              <a:spLocks noChangeShapeType="1"/>
            </p:cNvSpPr>
            <p:nvPr/>
          </p:nvSpPr>
          <p:spPr bwMode="auto">
            <a:xfrm>
              <a:off x="3047" y="2663"/>
              <a:ext cx="0"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FO(p,c)</a:t>
              </a:r>
              <a:endParaRPr lang="en-GB" altLang="en-US" sz="240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FO(p,e)</a:t>
              </a:r>
              <a:endParaRPr lang="en-GB" altLang="en-US" sz="240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0" name="Line 35"/>
            <p:cNvSpPr>
              <a:spLocks noChangeShapeType="1"/>
            </p:cNvSpPr>
            <p:nvPr/>
          </p:nvSpPr>
          <p:spPr bwMode="auto">
            <a:xfrm>
              <a:off x="3047" y="129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1" name="Line 36"/>
            <p:cNvSpPr>
              <a:spLocks noChangeShapeType="1"/>
            </p:cNvSpPr>
            <p:nvPr/>
          </p:nvSpPr>
          <p:spPr bwMode="auto">
            <a:xfrm>
              <a:off x="3047" y="1299"/>
              <a:ext cx="0" cy="20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948265" name="Line 40"/>
          <p:cNvSpPr>
            <a:spLocks noChangeShapeType="1"/>
          </p:cNvSpPr>
          <p:nvPr/>
        </p:nvSpPr>
        <p:spPr bwMode="auto">
          <a:xfrm flipH="1" flipV="1">
            <a:off x="3347863" y="5625244"/>
            <a:ext cx="2124237" cy="0"/>
          </a:xfrm>
          <a:prstGeom prst="line">
            <a:avLst/>
          </a:prstGeom>
          <a:noFill/>
          <a:ln w="38100" cap="sq">
            <a:solidFill>
              <a:srgbClr val="6699FF"/>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4" name="Rectangle 39"/>
          <p:cNvSpPr txBox="1">
            <a:spLocks noChangeArrowheads="1"/>
          </p:cNvSpPr>
          <p:nvPr/>
        </p:nvSpPr>
        <p:spPr bwMode="auto">
          <a:xfrm>
            <a:off x="4140200" y="277813"/>
            <a:ext cx="4546600" cy="1350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Hume’s Argument in the </a:t>
            </a:r>
            <a:r>
              <a:rPr kumimoji="0" lang="en-GB" altLang="en-US" sz="4000" b="0" i="1"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Enquiry</a:t>
            </a:r>
            <a:endPar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5" name="Rectangle 41"/>
          <p:cNvSpPr>
            <a:spLocks noChangeArrowheads="1"/>
          </p:cNvSpPr>
          <p:nvPr/>
        </p:nvSpPr>
        <p:spPr bwMode="auto">
          <a:xfrm>
            <a:off x="5436096" y="4581128"/>
            <a:ext cx="3456384" cy="2052228"/>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that intuition and sensation are ruled out as a basis for UP (along with demonstration and probable reasoning)</a:t>
            </a:r>
          </a:p>
        </p:txBody>
      </p:sp>
    </p:spTree>
    <p:extLst>
      <p:ext uri="{BB962C8B-B14F-4D97-AF65-F5344CB8AC3E}">
        <p14:creationId xmlns:p14="http://schemas.microsoft.com/office/powerpoint/2010/main" val="1833369182"/>
      </p:ext>
    </p:extLst>
  </p:cSld>
  <p:clrMapOvr>
    <a:masterClrMapping/>
  </p:clrMapOvr>
  <p:transition spd="med">
    <p:cove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2A32A6-5C57-44D9-9396-ADC9A9B574F4}"/>
              </a:ext>
            </a:extLst>
          </p:cNvPr>
          <p:cNvSpPr>
            <a:spLocks noGrp="1"/>
          </p:cNvSpPr>
          <p:nvPr>
            <p:ph type="sldNum" sz="quarter" idx="10"/>
          </p:nvPr>
        </p:nvSpPr>
        <p:spPr/>
        <p:txBody>
          <a:bodyPr/>
          <a:lstStyle/>
          <a:p>
            <a:fld id="{C3714EA6-606C-41F0-AB77-A3D4EEAD7B4A}" type="slidenum">
              <a:rPr lang="en-US" altLang="en-US"/>
              <a:pPr/>
              <a:t>158</a:t>
            </a:fld>
            <a:endParaRPr lang="en-US" altLang="en-US"/>
          </a:p>
        </p:txBody>
      </p:sp>
      <p:sp>
        <p:nvSpPr>
          <p:cNvPr id="672770" name="Rectangle 2">
            <a:extLst>
              <a:ext uri="{FF2B5EF4-FFF2-40B4-BE49-F238E27FC236}">
                <a16:creationId xmlns:a16="http://schemas.microsoft.com/office/drawing/2014/main" id="{C8545F25-EFAD-4306-A482-AEC2737D06E1}"/>
              </a:ext>
            </a:extLst>
          </p:cNvPr>
          <p:cNvSpPr>
            <a:spLocks noGrp="1" noChangeArrowheads="1"/>
          </p:cNvSpPr>
          <p:nvPr>
            <p:ph type="title"/>
          </p:nvPr>
        </p:nvSpPr>
        <p:spPr>
          <a:xfrm>
            <a:off x="179512" y="152636"/>
            <a:ext cx="8748972" cy="774923"/>
          </a:xfrm>
        </p:spPr>
        <p:txBody>
          <a:bodyPr/>
          <a:lstStyle/>
          <a:p>
            <a:r>
              <a:rPr lang="en-GB" altLang="en-US"/>
              <a:t>“Sceptical Doubts …” (</a:t>
            </a:r>
            <a:r>
              <a:rPr lang="en-GB" altLang="en-US" i="1"/>
              <a:t>Enquiry</a:t>
            </a:r>
            <a:r>
              <a:rPr lang="en-GB" altLang="en-US"/>
              <a:t> 4)</a:t>
            </a:r>
          </a:p>
        </p:txBody>
      </p:sp>
      <p:sp>
        <p:nvSpPr>
          <p:cNvPr id="672771" name="Rectangle 3">
            <a:extLst>
              <a:ext uri="{FF2B5EF4-FFF2-40B4-BE49-F238E27FC236}">
                <a16:creationId xmlns:a16="http://schemas.microsoft.com/office/drawing/2014/main" id="{EB640B07-F5AE-47C1-B399-EDDDD89CF040}"/>
              </a:ext>
            </a:extLst>
          </p:cNvPr>
          <p:cNvSpPr>
            <a:spLocks noGrp="1" noChangeArrowheads="1"/>
          </p:cNvSpPr>
          <p:nvPr>
            <p:ph type="body" idx="1"/>
          </p:nvPr>
        </p:nvSpPr>
        <p:spPr>
          <a:xfrm>
            <a:off x="683567" y="1160748"/>
            <a:ext cx="7992119" cy="5472608"/>
          </a:xfrm>
        </p:spPr>
        <p:txBody>
          <a:bodyPr/>
          <a:lstStyle/>
          <a:p>
            <a:r>
              <a:rPr lang="en-GB" altLang="en-US" sz="2800"/>
              <a:t>Recall Hume’s 1745 statement (slide 116):</a:t>
            </a:r>
          </a:p>
          <a:p>
            <a:pPr marL="857250" lvl="2" indent="0">
              <a:buNone/>
            </a:pPr>
            <a:r>
              <a:rPr lang="en-GB" altLang="en-US" sz="2600"/>
              <a:t>“It is common for Philosophers to distinguish the Kinds of Evidence into </a:t>
            </a:r>
            <a:r>
              <a:rPr lang="en-GB" altLang="en-US" sz="2600" i="1">
                <a:solidFill>
                  <a:srgbClr val="FF9999"/>
                </a:solidFill>
              </a:rPr>
              <a:t>intuitive</a:t>
            </a:r>
            <a:r>
              <a:rPr lang="en-GB" altLang="en-US" sz="2600"/>
              <a:t>, </a:t>
            </a:r>
            <a:r>
              <a:rPr lang="en-GB" altLang="en-US" sz="2600" i="1">
                <a:solidFill>
                  <a:srgbClr val="FF9999"/>
                </a:solidFill>
              </a:rPr>
              <a:t>demonstrative</a:t>
            </a:r>
            <a:r>
              <a:rPr lang="en-GB" altLang="en-US" sz="2600"/>
              <a:t>, </a:t>
            </a:r>
            <a:r>
              <a:rPr lang="en-GB" altLang="en-US" sz="2600" i="1">
                <a:solidFill>
                  <a:srgbClr val="FF9999"/>
                </a:solidFill>
              </a:rPr>
              <a:t>sensible</a:t>
            </a:r>
            <a:r>
              <a:rPr lang="en-GB" altLang="en-US" sz="2600"/>
              <a:t>, </a:t>
            </a:r>
            <a:r>
              <a:rPr lang="en-GB" altLang="en-US" sz="2600" i="1"/>
              <a:t>and </a:t>
            </a:r>
            <a:r>
              <a:rPr lang="en-GB" altLang="en-US" sz="2600" i="1">
                <a:solidFill>
                  <a:srgbClr val="FF9999"/>
                </a:solidFill>
              </a:rPr>
              <a:t>moral</a:t>
            </a:r>
            <a:r>
              <a:rPr lang="en-GB" altLang="en-US" sz="2600" i="1"/>
              <a:t>”</a:t>
            </a:r>
            <a:r>
              <a:rPr lang="en-GB" altLang="en-US" sz="2600"/>
              <a:t>.</a:t>
            </a:r>
          </a:p>
          <a:p>
            <a:pPr>
              <a:spcBef>
                <a:spcPts val="1800"/>
              </a:spcBef>
            </a:pPr>
            <a:r>
              <a:rPr lang="en-GB" altLang="en-US" sz="2800"/>
              <a:t>His argument in the </a:t>
            </a:r>
            <a:r>
              <a:rPr lang="en-GB" altLang="en-US" sz="2800" i="1"/>
              <a:t>Enquiry</a:t>
            </a:r>
            <a:r>
              <a:rPr lang="en-GB" altLang="en-US" sz="2800"/>
              <a:t>:</a:t>
            </a:r>
          </a:p>
          <a:p>
            <a:pPr lvl="1">
              <a:spcBef>
                <a:spcPts val="900"/>
              </a:spcBef>
            </a:pPr>
            <a:r>
              <a:rPr lang="en-GB" altLang="en-US" sz="2500"/>
              <a:t>Starts by showing that all factual inference is founded on the Uniformity Principle;</a:t>
            </a:r>
          </a:p>
          <a:p>
            <a:pPr lvl="1">
              <a:spcBef>
                <a:spcPts val="900"/>
              </a:spcBef>
            </a:pPr>
            <a:r>
              <a:rPr lang="en-GB" altLang="en-US" sz="2500"/>
              <a:t>Then goes on to undermine all four possible evidential foundations for UP;</a:t>
            </a:r>
          </a:p>
          <a:p>
            <a:pPr lvl="1">
              <a:spcBef>
                <a:spcPts val="900"/>
              </a:spcBef>
            </a:pPr>
            <a:r>
              <a:rPr lang="en-GB" altLang="en-US" sz="2500"/>
              <a:t>This looks very much like a sceptical strategy, as the title of the section suggests (in contrast to the </a:t>
            </a:r>
            <a:r>
              <a:rPr lang="en-GB" altLang="en-US" sz="2500" i="1"/>
              <a:t>Treatise</a:t>
            </a:r>
            <a:r>
              <a:rPr lang="en-GB" altLang="en-US" sz="2500"/>
              <a:t>, which evinces no such intent).</a:t>
            </a:r>
          </a:p>
        </p:txBody>
      </p:sp>
    </p:spTree>
    <p:extLst>
      <p:ext uri="{BB962C8B-B14F-4D97-AF65-F5344CB8AC3E}">
        <p14:creationId xmlns:p14="http://schemas.microsoft.com/office/powerpoint/2010/main" val="1135656169"/>
      </p:ext>
    </p:extLst>
  </p:cSld>
  <p:clrMapOvr>
    <a:masterClrMapping/>
  </p:clrMapOvr>
  <p:transition spd="med">
    <p:cove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A3585D9-926B-4219-97C8-BE3A9D8B08C6}" type="slidenum">
              <a:rPr lang="en-US" altLang="en-US"/>
              <a:pPr/>
              <a:t>159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2E3618F-7ED2-4BB5-A273-F895C869CACB}" type="slidenum">
              <a:rPr lang="en-US" altLang="en-US" sz="1600">
                <a:effectLst>
                  <a:outerShdw blurRad="38100" dist="38100" dir="2700000" algn="tl">
                    <a:srgbClr val="000000"/>
                  </a:outerShdw>
                </a:effectLst>
                <a:ea typeface="ＭＳ Ｐゴシック" charset="-128"/>
              </a:rPr>
              <a:pPr eaLnBrk="1" hangingPunct="1"/>
              <a:t>159</a:t>
            </a:fld>
            <a:endParaRPr lang="en-US" altLang="en-US" sz="1600">
              <a:effectLst>
                <a:outerShdw blurRad="38100" dist="38100" dir="2700000" algn="tl">
                  <a:srgbClr val="000000"/>
                </a:outerShdw>
              </a:effectLst>
              <a:ea typeface="ＭＳ Ｐゴシック" charset="-128"/>
            </a:endParaRPr>
          </a:p>
        </p:txBody>
      </p:sp>
      <p:sp>
        <p:nvSpPr>
          <p:cNvPr id="886786" name="Rectangle 2"/>
          <p:cNvSpPr>
            <a:spLocks noGrp="1" noChangeArrowheads="1"/>
          </p:cNvSpPr>
          <p:nvPr>
            <p:ph type="title" idx="4294967295"/>
          </p:nvPr>
        </p:nvSpPr>
        <p:spPr>
          <a:xfrm>
            <a:off x="457200" y="260648"/>
            <a:ext cx="8229600" cy="702915"/>
          </a:xfrm>
        </p:spPr>
        <p:txBody>
          <a:bodyPr/>
          <a:lstStyle/>
          <a:p>
            <a:r>
              <a:rPr lang="en-GB" altLang="en-US" dirty="0"/>
              <a:t>The “Sceptical” Conclusion</a:t>
            </a:r>
            <a:endParaRPr lang="en-US" altLang="en-US" dirty="0"/>
          </a:p>
        </p:txBody>
      </p:sp>
      <p:sp>
        <p:nvSpPr>
          <p:cNvPr id="886787" name="Rectangle 3"/>
          <p:cNvSpPr>
            <a:spLocks noGrp="1" noChangeArrowheads="1"/>
          </p:cNvSpPr>
          <p:nvPr>
            <p:ph type="body" idx="4294967295"/>
          </p:nvPr>
        </p:nvSpPr>
        <p:spPr>
          <a:xfrm>
            <a:off x="108012" y="1268760"/>
            <a:ext cx="8748464" cy="5436604"/>
          </a:xfrm>
        </p:spPr>
        <p:txBody>
          <a:bodyPr/>
          <a:lstStyle/>
          <a:p>
            <a:pPr lvl="1">
              <a:buFontTx/>
              <a:buNone/>
            </a:pPr>
            <a:r>
              <a:rPr lang="en-GB" altLang="en-US" sz="2400" dirty="0"/>
              <a:t>	“even after experience has </a:t>
            </a:r>
            <a:r>
              <a:rPr lang="en-GB" altLang="en-US" sz="2400" dirty="0" err="1"/>
              <a:t>inform’d</a:t>
            </a:r>
            <a:r>
              <a:rPr lang="en-GB" altLang="en-US" sz="2400" dirty="0"/>
              <a:t> us of [causal]</a:t>
            </a:r>
            <a:r>
              <a:rPr lang="en-GB" altLang="en-US" sz="2400" i="1" dirty="0"/>
              <a:t> constant conjunction</a:t>
            </a:r>
            <a:r>
              <a:rPr lang="en-GB" altLang="en-US" sz="2400" dirty="0"/>
              <a:t>, ’tis impossible for us to satisfy ourselves by our reason, why we </a:t>
            </a:r>
            <a:r>
              <a:rPr lang="en-GB" altLang="en-US" sz="2400" dirty="0" err="1"/>
              <a:t>shou’d</a:t>
            </a:r>
            <a:r>
              <a:rPr lang="en-GB" altLang="en-US" sz="2400" dirty="0"/>
              <a:t> extend that experience beyond those particular instances, which have fallen under our observation.”  (</a:t>
            </a:r>
            <a:r>
              <a:rPr lang="en-GB" altLang="en-US" sz="2400" i="1" dirty="0"/>
              <a:t>T</a:t>
            </a:r>
            <a:r>
              <a:rPr lang="en-GB" altLang="en-US" sz="2400" dirty="0"/>
              <a:t> 1.3.6.11, cf. 1.3.12.20)</a:t>
            </a:r>
          </a:p>
          <a:p>
            <a:pPr lvl="1">
              <a:spcBef>
                <a:spcPts val="1800"/>
              </a:spcBef>
              <a:buFontTx/>
              <a:buNone/>
            </a:pPr>
            <a:r>
              <a:rPr lang="en-GB" altLang="en-US" sz="2400" dirty="0"/>
              <a:t>	“even after we have experience of the operations of cause and effect, our conclusions from that experience are </a:t>
            </a:r>
            <a:r>
              <a:rPr lang="en-GB" altLang="en-US" sz="2400" i="1" dirty="0"/>
              <a:t>not</a:t>
            </a:r>
            <a:r>
              <a:rPr lang="en-GB" altLang="en-US" sz="2400" dirty="0"/>
              <a:t> founded on reasoning, or any process of the understanding” (</a:t>
            </a:r>
            <a:r>
              <a:rPr lang="en-GB" altLang="en-US" sz="2400" i="1" dirty="0"/>
              <a:t>E</a:t>
            </a:r>
            <a:r>
              <a:rPr lang="en-GB" altLang="en-US" sz="2400" dirty="0"/>
              <a:t> 4.15)</a:t>
            </a:r>
          </a:p>
          <a:p>
            <a:pPr lvl="1">
              <a:spcBef>
                <a:spcPts val="1800"/>
              </a:spcBef>
              <a:buFontTx/>
              <a:buNone/>
            </a:pPr>
            <a:r>
              <a:rPr lang="en-GB" altLang="en-US" sz="2400" dirty="0"/>
              <a:t>	“in all </a:t>
            </a:r>
            <a:r>
              <a:rPr lang="en-GB" altLang="en-US" sz="2400" dirty="0" err="1"/>
              <a:t>reasonings</a:t>
            </a:r>
            <a:r>
              <a:rPr lang="en-GB" altLang="en-US" sz="2400" dirty="0"/>
              <a:t> from experience, there is a step taken by the mind, which is not supported by any argument or process of the understanding” (</a:t>
            </a:r>
            <a:r>
              <a:rPr lang="en-GB" altLang="en-US" sz="2400" i="1" dirty="0"/>
              <a:t>E</a:t>
            </a:r>
            <a:r>
              <a:rPr lang="en-GB" altLang="en-US" sz="2400" dirty="0"/>
              <a:t> 5.2)</a:t>
            </a:r>
            <a:endParaRPr lang="en-US" altLang="en-US" sz="2400" dirty="0"/>
          </a:p>
        </p:txBody>
      </p:sp>
    </p:spTree>
    <p:extLst>
      <p:ext uri="{BB962C8B-B14F-4D97-AF65-F5344CB8AC3E}">
        <p14:creationId xmlns:p14="http://schemas.microsoft.com/office/powerpoint/2010/main" val="3566915250"/>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4EEA-15E0-4DDF-B35A-940635415ED1}"/>
              </a:ext>
            </a:extLst>
          </p:cNvPr>
          <p:cNvSpPr>
            <a:spLocks noGrp="1"/>
          </p:cNvSpPr>
          <p:nvPr>
            <p:ph type="title"/>
          </p:nvPr>
        </p:nvSpPr>
        <p:spPr>
          <a:xfrm>
            <a:off x="457200" y="152636"/>
            <a:ext cx="8229600" cy="810927"/>
          </a:xfrm>
        </p:spPr>
        <p:txBody>
          <a:bodyPr/>
          <a:lstStyle/>
          <a:p>
            <a:r>
              <a:rPr lang="en-US"/>
              <a:t>Locke’s Reaction to Descartes</a:t>
            </a:r>
            <a:endParaRPr lang="en-GB"/>
          </a:p>
        </p:txBody>
      </p:sp>
      <p:sp>
        <p:nvSpPr>
          <p:cNvPr id="3" name="Content Placeholder 2">
            <a:extLst>
              <a:ext uri="{FF2B5EF4-FFF2-40B4-BE49-F238E27FC236}">
                <a16:creationId xmlns:a16="http://schemas.microsoft.com/office/drawing/2014/main" id="{D5583BA3-3F87-4155-A317-0015CD2BD25B}"/>
              </a:ext>
            </a:extLst>
          </p:cNvPr>
          <p:cNvSpPr>
            <a:spLocks noGrp="1"/>
          </p:cNvSpPr>
          <p:nvPr>
            <p:ph idx="1"/>
          </p:nvPr>
        </p:nvSpPr>
        <p:spPr>
          <a:xfrm>
            <a:off x="431540" y="1196752"/>
            <a:ext cx="8352928" cy="5292588"/>
          </a:xfrm>
        </p:spPr>
        <p:txBody>
          <a:bodyPr/>
          <a:lstStyle/>
          <a:p>
            <a:r>
              <a:rPr lang="en-US" sz="2800"/>
              <a:t>Locke follows Descartes by conceiving mental content in terms of “ideas” (and advocates the primary/secondary distinction), but a principal aim of his </a:t>
            </a:r>
            <a:r>
              <a:rPr lang="en-US" sz="2800" i="1"/>
              <a:t>Essay concerning Human Understanding</a:t>
            </a:r>
            <a:r>
              <a:rPr lang="en-US" sz="2800"/>
              <a:t> (1690) is to deny that any of our ideas are innate.</a:t>
            </a:r>
          </a:p>
          <a:p>
            <a:pPr>
              <a:spcBef>
                <a:spcPts val="1200"/>
              </a:spcBef>
            </a:pPr>
            <a:r>
              <a:rPr lang="en-US" sz="2800"/>
              <a:t>Book 1 – entitled “Of Innate Notions” – focuses on denying that we have innate </a:t>
            </a:r>
            <a:r>
              <a:rPr lang="en-US" sz="2800" i="1"/>
              <a:t>principles</a:t>
            </a:r>
            <a:r>
              <a:rPr lang="en-US" sz="2800"/>
              <a:t>.</a:t>
            </a:r>
            <a:endParaRPr lang="en-US" sz="2800" i="1"/>
          </a:p>
          <a:p>
            <a:pPr>
              <a:spcBef>
                <a:spcPts val="1200"/>
              </a:spcBef>
            </a:pPr>
            <a:r>
              <a:rPr lang="en-US" sz="2800"/>
              <a:t>Book 2 –  “Of Ideas in general, and their Original” – was probably more influential, purporting to explain how all our ideas are derived from experience, i.e. to establish </a:t>
            </a:r>
            <a:r>
              <a:rPr lang="en-US" sz="2800" i="1" u="sng"/>
              <a:t>concept-empiricism</a:t>
            </a:r>
            <a:r>
              <a:rPr lang="en-US" sz="2800" i="1"/>
              <a:t>.</a:t>
            </a:r>
            <a:endParaRPr lang="en-US" sz="2800"/>
          </a:p>
          <a:p>
            <a:pPr marL="0" indent="0">
              <a:buNone/>
            </a:pPr>
            <a:endParaRPr lang="en-GB" sz="3000"/>
          </a:p>
        </p:txBody>
      </p:sp>
      <p:sp>
        <p:nvSpPr>
          <p:cNvPr id="4" name="Slide Number Placeholder 3">
            <a:extLst>
              <a:ext uri="{FF2B5EF4-FFF2-40B4-BE49-F238E27FC236}">
                <a16:creationId xmlns:a16="http://schemas.microsoft.com/office/drawing/2014/main" id="{E0D78000-A4F8-4DC1-9465-9814C06E4ED4}"/>
              </a:ext>
            </a:extLst>
          </p:cNvPr>
          <p:cNvSpPr>
            <a:spLocks noGrp="1"/>
          </p:cNvSpPr>
          <p:nvPr>
            <p:ph type="sldNum" sz="quarter" idx="10"/>
          </p:nvPr>
        </p:nvSpPr>
        <p:spPr/>
        <p:txBody>
          <a:bodyPr/>
          <a:lstStyle/>
          <a:p>
            <a:fld id="{FFD1EE05-59BE-439B-B8B7-F61DC751609B}" type="slidenum">
              <a:rPr lang="en-US" smtClean="0"/>
              <a:pPr/>
              <a:t>16</a:t>
            </a:fld>
            <a:endParaRPr lang="en-US"/>
          </a:p>
        </p:txBody>
      </p:sp>
    </p:spTree>
    <p:extLst>
      <p:ext uri="{BB962C8B-B14F-4D97-AF65-F5344CB8AC3E}">
        <p14:creationId xmlns:p14="http://schemas.microsoft.com/office/powerpoint/2010/main" val="2963414569"/>
      </p:ext>
    </p:extLst>
  </p:cSld>
  <p:clrMapOvr>
    <a:masterClrMapping/>
  </p:clrMapOvr>
  <p:transition spd="med">
    <p:cove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160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160</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dirty="0"/>
              <a:t>Epistemology, or Cognitive Science?</a:t>
            </a:r>
          </a:p>
        </p:txBody>
      </p:sp>
      <p:sp>
        <p:nvSpPr>
          <p:cNvPr id="854019" name="Rectangle 3"/>
          <p:cNvSpPr>
            <a:spLocks noGrp="1" noChangeArrowheads="1"/>
          </p:cNvSpPr>
          <p:nvPr>
            <p:ph type="body" idx="4294967295"/>
          </p:nvPr>
        </p:nvSpPr>
        <p:spPr>
          <a:xfrm>
            <a:off x="395537" y="1160749"/>
            <a:ext cx="8640960" cy="5605176"/>
          </a:xfrm>
        </p:spPr>
        <p:txBody>
          <a:bodyPr/>
          <a:lstStyle/>
          <a:p>
            <a:pPr>
              <a:spcBef>
                <a:spcPct val="40000"/>
              </a:spcBef>
            </a:pPr>
            <a:r>
              <a:rPr lang="en-GB" sz="2800"/>
              <a:t>Does Hume view </a:t>
            </a:r>
            <a:r>
              <a:rPr lang="en-GB" sz="2800" dirty="0"/>
              <a:t>his discussion of induction, and its upshot, as being </a:t>
            </a:r>
            <a:r>
              <a:rPr lang="en-GB" sz="2800" i="1" dirty="0"/>
              <a:t>epistemological</a:t>
            </a:r>
            <a:r>
              <a:rPr lang="en-GB" sz="2800" dirty="0"/>
              <a:t> (</a:t>
            </a:r>
            <a:r>
              <a:rPr lang="en-GB" sz="2800"/>
              <a:t>concerning the possibility of good reasons for inductive belief</a:t>
            </a:r>
            <a:r>
              <a:rPr lang="en-GB" sz="2800" dirty="0"/>
              <a:t>) or </a:t>
            </a:r>
            <a:r>
              <a:rPr lang="en-GB" sz="2800" i="1" dirty="0"/>
              <a:t>psychological</a:t>
            </a:r>
            <a:r>
              <a:rPr lang="en-GB" sz="2800" dirty="0"/>
              <a:t> (concerning how our mind </a:t>
            </a:r>
            <a:r>
              <a:rPr lang="en-GB" sz="2800"/>
              <a:t>works)?</a:t>
            </a:r>
            <a:endParaRPr lang="en-GB" sz="2800" dirty="0"/>
          </a:p>
          <a:p>
            <a:pPr>
              <a:spcBef>
                <a:spcPct val="40000"/>
              </a:spcBef>
            </a:pPr>
            <a:r>
              <a:rPr lang="en-GB" sz="2800" dirty="0"/>
              <a:t>The plausible answer here is: </a:t>
            </a:r>
            <a:r>
              <a:rPr lang="en-GB" sz="2800" i="1" dirty="0"/>
              <a:t>“both!”:</a:t>
            </a:r>
          </a:p>
          <a:p>
            <a:pPr lvl="1">
              <a:spcBef>
                <a:spcPct val="40000"/>
              </a:spcBef>
            </a:pPr>
            <a:r>
              <a:rPr lang="en-GB" sz="2500"/>
              <a:t>Hume does indeed draw </a:t>
            </a:r>
            <a:r>
              <a:rPr lang="en-GB" sz="2500" dirty="0"/>
              <a:t>conclusions about how our mind works in making </a:t>
            </a:r>
            <a:r>
              <a:rPr lang="en-GB" sz="2500"/>
              <a:t>inductive inferences.</a:t>
            </a:r>
            <a:endParaRPr lang="en-GB" sz="2500" dirty="0"/>
          </a:p>
          <a:p>
            <a:pPr lvl="1">
              <a:spcBef>
                <a:spcPct val="40000"/>
              </a:spcBef>
            </a:pPr>
            <a:r>
              <a:rPr lang="en-GB" sz="2500" dirty="0"/>
              <a:t>But his </a:t>
            </a:r>
            <a:r>
              <a:rPr lang="en-GB" sz="2500"/>
              <a:t>argument proceeds </a:t>
            </a:r>
            <a:r>
              <a:rPr lang="en-GB" sz="2500" dirty="0"/>
              <a:t>by </a:t>
            </a:r>
            <a:r>
              <a:rPr lang="en-GB" sz="2500" i="1" u="sng" dirty="0"/>
              <a:t>ruling out</a:t>
            </a:r>
            <a:r>
              <a:rPr lang="en-GB" sz="2500" dirty="0"/>
              <a:t> the competing hypothesis that we suppose continuing uniformity on the basis of having good evidence for it</a:t>
            </a:r>
            <a:r>
              <a:rPr lang="en-GB" sz="2500"/>
              <a:t>.  It shows that </a:t>
            </a:r>
            <a:r>
              <a:rPr lang="en-GB" sz="2500" i="1">
                <a:solidFill>
                  <a:srgbClr val="FF9999"/>
                </a:solidFill>
              </a:rPr>
              <a:t>we do not in fact </a:t>
            </a:r>
            <a:r>
              <a:rPr lang="en-GB" sz="2500">
                <a:solidFill>
                  <a:srgbClr val="FF9999"/>
                </a:solidFill>
              </a:rPr>
              <a:t>base our inferences on “reason”, because </a:t>
            </a:r>
            <a:r>
              <a:rPr lang="en-GB" sz="2500" i="1">
                <a:solidFill>
                  <a:srgbClr val="FF9999"/>
                </a:solidFill>
              </a:rPr>
              <a:t>it would be impossible for us to do so</a:t>
            </a:r>
            <a:r>
              <a:rPr lang="en-GB" sz="2500"/>
              <a:t>.</a:t>
            </a:r>
            <a:endParaRPr lang="en-GB" sz="2500" dirty="0"/>
          </a:p>
        </p:txBody>
      </p:sp>
    </p:spTree>
    <p:extLst>
      <p:ext uri="{BB962C8B-B14F-4D97-AF65-F5344CB8AC3E}">
        <p14:creationId xmlns:p14="http://schemas.microsoft.com/office/powerpoint/2010/main" val="410054623"/>
      </p:ext>
    </p:extLst>
  </p:cSld>
  <p:clrMapOvr>
    <a:masterClrMapping/>
  </p:clrMapOvr>
  <p:transition spd="med">
    <p:cove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161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161</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a:t>But Is Hume Himself Sceptical?</a:t>
            </a:r>
            <a:endParaRPr lang="en-GB" sz="4000" dirty="0"/>
          </a:p>
        </p:txBody>
      </p:sp>
      <p:sp>
        <p:nvSpPr>
          <p:cNvPr id="854019" name="Rectangle 3"/>
          <p:cNvSpPr>
            <a:spLocks noGrp="1" noChangeArrowheads="1"/>
          </p:cNvSpPr>
          <p:nvPr>
            <p:ph type="body" idx="4294967295"/>
          </p:nvPr>
        </p:nvSpPr>
        <p:spPr>
          <a:xfrm>
            <a:off x="611560" y="1124744"/>
            <a:ext cx="8136904" cy="5508611"/>
          </a:xfrm>
        </p:spPr>
        <p:txBody>
          <a:bodyPr/>
          <a:lstStyle/>
          <a:p>
            <a:pPr>
              <a:spcBef>
                <a:spcPct val="40000"/>
              </a:spcBef>
            </a:pPr>
            <a:r>
              <a:rPr lang="en-GB" sz="2800" dirty="0"/>
              <a:t>In the final section of the </a:t>
            </a:r>
            <a:r>
              <a:rPr lang="en-GB" sz="2800" i="1" dirty="0"/>
              <a:t>Enquiry</a:t>
            </a:r>
            <a:r>
              <a:rPr lang="en-GB" sz="2800" dirty="0"/>
              <a:t>, Hume revisits his argument of Section 4, apparently putting it in the mouth of “the sceptic”:</a:t>
            </a:r>
          </a:p>
          <a:p>
            <a:pPr marL="857250" lvl="2" indent="0">
              <a:spcBef>
                <a:spcPct val="40000"/>
              </a:spcBef>
              <a:buNone/>
            </a:pPr>
            <a:r>
              <a:rPr lang="en-US" sz="2600" dirty="0"/>
              <a:t>“The sceptic … seems to have ample matter of triumph; while he justly insists … that we have no argument to convince us</a:t>
            </a:r>
            <a:r>
              <a:rPr lang="en-GB" sz="2600" dirty="0"/>
              <a:t>” of UP  (</a:t>
            </a:r>
            <a:r>
              <a:rPr lang="en-GB" sz="2600" i="1" dirty="0"/>
              <a:t>E</a:t>
            </a:r>
            <a:r>
              <a:rPr lang="en-GB" sz="2600" dirty="0"/>
              <a:t> 12.22)</a:t>
            </a:r>
          </a:p>
          <a:p>
            <a:pPr>
              <a:spcBef>
                <a:spcPct val="40000"/>
              </a:spcBef>
            </a:pPr>
            <a:r>
              <a:rPr lang="en-GB" sz="2800" dirty="0"/>
              <a:t>Hume then (at </a:t>
            </a:r>
            <a:r>
              <a:rPr lang="en-GB" sz="2800" i="1" dirty="0"/>
              <a:t>E</a:t>
            </a:r>
            <a:r>
              <a:rPr lang="en-GB" sz="2800" dirty="0"/>
              <a:t> 12.23) goes on to </a:t>
            </a:r>
            <a:r>
              <a:rPr lang="en-GB" sz="2800" i="1" dirty="0"/>
              <a:t>answer</a:t>
            </a:r>
            <a:r>
              <a:rPr lang="en-GB" sz="2800" dirty="0"/>
              <a:t> the sceptic, suggesting that his extreme doubts are pointless, and ultimately advocating (in the final Part 3 of Section 12) a form of “mitigated scepticism” which looks rather like scientifically informed common sense.</a:t>
            </a:r>
          </a:p>
        </p:txBody>
      </p:sp>
    </p:spTree>
    <p:extLst>
      <p:ext uri="{BB962C8B-B14F-4D97-AF65-F5344CB8AC3E}">
        <p14:creationId xmlns:p14="http://schemas.microsoft.com/office/powerpoint/2010/main" val="3046977919"/>
      </p:ext>
    </p:extLst>
  </p:cSld>
  <p:clrMapOvr>
    <a:masterClrMapping/>
  </p:clrMapOvr>
  <p:transition spd="med">
    <p:cove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162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162</a:t>
            </a:fld>
            <a:endParaRPr lang="en-US" sz="1600">
              <a:effectLst>
                <a:outerShdw blurRad="38100" dist="38100" dir="2700000" algn="tl">
                  <a:srgbClr val="000000"/>
                </a:outerShdw>
              </a:effectLst>
              <a:ea typeface="ＭＳ Ｐゴシック" charset="-128"/>
            </a:endParaRPr>
          </a:p>
        </p:txBody>
      </p:sp>
      <p:sp>
        <p:nvSpPr>
          <p:cNvPr id="854019" name="Rectangle 3"/>
          <p:cNvSpPr>
            <a:spLocks noGrp="1" noChangeArrowheads="1"/>
          </p:cNvSpPr>
          <p:nvPr>
            <p:ph type="body" idx="4294967295"/>
          </p:nvPr>
        </p:nvSpPr>
        <p:spPr>
          <a:xfrm>
            <a:off x="647564" y="260648"/>
            <a:ext cx="8172908" cy="6372707"/>
          </a:xfrm>
        </p:spPr>
        <p:txBody>
          <a:bodyPr/>
          <a:lstStyle/>
          <a:p>
            <a:pPr>
              <a:spcBef>
                <a:spcPct val="40000"/>
              </a:spcBef>
            </a:pPr>
            <a:r>
              <a:rPr lang="en-GB" sz="2800"/>
              <a:t>Summarising “the sceptic’s” argument:</a:t>
            </a:r>
          </a:p>
          <a:p>
            <a:pPr marL="914400" lvl="1" indent="-457200">
              <a:spcBef>
                <a:spcPct val="40000"/>
              </a:spcBef>
              <a:buFont typeface="+mj-lt"/>
              <a:buAutoNum type="arabicPeriod"/>
            </a:pPr>
            <a:r>
              <a:rPr lang="en-GB" sz="2600"/>
              <a:t>All inference to the unobserved depends on UP.</a:t>
            </a:r>
          </a:p>
          <a:p>
            <a:pPr marL="914400" lvl="1" indent="-457200">
              <a:spcBef>
                <a:spcPct val="40000"/>
              </a:spcBef>
              <a:buFont typeface="+mj-lt"/>
              <a:buAutoNum type="arabicPeriod"/>
            </a:pPr>
            <a:r>
              <a:rPr lang="en-GB" sz="2600"/>
              <a:t>UP cannot be given any independent</a:t>
            </a:r>
            <a:br>
              <a:rPr lang="en-GB" sz="2600"/>
            </a:br>
            <a:r>
              <a:rPr lang="en-GB" sz="2600"/>
              <a:t>(e.g. non-circular) epistemological foundation.</a:t>
            </a:r>
          </a:p>
          <a:p>
            <a:pPr lvl="1">
              <a:spcBef>
                <a:spcPct val="40000"/>
              </a:spcBef>
              <a:buFont typeface="Times New Roman" panose="02020603050405020304" pitchFamily="18" charset="0"/>
              <a:buChar char="⸫"/>
            </a:pPr>
            <a:r>
              <a:rPr lang="en-GB" sz="2600"/>
              <a:t>	We should give up inference to the unobserved.</a:t>
            </a:r>
            <a:endParaRPr lang="en-GB" sz="3000"/>
          </a:p>
          <a:p>
            <a:pPr>
              <a:spcBef>
                <a:spcPts val="1800"/>
              </a:spcBef>
            </a:pPr>
            <a:r>
              <a:rPr lang="en-GB" sz="2800"/>
              <a:t>This way of arguing emphasises the sceptical premise 2, but Hume’s response to “the sceptic” implicitly emphasises instead premise 1:</a:t>
            </a:r>
          </a:p>
          <a:p>
            <a:pPr marL="914400" lvl="1" indent="-457200">
              <a:spcBef>
                <a:spcPct val="40000"/>
              </a:spcBef>
              <a:buFont typeface="+mj-lt"/>
              <a:buAutoNum type="arabicPeriod"/>
            </a:pPr>
            <a:r>
              <a:rPr lang="en-GB" sz="2600"/>
              <a:t>All inference to the unobserved depends on UP.</a:t>
            </a:r>
          </a:p>
          <a:p>
            <a:pPr lvl="1">
              <a:spcBef>
                <a:spcPct val="40000"/>
              </a:spcBef>
              <a:buFont typeface="Times New Roman" panose="02020603050405020304" pitchFamily="18" charset="0"/>
              <a:buChar char="⸫"/>
            </a:pPr>
            <a:r>
              <a:rPr lang="en-GB" sz="2600"/>
              <a:t>	We should take UP for granted.</a:t>
            </a:r>
          </a:p>
          <a:p>
            <a:pPr>
              <a:spcBef>
                <a:spcPts val="1800"/>
              </a:spcBef>
            </a:pPr>
            <a:r>
              <a:rPr lang="en-GB" sz="3000"/>
              <a:t>We shall be saying more about Hume’s attitude to scepticism in due course …</a:t>
            </a:r>
            <a:endParaRPr lang="en-GB" sz="2600"/>
          </a:p>
        </p:txBody>
      </p:sp>
    </p:spTree>
    <p:extLst>
      <p:ext uri="{BB962C8B-B14F-4D97-AF65-F5344CB8AC3E}">
        <p14:creationId xmlns:p14="http://schemas.microsoft.com/office/powerpoint/2010/main" val="3044779729"/>
      </p:ext>
    </p:extLst>
  </p:cSld>
  <p:clrMapOvr>
    <a:masterClrMapping/>
  </p:clrMapOvr>
  <p:transition spd="med">
    <p:cove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0D29-54E4-2BEA-E924-332CCB8F937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2C1EA81F-2B7A-E330-F2DE-4B81DCF2E990}"/>
              </a:ext>
            </a:extLst>
          </p:cNvPr>
          <p:cNvSpPr>
            <a:spLocks noGrp="1" noChangeArrowheads="1"/>
          </p:cNvSpPr>
          <p:nvPr>
            <p:ph type="ctrTitle"/>
          </p:nvPr>
        </p:nvSpPr>
        <p:spPr>
          <a:xfrm>
            <a:off x="179388" y="296863"/>
            <a:ext cx="4608512" cy="6300787"/>
          </a:xfrm>
        </p:spPr>
        <p:txBody>
          <a:bodyPr/>
          <a:lstStyle/>
          <a:p>
            <a:r>
              <a:rPr lang="en-GB"/>
              <a:t>4(</a:t>
            </a:r>
            <a:r>
              <a:rPr lang="en-GB" dirty="0"/>
              <a:t>c</a:t>
            </a:r>
            <a:r>
              <a:rPr lang="en-GB"/>
              <a:t>)</a:t>
            </a:r>
            <a:br>
              <a:rPr lang="en-GB" dirty="0"/>
            </a:br>
            <a:br>
              <a:rPr lang="en-GB"/>
            </a:br>
            <a:r>
              <a:rPr lang="en-GB"/>
              <a:t>More on Belief, Association, and Probability</a:t>
            </a:r>
            <a:endParaRPr lang="en-US" dirty="0"/>
          </a:p>
        </p:txBody>
      </p:sp>
      <p:pic>
        <p:nvPicPr>
          <p:cNvPr id="847875" name="Picture 3" descr="treatise1">
            <a:extLst>
              <a:ext uri="{FF2B5EF4-FFF2-40B4-BE49-F238E27FC236}">
                <a16:creationId xmlns:a16="http://schemas.microsoft.com/office/drawing/2014/main" id="{0740F1F1-D9B8-4936-F44F-F46FE2615492}"/>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70763998"/>
      </p:ext>
    </p:extLst>
  </p:cSld>
  <p:clrMapOvr>
    <a:masterClrMapping/>
  </p:clrMapOvr>
  <p:transition spd="med">
    <p:cove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F027-F2B8-0FEE-71E3-4291D3C3CAB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1CD75DC-EC43-C8BA-D91A-C885D706E570}"/>
              </a:ext>
            </a:extLst>
          </p:cNvPr>
          <p:cNvSpPr>
            <a:spLocks noGrp="1"/>
          </p:cNvSpPr>
          <p:nvPr>
            <p:ph type="sldNum" sz="quarter" idx="10"/>
          </p:nvPr>
        </p:nvSpPr>
        <p:spPr/>
        <p:txBody>
          <a:bodyPr/>
          <a:lstStyle/>
          <a:p>
            <a:fld id="{74385EA9-12FC-43D2-82E1-6B1A505B1B2F}" type="slidenum">
              <a:rPr lang="en-US"/>
              <a:pPr/>
              <a:t>164</a:t>
            </a:fld>
            <a:endParaRPr lang="en-US"/>
          </a:p>
        </p:txBody>
      </p:sp>
      <p:sp>
        <p:nvSpPr>
          <p:cNvPr id="4" name="Slide Number Placeholder 3">
            <a:extLst>
              <a:ext uri="{FF2B5EF4-FFF2-40B4-BE49-F238E27FC236}">
                <a16:creationId xmlns:a16="http://schemas.microsoft.com/office/drawing/2014/main" id="{D5E388D3-C1D5-B3A1-85EC-F15C677ACC3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164</a:t>
            </a:fld>
            <a:endParaRPr lang="en-US" sz="1600">
              <a:effectLst>
                <a:outerShdw blurRad="38100" dist="38100" dir="2700000" algn="tl">
                  <a:srgbClr val="000000"/>
                </a:outerShdw>
              </a:effectLst>
              <a:ea typeface="ＭＳ Ｐゴシック" charset="-128"/>
            </a:endParaRPr>
          </a:p>
        </p:txBody>
      </p:sp>
      <p:sp>
        <p:nvSpPr>
          <p:cNvPr id="854018" name="Rectangle 2">
            <a:extLst>
              <a:ext uri="{FF2B5EF4-FFF2-40B4-BE49-F238E27FC236}">
                <a16:creationId xmlns:a16="http://schemas.microsoft.com/office/drawing/2014/main" id="{8E17C228-B7D0-6B58-5CEF-F830F0861099}"/>
              </a:ext>
            </a:extLst>
          </p:cNvPr>
          <p:cNvSpPr>
            <a:spLocks noGrp="1" noChangeArrowheads="1"/>
          </p:cNvSpPr>
          <p:nvPr>
            <p:ph type="title" idx="4294967295"/>
          </p:nvPr>
        </p:nvSpPr>
        <p:spPr>
          <a:xfrm>
            <a:off x="143508" y="80628"/>
            <a:ext cx="8892988" cy="738919"/>
          </a:xfrm>
        </p:spPr>
        <p:txBody>
          <a:bodyPr/>
          <a:lstStyle/>
          <a:p>
            <a:r>
              <a:rPr lang="en-GB" sz="4000"/>
              <a:t>Custom and Belief</a:t>
            </a:r>
            <a:endParaRPr lang="en-GB" sz="4000" dirty="0"/>
          </a:p>
        </p:txBody>
      </p:sp>
      <p:sp>
        <p:nvSpPr>
          <p:cNvPr id="854019" name="Rectangle 3">
            <a:extLst>
              <a:ext uri="{FF2B5EF4-FFF2-40B4-BE49-F238E27FC236}">
                <a16:creationId xmlns:a16="http://schemas.microsoft.com/office/drawing/2014/main" id="{63F33410-1619-38B8-628D-7C7DF9D7B535}"/>
              </a:ext>
            </a:extLst>
          </p:cNvPr>
          <p:cNvSpPr>
            <a:spLocks noGrp="1" noChangeArrowheads="1"/>
          </p:cNvSpPr>
          <p:nvPr>
            <p:ph type="body" idx="4294967295"/>
          </p:nvPr>
        </p:nvSpPr>
        <p:spPr>
          <a:xfrm>
            <a:off x="611560" y="980728"/>
            <a:ext cx="8280920" cy="5580619"/>
          </a:xfrm>
        </p:spPr>
        <p:txBody>
          <a:bodyPr/>
          <a:lstStyle/>
          <a:p>
            <a:pPr>
              <a:spcBef>
                <a:spcPct val="40000"/>
              </a:spcBef>
            </a:pPr>
            <a:r>
              <a:rPr lang="en-GB" sz="2700" dirty="0"/>
              <a:t>We have already seen (in Lecture 2) some of how Hume proceeds after </a:t>
            </a:r>
            <a:r>
              <a:rPr lang="en-GB" sz="2700" i="1" dirty="0"/>
              <a:t>Treatise</a:t>
            </a:r>
            <a:r>
              <a:rPr lang="en-GB" sz="2700" dirty="0"/>
              <a:t> 1.3.6, having identified </a:t>
            </a:r>
            <a:r>
              <a:rPr lang="en-GB" sz="2700" i="1" dirty="0"/>
              <a:t>custom</a:t>
            </a:r>
            <a:r>
              <a:rPr lang="en-GB" sz="2700" dirty="0"/>
              <a:t> as the crucial mechanism that determines our belief in the unobserved.</a:t>
            </a:r>
          </a:p>
          <a:p>
            <a:pPr lvl="1">
              <a:spcBef>
                <a:spcPct val="40000"/>
              </a:spcBef>
            </a:pPr>
            <a:r>
              <a:rPr lang="en-GB" sz="2500" dirty="0"/>
              <a:t>Paradigmatically, having seen </a:t>
            </a:r>
            <a:r>
              <a:rPr lang="en-GB" sz="2500" i="1" dirty="0"/>
              <a:t>A</a:t>
            </a:r>
            <a:r>
              <a:rPr lang="en-GB" sz="2500" dirty="0"/>
              <a:t> followed by </a:t>
            </a:r>
            <a:r>
              <a:rPr lang="en-GB" sz="2500" i="1" dirty="0"/>
              <a:t>B</a:t>
            </a:r>
            <a:r>
              <a:rPr lang="en-GB" sz="2500" dirty="0"/>
              <a:t> repeatedly, when we next see </a:t>
            </a:r>
            <a:r>
              <a:rPr lang="en-GB" sz="2500" i="1" dirty="0"/>
              <a:t>A</a:t>
            </a:r>
            <a:r>
              <a:rPr lang="en-GB" sz="2500" dirty="0"/>
              <a:t>, we automatically expect </a:t>
            </a:r>
            <a:r>
              <a:rPr lang="en-GB" sz="2500" i="1" dirty="0"/>
              <a:t>B</a:t>
            </a:r>
            <a:r>
              <a:rPr lang="en-GB" sz="2500" dirty="0"/>
              <a:t>.  The </a:t>
            </a:r>
            <a:r>
              <a:rPr lang="en-GB" sz="2500" i="1" dirty="0"/>
              <a:t>force and vivacity</a:t>
            </a:r>
            <a:r>
              <a:rPr lang="en-GB" sz="2500" dirty="0"/>
              <a:t> of the </a:t>
            </a:r>
            <a:r>
              <a:rPr lang="en-GB" sz="2500" i="1" dirty="0"/>
              <a:t>impression </a:t>
            </a:r>
            <a:r>
              <a:rPr lang="en-GB" sz="2500" dirty="0"/>
              <a:t>of </a:t>
            </a:r>
            <a:r>
              <a:rPr lang="en-GB" sz="2500" i="1" dirty="0"/>
              <a:t>A</a:t>
            </a:r>
            <a:r>
              <a:rPr lang="en-GB" sz="2500" dirty="0"/>
              <a:t> is communicated through the customary </a:t>
            </a:r>
            <a:r>
              <a:rPr lang="en-GB" sz="2500" dirty="0" err="1"/>
              <a:t>assoc-iational</a:t>
            </a:r>
            <a:r>
              <a:rPr lang="en-GB" sz="2500" dirty="0"/>
              <a:t> link from </a:t>
            </a:r>
            <a:r>
              <a:rPr lang="en-GB" sz="2500" i="1" dirty="0"/>
              <a:t>A</a:t>
            </a:r>
            <a:r>
              <a:rPr lang="en-GB" sz="2500" dirty="0"/>
              <a:t> to </a:t>
            </a:r>
            <a:r>
              <a:rPr lang="en-GB" sz="2500" i="1" dirty="0"/>
              <a:t>B</a:t>
            </a:r>
            <a:r>
              <a:rPr lang="en-GB" sz="2500" dirty="0"/>
              <a:t>, thus changing our idea of </a:t>
            </a:r>
            <a:r>
              <a:rPr lang="en-GB" sz="2500" i="1" dirty="0"/>
              <a:t>B</a:t>
            </a:r>
            <a:r>
              <a:rPr lang="en-GB" sz="2500" dirty="0"/>
              <a:t> into a </a:t>
            </a:r>
            <a:r>
              <a:rPr lang="en-GB" sz="2500" i="1" dirty="0"/>
              <a:t>lively idea</a:t>
            </a:r>
            <a:r>
              <a:rPr lang="en-GB" sz="2500" dirty="0"/>
              <a:t> (i.e. a belief that </a:t>
            </a:r>
            <a:r>
              <a:rPr lang="en-GB" sz="2500" i="1" dirty="0"/>
              <a:t>B</a:t>
            </a:r>
            <a:r>
              <a:rPr lang="en-GB" sz="2500" dirty="0"/>
              <a:t> will occur). </a:t>
            </a:r>
          </a:p>
          <a:p>
            <a:pPr>
              <a:spcBef>
                <a:spcPct val="40000"/>
              </a:spcBef>
            </a:pPr>
            <a:r>
              <a:rPr lang="en-GB" sz="2700" i="1" dirty="0"/>
              <a:t>T</a:t>
            </a:r>
            <a:r>
              <a:rPr lang="en-GB" sz="2700" dirty="0"/>
              <a:t> 1.3.7.5 defines belief accordingly, after which Section 1.3.8 discusses “the causes of belief”, and presents Hume’s hydraulic theory (slides 50-52).</a:t>
            </a:r>
            <a:endParaRPr lang="en-GB" sz="2500" dirty="0"/>
          </a:p>
        </p:txBody>
      </p:sp>
    </p:spTree>
    <p:extLst>
      <p:ext uri="{BB962C8B-B14F-4D97-AF65-F5344CB8AC3E}">
        <p14:creationId xmlns:p14="http://schemas.microsoft.com/office/powerpoint/2010/main" val="1967639119"/>
      </p:ext>
    </p:extLst>
  </p:cSld>
  <p:clrMapOvr>
    <a:masterClrMapping/>
  </p:clrMapOvr>
  <p:transition spd="med">
    <p:cove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93D714-CC65-4ED5-ABF2-2F37B490839A}" type="slidenum">
              <a:rPr lang="en-US"/>
              <a:pPr/>
              <a:t>165</a:t>
            </a:fld>
            <a:endParaRPr lang="en-US"/>
          </a:p>
        </p:txBody>
      </p:sp>
      <p:sp>
        <p:nvSpPr>
          <p:cNvPr id="901123" name="Rectangle 3"/>
          <p:cNvSpPr>
            <a:spLocks noGrp="1" noChangeArrowheads="1"/>
          </p:cNvSpPr>
          <p:nvPr>
            <p:ph type="body" idx="1"/>
          </p:nvPr>
        </p:nvSpPr>
        <p:spPr>
          <a:xfrm>
            <a:off x="251520" y="188640"/>
            <a:ext cx="8712968" cy="6444716"/>
          </a:xfrm>
        </p:spPr>
        <p:txBody>
          <a:bodyPr/>
          <a:lstStyle/>
          <a:p>
            <a:pPr eaLnBrk="1" hangingPunct="1"/>
            <a:r>
              <a:rPr lang="en-GB" sz="2700"/>
              <a:t>In the </a:t>
            </a:r>
            <a:r>
              <a:rPr lang="en-GB" sz="2700" i="1"/>
              <a:t>Treatise</a:t>
            </a:r>
            <a:r>
              <a:rPr lang="en-GB" sz="2700"/>
              <a:t>, Hume expresses the upshot of his theory in terms that are (misleadingly) hyperbolic:</a:t>
            </a:r>
          </a:p>
          <a:p>
            <a:pPr lvl="1" eaLnBrk="1" hangingPunct="1">
              <a:spcBef>
                <a:spcPts val="1200"/>
              </a:spcBef>
              <a:buFontTx/>
              <a:buNone/>
            </a:pPr>
            <a:r>
              <a:rPr lang="en-GB" sz="2500"/>
              <a:t>	</a:t>
            </a:r>
            <a:r>
              <a:rPr lang="en-GB" sz="2400"/>
              <a:t>“Thus all probable reasoning is nothing but a species of sensation.  ...  When I am convinc’d of any principle, ’tis only an idea, which strikes more strongly upon me.  When I give the preference to one set of arguments above another, I do nothing but decide from my feeling concerning the superiority of their influence.”  (</a:t>
            </a:r>
            <a:r>
              <a:rPr lang="en-GB" sz="2400" i="1"/>
              <a:t>T</a:t>
            </a:r>
            <a:r>
              <a:rPr lang="en-GB" sz="2400"/>
              <a:t> 1.3.8.12)</a:t>
            </a:r>
          </a:p>
          <a:p>
            <a:pPr eaLnBrk="1" hangingPunct="1">
              <a:spcBef>
                <a:spcPts val="1800"/>
              </a:spcBef>
            </a:pPr>
            <a:r>
              <a:rPr lang="en-GB" sz="2700"/>
              <a:t>The </a:t>
            </a:r>
            <a:r>
              <a:rPr lang="en-GB" sz="2700" i="1"/>
              <a:t>Enquiry </a:t>
            </a:r>
            <a:r>
              <a:rPr lang="en-GB" sz="2700"/>
              <a:t>also stresses that belief is involuntary:</a:t>
            </a:r>
            <a:endParaRPr lang="en-GB" sz="2700" dirty="0"/>
          </a:p>
          <a:p>
            <a:pPr lvl="1" eaLnBrk="1" hangingPunct="1">
              <a:spcBef>
                <a:spcPts val="1200"/>
              </a:spcBef>
              <a:buFontTx/>
              <a:buNone/>
            </a:pPr>
            <a:r>
              <a:rPr lang="en-GB" sz="2400"/>
              <a:t>	</a:t>
            </a:r>
            <a:r>
              <a:rPr lang="en-US" sz="2400"/>
              <a:t>“</a:t>
            </a:r>
            <a:r>
              <a:rPr lang="en-GB" sz="2400" dirty="0"/>
              <a:t>belief is the necessary result of placing the mind in such circumstances.  It is an operation of the soul, when we are so situated, as unavoidable as to feel the passion of love, when we </a:t>
            </a:r>
            <a:r>
              <a:rPr lang="en-GB" sz="2400"/>
              <a:t>receive benefits; …  All these operations are a species of natural instincts, which no reasoning … is able, either to produce, or to prevent.” </a:t>
            </a:r>
            <a:r>
              <a:rPr lang="en-GB" sz="2400" dirty="0"/>
              <a:t>(</a:t>
            </a:r>
            <a:r>
              <a:rPr lang="en-GB" sz="2400" i="1" dirty="0"/>
              <a:t>E</a:t>
            </a:r>
            <a:r>
              <a:rPr lang="en-GB" sz="2400" dirty="0"/>
              <a:t> 5.8)</a:t>
            </a:r>
            <a:endParaRPr lang="en-US" sz="2400" dirty="0"/>
          </a:p>
        </p:txBody>
      </p:sp>
    </p:spTree>
    <p:extLst>
      <p:ext uri="{BB962C8B-B14F-4D97-AF65-F5344CB8AC3E}">
        <p14:creationId xmlns:p14="http://schemas.microsoft.com/office/powerpoint/2010/main" val="4209208652"/>
      </p:ext>
    </p:extLst>
  </p:cSld>
  <p:clrMapOvr>
    <a:masterClrMapping/>
  </p:clrMapOvr>
  <p:transition spd="med">
    <p:cove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756084"/>
          </a:xfrm>
        </p:spPr>
        <p:txBody>
          <a:bodyPr/>
          <a:lstStyle/>
          <a:p>
            <a:r>
              <a:rPr lang="en-GB" sz="4000"/>
              <a:t>A Puzzle in </a:t>
            </a:r>
            <a:r>
              <a:rPr lang="en-GB" sz="4000" i="1"/>
              <a:t>Treatise</a:t>
            </a:r>
            <a:r>
              <a:rPr lang="en-GB" sz="4000"/>
              <a:t> 1.3.9</a:t>
            </a:r>
            <a:endParaRPr lang="en-GB" sz="4000" i="1" dirty="0"/>
          </a:p>
        </p:txBody>
      </p:sp>
      <p:sp>
        <p:nvSpPr>
          <p:cNvPr id="3" name="Content Placeholder 2"/>
          <p:cNvSpPr>
            <a:spLocks noGrp="1"/>
          </p:cNvSpPr>
          <p:nvPr>
            <p:ph idx="1"/>
          </p:nvPr>
        </p:nvSpPr>
        <p:spPr>
          <a:xfrm>
            <a:off x="503548" y="1160748"/>
            <a:ext cx="8388932" cy="5436604"/>
          </a:xfrm>
        </p:spPr>
        <p:txBody>
          <a:bodyPr/>
          <a:lstStyle/>
          <a:p>
            <a:r>
              <a:rPr lang="en-GB" sz="2700" dirty="0"/>
              <a:t>At </a:t>
            </a:r>
            <a:r>
              <a:rPr lang="en-GB" sz="2700" i="1" dirty="0"/>
              <a:t>T</a:t>
            </a:r>
            <a:r>
              <a:rPr lang="en-GB" sz="2700" dirty="0"/>
              <a:t> 1.3.9.2, Hume notes that </a:t>
            </a:r>
            <a:r>
              <a:rPr lang="en-GB" sz="2700" i="1" dirty="0"/>
              <a:t>causation</a:t>
            </a:r>
            <a:r>
              <a:rPr lang="en-GB" sz="2700" dirty="0"/>
              <a:t> is not the only associative relation that conveys force and </a:t>
            </a:r>
            <a:r>
              <a:rPr lang="en-GB" sz="2700" dirty="0" err="1"/>
              <a:t>viv-acity</a:t>
            </a:r>
            <a:r>
              <a:rPr lang="en-GB" sz="2700" dirty="0"/>
              <a:t> to a related idea: </a:t>
            </a:r>
            <a:r>
              <a:rPr lang="en-GB" sz="2700" i="1" dirty="0"/>
              <a:t>resemblance</a:t>
            </a:r>
            <a:r>
              <a:rPr lang="en-GB" sz="2700" dirty="0"/>
              <a:t> and </a:t>
            </a:r>
            <a:r>
              <a:rPr lang="en-GB" sz="2700" i="1" dirty="0"/>
              <a:t>contiguity</a:t>
            </a:r>
            <a:r>
              <a:rPr lang="en-GB" sz="2700" dirty="0"/>
              <a:t> do so too (cf. </a:t>
            </a:r>
            <a:r>
              <a:rPr lang="en-GB" sz="2700" i="1" dirty="0"/>
              <a:t>T</a:t>
            </a:r>
            <a:r>
              <a:rPr lang="en-GB" sz="2700" dirty="0"/>
              <a:t> 1.1.4.1).  And he asks why only </a:t>
            </a:r>
            <a:r>
              <a:rPr lang="en-GB" sz="2700" i="1" dirty="0"/>
              <a:t>causation</a:t>
            </a:r>
            <a:r>
              <a:rPr lang="en-GB" sz="2700" dirty="0"/>
              <a:t> – of the three – generates </a:t>
            </a:r>
            <a:r>
              <a:rPr lang="en-GB" sz="2700" i="1" dirty="0"/>
              <a:t>belief</a:t>
            </a:r>
            <a:r>
              <a:rPr lang="en-GB" sz="2700" dirty="0"/>
              <a:t>.</a:t>
            </a:r>
          </a:p>
          <a:p>
            <a:pPr>
              <a:spcBef>
                <a:spcPts val="1800"/>
              </a:spcBef>
            </a:pPr>
            <a:r>
              <a:rPr lang="en-GB" sz="2700" dirty="0"/>
              <a:t>Hume proposes a neat associative answer:</a:t>
            </a:r>
          </a:p>
          <a:p>
            <a:pPr lvl="1">
              <a:spcBef>
                <a:spcPts val="1200"/>
              </a:spcBef>
            </a:pPr>
            <a:r>
              <a:rPr lang="en-GB" sz="2500" dirty="0"/>
              <a:t>§3-4: causal inference enables us to construct a </a:t>
            </a:r>
            <a:r>
              <a:rPr lang="en-GB" sz="2500" i="1" dirty="0"/>
              <a:t>system of realities</a:t>
            </a:r>
            <a:r>
              <a:rPr lang="en-GB" sz="2500" dirty="0"/>
              <a:t> that we combine with the realities that we perceive or remember.</a:t>
            </a:r>
          </a:p>
          <a:p>
            <a:pPr lvl="1">
              <a:spcBef>
                <a:spcPts val="1200"/>
              </a:spcBef>
            </a:pPr>
            <a:r>
              <a:rPr lang="en-GB" sz="2500" dirty="0"/>
              <a:t>§6-7: </a:t>
            </a:r>
            <a:r>
              <a:rPr lang="en-GB" sz="2500" i="1" dirty="0"/>
              <a:t>resemblance</a:t>
            </a:r>
            <a:r>
              <a:rPr lang="en-GB" sz="2500" dirty="0"/>
              <a:t> and </a:t>
            </a:r>
            <a:r>
              <a:rPr lang="en-GB" sz="2500" i="1" dirty="0"/>
              <a:t>contiguity</a:t>
            </a:r>
            <a:r>
              <a:rPr lang="en-GB" sz="2500" dirty="0"/>
              <a:t> lead our minds capriciously in various directions; causation presents objects that “are fixt and unalterable” (quotes follow).</a:t>
            </a:r>
          </a:p>
          <a:p>
            <a:endParaRPr lang="en-GB" sz="27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166</a:t>
            </a:fld>
            <a:endParaRPr lang="en-US"/>
          </a:p>
        </p:txBody>
      </p:sp>
    </p:spTree>
    <p:extLst>
      <p:ext uri="{BB962C8B-B14F-4D97-AF65-F5344CB8AC3E}">
        <p14:creationId xmlns:p14="http://schemas.microsoft.com/office/powerpoint/2010/main" val="1989001775"/>
      </p:ext>
    </p:extLst>
  </p:cSld>
  <p:clrMapOvr>
    <a:masterClrMapping/>
  </p:clrMapOvr>
  <p:transition spd="med">
    <p:cove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2636"/>
            <a:ext cx="8604956" cy="6300700"/>
          </a:xfrm>
        </p:spPr>
        <p:txBody>
          <a:bodyPr/>
          <a:lstStyle/>
          <a:p>
            <a:pPr>
              <a:buNone/>
            </a:pPr>
            <a:r>
              <a:rPr lang="en-GB" sz="2300" dirty="0"/>
              <a:t>	“There is no manner of necessity for the mind to feign any </a:t>
            </a:r>
            <a:r>
              <a:rPr lang="en-GB" sz="2300" i="1" dirty="0">
                <a:solidFill>
                  <a:srgbClr val="FF7C80"/>
                </a:solidFill>
              </a:rPr>
              <a:t>resembling</a:t>
            </a:r>
            <a:r>
              <a:rPr lang="en-GB" sz="2300" dirty="0"/>
              <a:t> and </a:t>
            </a:r>
            <a:r>
              <a:rPr lang="en-GB" sz="2300" i="1" dirty="0">
                <a:solidFill>
                  <a:srgbClr val="FF7C80"/>
                </a:solidFill>
              </a:rPr>
              <a:t>contiguous</a:t>
            </a:r>
            <a:r>
              <a:rPr lang="en-GB" sz="2300" dirty="0"/>
              <a:t> objects; and if it [does], there is as little necessity for it always to confine itself to the same, …  [N]</a:t>
            </a:r>
            <a:r>
              <a:rPr lang="en-GB" sz="2300" dirty="0" err="1"/>
              <a:t>othing</a:t>
            </a:r>
            <a:r>
              <a:rPr lang="en-GB" sz="2300" dirty="0"/>
              <a:t> but pure </a:t>
            </a:r>
            <a:r>
              <a:rPr lang="en-GB" sz="2300" i="1" dirty="0"/>
              <a:t>caprice</a:t>
            </a:r>
            <a:r>
              <a:rPr lang="en-GB" sz="2300" dirty="0"/>
              <a:t> can determine the mind to form it; and that principle being fluctuating and uncertain, … it [cannot] operate with … force and constancy.  The mind </a:t>
            </a:r>
            <a:r>
              <a:rPr lang="en-GB" sz="2300" dirty="0" err="1"/>
              <a:t>forsees</a:t>
            </a:r>
            <a:r>
              <a:rPr lang="en-GB" sz="2300" dirty="0"/>
              <a:t> and anticipates the change; and … feels the looseness of its actions, and the weak hold it has of its objects.”  (</a:t>
            </a:r>
            <a:r>
              <a:rPr lang="en-GB" sz="2300" i="1" dirty="0"/>
              <a:t>T</a:t>
            </a:r>
            <a:r>
              <a:rPr lang="en-GB" sz="2300" dirty="0"/>
              <a:t> 1.3.9.6)</a:t>
            </a:r>
          </a:p>
          <a:p>
            <a:pPr>
              <a:spcBef>
                <a:spcPts val="1800"/>
              </a:spcBef>
              <a:buNone/>
            </a:pPr>
            <a:r>
              <a:rPr lang="en-GB" sz="2300" dirty="0"/>
              <a:t>	The relation of </a:t>
            </a:r>
            <a:r>
              <a:rPr lang="en-GB" sz="2300" i="1" dirty="0">
                <a:solidFill>
                  <a:srgbClr val="FF7C80"/>
                </a:solidFill>
              </a:rPr>
              <a:t>cause and effect </a:t>
            </a:r>
            <a:r>
              <a:rPr lang="en-GB" sz="2300" dirty="0"/>
              <a:t>has all the opposite </a:t>
            </a:r>
            <a:r>
              <a:rPr lang="en-GB" sz="2300" dirty="0" err="1"/>
              <a:t>advant</a:t>
            </a:r>
            <a:r>
              <a:rPr lang="en-GB" sz="2300" dirty="0"/>
              <a:t>-ages.  The objects it presents are fixt and unalterable.  The impressions of the memory never change in any considerable degree; and each impression [of a cause] draws along with it a precise idea [of the effect], which takes its place in the </a:t>
            </a:r>
            <a:r>
              <a:rPr lang="en-GB" sz="2300" dirty="0" err="1"/>
              <a:t>imagin-ation</a:t>
            </a:r>
            <a:r>
              <a:rPr lang="en-GB" sz="2300" dirty="0"/>
              <a:t>, as something solid and real, certain and invariable.  The thought is always </a:t>
            </a:r>
            <a:r>
              <a:rPr lang="en-GB" sz="2300" dirty="0" err="1"/>
              <a:t>determin’d</a:t>
            </a:r>
            <a:r>
              <a:rPr lang="en-GB" sz="2300" dirty="0"/>
              <a:t> to pass from the impression to the idea, and from that particular impression to that particular idea, without any choice or hesitation.”  (</a:t>
            </a:r>
            <a:r>
              <a:rPr lang="en-GB" sz="2300" i="1" dirty="0"/>
              <a:t>T</a:t>
            </a:r>
            <a:r>
              <a:rPr lang="en-GB" sz="2300" dirty="0"/>
              <a:t> 1.3.9.7)</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167</a:t>
            </a:fld>
            <a:endParaRPr lang="en-US"/>
          </a:p>
        </p:txBody>
      </p:sp>
    </p:spTree>
    <p:extLst>
      <p:ext uri="{BB962C8B-B14F-4D97-AF65-F5344CB8AC3E}">
        <p14:creationId xmlns:p14="http://schemas.microsoft.com/office/powerpoint/2010/main" val="3862364323"/>
      </p:ext>
    </p:extLst>
  </p:cSld>
  <p:clrMapOvr>
    <a:masterClrMapping/>
  </p:clrMapOvr>
  <p:transition spd="med">
    <p:cove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10927"/>
          </a:xfrm>
        </p:spPr>
        <p:txBody>
          <a:bodyPr/>
          <a:lstStyle/>
          <a:p>
            <a:r>
              <a:rPr lang="en-GB" dirty="0"/>
              <a:t>Religion and the Imagination</a:t>
            </a:r>
          </a:p>
        </p:txBody>
      </p:sp>
      <p:sp>
        <p:nvSpPr>
          <p:cNvPr id="3" name="Content Placeholder 2"/>
          <p:cNvSpPr>
            <a:spLocks noGrp="1"/>
          </p:cNvSpPr>
          <p:nvPr>
            <p:ph idx="1"/>
          </p:nvPr>
        </p:nvSpPr>
        <p:spPr>
          <a:xfrm>
            <a:off x="817240" y="1052736"/>
            <a:ext cx="7895220" cy="5616624"/>
          </a:xfrm>
        </p:spPr>
        <p:txBody>
          <a:bodyPr/>
          <a:lstStyle/>
          <a:p>
            <a:r>
              <a:rPr lang="en-GB" sz="2200" i="1" dirty="0"/>
              <a:t>T</a:t>
            </a:r>
            <a:r>
              <a:rPr lang="en-GB" sz="2200" dirty="0"/>
              <a:t> 1.3.8.4  The “mummeries” of Roman Catholicism enhance belief in saints (etc.) by perception of statues and associational </a:t>
            </a:r>
            <a:r>
              <a:rPr lang="en-GB" sz="2200" i="1" dirty="0"/>
              <a:t>resemblance</a:t>
            </a:r>
            <a:r>
              <a:rPr lang="en-GB" sz="2200" dirty="0"/>
              <a:t>.</a:t>
            </a:r>
          </a:p>
          <a:p>
            <a:r>
              <a:rPr lang="en-GB" sz="2200" i="1" dirty="0"/>
              <a:t>T</a:t>
            </a:r>
            <a:r>
              <a:rPr lang="en-GB" sz="2200" dirty="0"/>
              <a:t> 1.3.8.6  Relics have a similar effect, associated to saints through </a:t>
            </a:r>
            <a:r>
              <a:rPr lang="en-GB" sz="2200" i="1" dirty="0"/>
              <a:t>causation</a:t>
            </a:r>
            <a:r>
              <a:rPr lang="en-GB" sz="2200" dirty="0"/>
              <a:t>.</a:t>
            </a:r>
          </a:p>
          <a:p>
            <a:r>
              <a:rPr lang="en-GB" sz="2200" i="1" dirty="0"/>
              <a:t>T</a:t>
            </a:r>
            <a:r>
              <a:rPr lang="en-GB" sz="2200" dirty="0"/>
              <a:t> 1.3.9.9  </a:t>
            </a:r>
            <a:r>
              <a:rPr lang="en-GB" sz="2200" i="1" dirty="0"/>
              <a:t>Contiguity</a:t>
            </a:r>
            <a:r>
              <a:rPr lang="en-GB" sz="2200" dirty="0"/>
              <a:t> enhances the belief of pilgrims to Mecca or the Holy Land.</a:t>
            </a:r>
          </a:p>
          <a:p>
            <a:r>
              <a:rPr lang="en-GB" sz="2200" i="1" dirty="0"/>
              <a:t>T</a:t>
            </a:r>
            <a:r>
              <a:rPr lang="en-GB" sz="2200" dirty="0"/>
              <a:t> 1.3.9.12  </a:t>
            </a:r>
            <a:r>
              <a:rPr lang="en-GB" sz="2200" i="1" dirty="0"/>
              <a:t>Credulity</a:t>
            </a:r>
            <a:r>
              <a:rPr lang="en-GB" sz="2200" dirty="0"/>
              <a:t> of others’ testimony is based in custom (cf. </a:t>
            </a:r>
            <a:r>
              <a:rPr lang="en-GB" sz="2200" i="1" dirty="0"/>
              <a:t>Enquiry</a:t>
            </a:r>
            <a:r>
              <a:rPr lang="en-GB" sz="2200" dirty="0"/>
              <a:t> 10, “Of Miracles”).</a:t>
            </a:r>
          </a:p>
          <a:p>
            <a:r>
              <a:rPr lang="en-GB" sz="2200" i="1" dirty="0"/>
              <a:t>T</a:t>
            </a:r>
            <a:r>
              <a:rPr lang="en-GB" sz="2200" dirty="0"/>
              <a:t> 1.3.9.13-15  Lack of </a:t>
            </a:r>
            <a:r>
              <a:rPr lang="en-GB" sz="2200" i="1" dirty="0"/>
              <a:t>resemblance</a:t>
            </a:r>
            <a:r>
              <a:rPr lang="en-GB" sz="2200" dirty="0"/>
              <a:t> undermines belief in the afterlife; “in matters of religion men take </a:t>
            </a:r>
            <a:r>
              <a:rPr lang="en-GB" sz="2200"/>
              <a:t>a pleasure </a:t>
            </a:r>
            <a:r>
              <a:rPr lang="en-GB" sz="2200" dirty="0"/>
              <a:t>in being </a:t>
            </a:r>
            <a:r>
              <a:rPr lang="en-GB" sz="2200" dirty="0" err="1"/>
              <a:t>terrify’d</a:t>
            </a:r>
            <a:r>
              <a:rPr lang="en-GB" sz="2200" dirty="0"/>
              <a:t>”, showing it’s not really </a:t>
            </a:r>
            <a:r>
              <a:rPr lang="en-GB" sz="2200"/>
              <a:t>believed.</a:t>
            </a:r>
          </a:p>
          <a:p>
            <a:r>
              <a:rPr lang="en-GB" sz="2200" i="1"/>
              <a:t>T</a:t>
            </a:r>
            <a:r>
              <a:rPr lang="en-GB" sz="2200"/>
              <a:t> 1.3.9.16-19  </a:t>
            </a:r>
            <a:r>
              <a:rPr lang="en-GB" sz="2200" i="1"/>
              <a:t>Custom</a:t>
            </a:r>
            <a:r>
              <a:rPr lang="en-GB" sz="2200"/>
              <a:t> can create beliefs by “education”</a:t>
            </a:r>
            <a:br>
              <a:rPr lang="en-GB" sz="2200"/>
            </a:br>
            <a:r>
              <a:rPr lang="en-GB" sz="2200"/>
              <a:t>(i.e. repetitive indoctrination).  “As liars, by the frequent repetition of their lies, come at last to remember them”.</a:t>
            </a:r>
            <a:endParaRPr lang="en-GB" sz="2200" i="1" dirty="0"/>
          </a:p>
          <a:p>
            <a:endParaRPr lang="en-GB" sz="22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168</a:t>
            </a:fld>
            <a:endParaRPr lang="en-US"/>
          </a:p>
        </p:txBody>
      </p:sp>
    </p:spTree>
    <p:extLst>
      <p:ext uri="{BB962C8B-B14F-4D97-AF65-F5344CB8AC3E}">
        <p14:creationId xmlns:p14="http://schemas.microsoft.com/office/powerpoint/2010/main" val="3809379752"/>
      </p:ext>
    </p:extLst>
  </p:cSld>
  <p:clrMapOvr>
    <a:masterClrMapping/>
  </p:clrMapOvr>
  <p:transition spd="med">
    <p:cove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C654-00A1-619E-BEE0-255EB386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30359-E8EF-18A7-5810-CFA3EA325DD4}"/>
              </a:ext>
            </a:extLst>
          </p:cNvPr>
          <p:cNvSpPr>
            <a:spLocks noGrp="1"/>
          </p:cNvSpPr>
          <p:nvPr>
            <p:ph type="title"/>
          </p:nvPr>
        </p:nvSpPr>
        <p:spPr>
          <a:xfrm>
            <a:off x="143508" y="188640"/>
            <a:ext cx="8856984" cy="659519"/>
          </a:xfrm>
        </p:spPr>
        <p:txBody>
          <a:bodyPr/>
          <a:lstStyle/>
          <a:p>
            <a:r>
              <a:rPr lang="en-GB" sz="4200" i="1"/>
              <a:t>T</a:t>
            </a:r>
            <a:r>
              <a:rPr lang="en-GB" sz="4200"/>
              <a:t> 1.3.10: “Of the Influence of Belief”</a:t>
            </a:r>
            <a:endParaRPr lang="en-GB" sz="4200" i="1" dirty="0"/>
          </a:p>
        </p:txBody>
      </p:sp>
      <p:sp>
        <p:nvSpPr>
          <p:cNvPr id="3" name="Content Placeholder 2">
            <a:extLst>
              <a:ext uri="{FF2B5EF4-FFF2-40B4-BE49-F238E27FC236}">
                <a16:creationId xmlns:a16="http://schemas.microsoft.com/office/drawing/2014/main" id="{E217534C-6455-568A-A1AE-C87482491226}"/>
              </a:ext>
            </a:extLst>
          </p:cNvPr>
          <p:cNvSpPr>
            <a:spLocks noGrp="1"/>
          </p:cNvSpPr>
          <p:nvPr>
            <p:ph idx="1"/>
          </p:nvPr>
        </p:nvSpPr>
        <p:spPr>
          <a:xfrm>
            <a:off x="709228" y="1088740"/>
            <a:ext cx="8039236" cy="5328592"/>
          </a:xfrm>
        </p:spPr>
        <p:txBody>
          <a:bodyPr/>
          <a:lstStyle/>
          <a:p>
            <a:r>
              <a:rPr lang="en-GB" sz="2400"/>
              <a:t>§3:  A belief (unlike “an idle fiction”) has a strong influence on our passions and actions, like that of an impression, which corroborates Hume’s claim that belief is characterised by greater force and vivacity.</a:t>
            </a:r>
            <a:endParaRPr lang="en-GB" sz="2400" dirty="0"/>
          </a:p>
          <a:p>
            <a:pPr>
              <a:spcBef>
                <a:spcPts val="1200"/>
              </a:spcBef>
            </a:pPr>
            <a:r>
              <a:rPr lang="en-GB" sz="2400"/>
              <a:t>§4:  This also explains why the passions often enhance our beliefs (e.g. people are more likely to believe “quacks” if they present their claims dramatically).</a:t>
            </a:r>
          </a:p>
          <a:p>
            <a:pPr>
              <a:spcBef>
                <a:spcPts val="1200"/>
              </a:spcBef>
            </a:pPr>
            <a:r>
              <a:rPr lang="en-GB" sz="2400"/>
              <a:t>§§5-7:  Poets give their work “an air of truth”, and make reference to familiar myths “to produce a more easy reception in the imagination”.  Vividness is “convey’d, as by so many pipes or canals”, to related ideas.</a:t>
            </a:r>
          </a:p>
          <a:p>
            <a:pPr>
              <a:spcBef>
                <a:spcPts val="1200"/>
              </a:spcBef>
            </a:pPr>
            <a:r>
              <a:rPr lang="en-GB" sz="2400"/>
              <a:t>§11-12:  </a:t>
            </a:r>
            <a:r>
              <a:rPr lang="en-GB" sz="2400" i="1"/>
              <a:t>General rules</a:t>
            </a:r>
            <a:r>
              <a:rPr lang="en-GB" sz="2400"/>
              <a:t> can help to prevent our credulity being carried away by lively eloquence.  [Added 1740]</a:t>
            </a:r>
            <a:endParaRPr lang="en-GB" sz="2400" i="1" dirty="0"/>
          </a:p>
        </p:txBody>
      </p:sp>
      <p:sp>
        <p:nvSpPr>
          <p:cNvPr id="4" name="Slide Number Placeholder 3">
            <a:extLst>
              <a:ext uri="{FF2B5EF4-FFF2-40B4-BE49-F238E27FC236}">
                <a16:creationId xmlns:a16="http://schemas.microsoft.com/office/drawing/2014/main" id="{1106B7D4-CD8A-83C2-3CDF-68CDB3A9B8E8}"/>
              </a:ext>
            </a:extLst>
          </p:cNvPr>
          <p:cNvSpPr>
            <a:spLocks noGrp="1"/>
          </p:cNvSpPr>
          <p:nvPr>
            <p:ph type="sldNum" sz="quarter" idx="10"/>
          </p:nvPr>
        </p:nvSpPr>
        <p:spPr/>
        <p:txBody>
          <a:bodyPr/>
          <a:lstStyle/>
          <a:p>
            <a:fld id="{A10A50DE-8775-498A-B5F5-974B635EB245}" type="slidenum">
              <a:rPr lang="en-US" smtClean="0"/>
              <a:pPr/>
              <a:t>169</a:t>
            </a:fld>
            <a:endParaRPr lang="en-US"/>
          </a:p>
        </p:txBody>
      </p:sp>
    </p:spTree>
    <p:extLst>
      <p:ext uri="{BB962C8B-B14F-4D97-AF65-F5344CB8AC3E}">
        <p14:creationId xmlns:p14="http://schemas.microsoft.com/office/powerpoint/2010/main" val="2652687606"/>
      </p:ext>
    </p:extLst>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9FB3-1AB2-D39C-5686-26FEEDB028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A57784-E8C7-728F-F731-2B847D7A6F87}"/>
              </a:ext>
            </a:extLst>
          </p:cNvPr>
          <p:cNvSpPr>
            <a:spLocks noGrp="1"/>
          </p:cNvSpPr>
          <p:nvPr>
            <p:ph type="sldNum" sz="quarter" idx="10"/>
          </p:nvPr>
        </p:nvSpPr>
        <p:spPr/>
        <p:txBody>
          <a:bodyPr/>
          <a:lstStyle/>
          <a:p>
            <a:fld id="{9F3A9400-0DC7-4718-954D-4CB654C44CA8}" type="slidenum">
              <a:rPr lang="en-US"/>
              <a:pPr/>
              <a:t>17</a:t>
            </a:fld>
            <a:endParaRPr lang="en-US"/>
          </a:p>
        </p:txBody>
      </p:sp>
      <p:sp>
        <p:nvSpPr>
          <p:cNvPr id="788482" name="Rectangle 2">
            <a:extLst>
              <a:ext uri="{FF2B5EF4-FFF2-40B4-BE49-F238E27FC236}">
                <a16:creationId xmlns:a16="http://schemas.microsoft.com/office/drawing/2014/main" id="{D9090718-E356-93E4-F3F5-84F1BD2E471F}"/>
              </a:ext>
            </a:extLst>
          </p:cNvPr>
          <p:cNvSpPr>
            <a:spLocks noGrp="1" noChangeArrowheads="1"/>
          </p:cNvSpPr>
          <p:nvPr>
            <p:ph type="title"/>
          </p:nvPr>
        </p:nvSpPr>
        <p:spPr>
          <a:xfrm>
            <a:off x="457200" y="188640"/>
            <a:ext cx="8229600" cy="846931"/>
          </a:xfrm>
        </p:spPr>
        <p:txBody>
          <a:bodyPr/>
          <a:lstStyle/>
          <a:p>
            <a:r>
              <a:rPr lang="en-GB" dirty="0"/>
              <a:t>Two Kinds </a:t>
            </a:r>
            <a:r>
              <a:rPr lang="en-GB"/>
              <a:t>of “Empiricism”</a:t>
            </a:r>
            <a:endParaRPr lang="en-GB" dirty="0"/>
          </a:p>
        </p:txBody>
      </p:sp>
      <p:sp>
        <p:nvSpPr>
          <p:cNvPr id="788483" name="Rectangle 3">
            <a:extLst>
              <a:ext uri="{FF2B5EF4-FFF2-40B4-BE49-F238E27FC236}">
                <a16:creationId xmlns:a16="http://schemas.microsoft.com/office/drawing/2014/main" id="{89FC0176-A606-3D0F-070F-CB8FF40F5C50}"/>
              </a:ext>
            </a:extLst>
          </p:cNvPr>
          <p:cNvSpPr>
            <a:spLocks noGrp="1" noChangeArrowheads="1"/>
          </p:cNvSpPr>
          <p:nvPr>
            <p:ph type="body" idx="1"/>
          </p:nvPr>
        </p:nvSpPr>
        <p:spPr>
          <a:xfrm>
            <a:off x="554868" y="1232756"/>
            <a:ext cx="8373616" cy="5472845"/>
          </a:xfrm>
        </p:spPr>
        <p:txBody>
          <a:bodyPr/>
          <a:lstStyle/>
          <a:p>
            <a:r>
              <a:rPr lang="en-GB" sz="3000" dirty="0"/>
              <a:t>Distinguish </a:t>
            </a:r>
            <a:r>
              <a:rPr lang="en-GB" sz="3000" i="1" dirty="0"/>
              <a:t>concept-empiricism</a:t>
            </a:r>
            <a:r>
              <a:rPr lang="en-GB" sz="3000" dirty="0"/>
              <a:t>:</a:t>
            </a:r>
          </a:p>
          <a:p>
            <a:pPr lvl="1">
              <a:buFontTx/>
              <a:buNone/>
            </a:pPr>
            <a:r>
              <a:rPr lang="en-GB" dirty="0">
                <a:solidFill>
                  <a:srgbClr val="FF7C80"/>
                </a:solidFill>
              </a:rPr>
              <a:t>	All our ideas derive from experience</a:t>
            </a:r>
          </a:p>
          <a:p>
            <a:pPr lvl="1">
              <a:buFontTx/>
              <a:buNone/>
            </a:pPr>
            <a:r>
              <a:rPr lang="en-GB" dirty="0"/>
              <a:t>	</a:t>
            </a:r>
            <a:r>
              <a:rPr lang="en-GB" sz="2600" dirty="0"/>
              <a:t>(i.e. </a:t>
            </a:r>
            <a:r>
              <a:rPr lang="en-GB" sz="2600" i="1" dirty="0"/>
              <a:t>contra</a:t>
            </a:r>
            <a:r>
              <a:rPr lang="en-GB" sz="2600" dirty="0"/>
              <a:t> Descartes, there are no innate ideas)</a:t>
            </a:r>
          </a:p>
          <a:p>
            <a:pPr>
              <a:buFont typeface="Wingdings" charset="2"/>
              <a:buNone/>
            </a:pPr>
            <a:r>
              <a:rPr lang="en-GB" dirty="0"/>
              <a:t>	</a:t>
            </a:r>
            <a:r>
              <a:rPr lang="en-GB" sz="3000" dirty="0"/>
              <a:t>from </a:t>
            </a:r>
            <a:r>
              <a:rPr lang="en-GB" sz="3000" i="1" dirty="0"/>
              <a:t>knowledge-empiricism</a:t>
            </a:r>
            <a:r>
              <a:rPr lang="en-GB" sz="3000" dirty="0"/>
              <a:t>:</a:t>
            </a:r>
          </a:p>
          <a:p>
            <a:pPr lvl="1">
              <a:buFontTx/>
              <a:buNone/>
            </a:pPr>
            <a:r>
              <a:rPr lang="en-GB" dirty="0">
                <a:solidFill>
                  <a:srgbClr val="FF7C80"/>
                </a:solidFill>
              </a:rPr>
              <a:t>	All knowledge of the world derives from experience</a:t>
            </a:r>
          </a:p>
          <a:p>
            <a:pPr lvl="1">
              <a:buFontTx/>
              <a:buNone/>
            </a:pPr>
            <a:r>
              <a:rPr lang="en-GB" dirty="0"/>
              <a:t>	</a:t>
            </a:r>
            <a:r>
              <a:rPr lang="en-GB" sz="2600" dirty="0"/>
              <a:t>(i.e. no “synthetic a priori knowledge”, </a:t>
            </a:r>
            <a:r>
              <a:rPr lang="en-GB" sz="2600" i="1" dirty="0"/>
              <a:t>contra</a:t>
            </a:r>
            <a:r>
              <a:rPr lang="en-GB" sz="2600" dirty="0"/>
              <a:t> Kant)</a:t>
            </a:r>
          </a:p>
          <a:p>
            <a:r>
              <a:rPr lang="en-GB" sz="3000" dirty="0"/>
              <a:t>Locke </a:t>
            </a:r>
            <a:r>
              <a:rPr lang="en-GB" sz="3000"/>
              <a:t>is a committed concept-empiricist, </a:t>
            </a:r>
            <a:r>
              <a:rPr lang="en-GB" sz="3000" dirty="0"/>
              <a:t>but he is </a:t>
            </a:r>
            <a:r>
              <a:rPr lang="en-GB" sz="3000" i="1" dirty="0"/>
              <a:t>not</a:t>
            </a:r>
            <a:r>
              <a:rPr lang="en-GB" sz="3000" dirty="0"/>
              <a:t> a pure </a:t>
            </a:r>
            <a:r>
              <a:rPr lang="en-GB" sz="3000"/>
              <a:t>knowledge-empiricist.</a:t>
            </a:r>
            <a:br>
              <a:rPr lang="en-GB" sz="3000"/>
            </a:br>
            <a:r>
              <a:rPr lang="en-GB" sz="3000"/>
              <a:t>(Hume </a:t>
            </a:r>
            <a:r>
              <a:rPr lang="en-GB" sz="3000" dirty="0"/>
              <a:t>is strongly empiricist in </a:t>
            </a:r>
            <a:r>
              <a:rPr lang="en-GB" sz="3000" i="1" dirty="0"/>
              <a:t>both</a:t>
            </a:r>
            <a:r>
              <a:rPr lang="en-GB" sz="3000" dirty="0"/>
              <a:t> </a:t>
            </a:r>
            <a:r>
              <a:rPr lang="en-GB" sz="3000"/>
              <a:t>senses.) </a:t>
            </a:r>
            <a:endParaRPr lang="en-GB" sz="3000" dirty="0"/>
          </a:p>
        </p:txBody>
      </p:sp>
    </p:spTree>
    <p:extLst>
      <p:ext uri="{BB962C8B-B14F-4D97-AF65-F5344CB8AC3E}">
        <p14:creationId xmlns:p14="http://schemas.microsoft.com/office/powerpoint/2010/main" val="4020621171"/>
      </p:ext>
    </p:extLst>
  </p:cSld>
  <p:clrMapOvr>
    <a:masterClrMapping/>
  </p:clrMapOvr>
  <p:transition spd="med">
    <p:cove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188640"/>
            <a:ext cx="8640960" cy="810927"/>
          </a:xfrm>
        </p:spPr>
        <p:txBody>
          <a:bodyPr/>
          <a:lstStyle/>
          <a:p>
            <a:r>
              <a:rPr lang="en-GB" i="1" dirty="0"/>
              <a:t>T</a:t>
            </a:r>
            <a:r>
              <a:rPr lang="en-GB" dirty="0"/>
              <a:t> 1.3.11: “Probability of Chances”</a:t>
            </a:r>
            <a:endParaRPr lang="en-GB" i="1" dirty="0"/>
          </a:p>
        </p:txBody>
      </p:sp>
      <p:sp>
        <p:nvSpPr>
          <p:cNvPr id="3" name="Content Placeholder 2"/>
          <p:cNvSpPr>
            <a:spLocks noGrp="1"/>
          </p:cNvSpPr>
          <p:nvPr>
            <p:ph idx="1"/>
          </p:nvPr>
        </p:nvSpPr>
        <p:spPr>
          <a:xfrm>
            <a:off x="565212" y="1376772"/>
            <a:ext cx="8003232" cy="5076564"/>
          </a:xfrm>
        </p:spPr>
        <p:txBody>
          <a:bodyPr/>
          <a:lstStyle/>
          <a:p>
            <a:r>
              <a:rPr lang="en-GB" sz="2500" i="1" dirty="0"/>
              <a:t>§</a:t>
            </a:r>
            <a:r>
              <a:rPr lang="en-GB" sz="2500" dirty="0"/>
              <a:t>2:  Locke divides “human reason into </a:t>
            </a:r>
            <a:r>
              <a:rPr lang="en-GB" sz="2500" i="1" dirty="0" err="1"/>
              <a:t>knowedge</a:t>
            </a:r>
            <a:r>
              <a:rPr lang="en-GB" sz="2500" dirty="0"/>
              <a:t> and </a:t>
            </a:r>
            <a:r>
              <a:rPr lang="en-GB" sz="2500" i="1" dirty="0"/>
              <a:t>probability</a:t>
            </a:r>
            <a:r>
              <a:rPr lang="en-GB" sz="2500" dirty="0"/>
              <a:t>”.  But “One </a:t>
            </a:r>
            <a:r>
              <a:rPr lang="en-GB" sz="2500" dirty="0" err="1"/>
              <a:t>wou’d</a:t>
            </a:r>
            <a:r>
              <a:rPr lang="en-GB" sz="2500" dirty="0"/>
              <a:t> appear ridiculous, who </a:t>
            </a:r>
            <a:r>
              <a:rPr lang="en-GB" sz="2500" dirty="0" err="1"/>
              <a:t>wou’d</a:t>
            </a:r>
            <a:r>
              <a:rPr lang="en-GB" sz="2500" dirty="0"/>
              <a:t> say, that ’tis only probable the sun will rise to-morrow, or that all men must dye”.  So it fits better with common language if we talk of “probability” only in cases of genuine uncertainty (e.g. where the evidence is mixed), and use the word “proof” to talk of “those arguments, which are </a:t>
            </a:r>
            <a:r>
              <a:rPr lang="en-GB" sz="2500" dirty="0" err="1"/>
              <a:t>deriv’d</a:t>
            </a:r>
            <a:r>
              <a:rPr lang="en-GB" sz="2500" dirty="0"/>
              <a:t> from the relation of cause and effect, and which are entirely free from doubt and uncertainty”.</a:t>
            </a:r>
          </a:p>
          <a:p>
            <a:pPr>
              <a:spcBef>
                <a:spcPts val="1200"/>
              </a:spcBef>
            </a:pPr>
            <a:r>
              <a:rPr lang="en-GB" sz="2500" i="1" dirty="0"/>
              <a:t>§</a:t>
            </a:r>
            <a:r>
              <a:rPr lang="en-GB" sz="2500" dirty="0"/>
              <a:t>§9-13:  Gives the most detailed account of Hume’s hydraulic theory of </a:t>
            </a:r>
            <a:r>
              <a:rPr lang="en-GB" sz="2500"/>
              <a:t>probabilistic judgment</a:t>
            </a:r>
            <a:r>
              <a:rPr lang="en-GB" sz="2500" dirty="0"/>
              <a:t>.</a:t>
            </a:r>
            <a:endParaRPr lang="en-GB" sz="25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170</a:t>
            </a:fld>
            <a:endParaRPr lang="en-US"/>
          </a:p>
        </p:txBody>
      </p:sp>
    </p:spTree>
    <p:extLst>
      <p:ext uri="{BB962C8B-B14F-4D97-AF65-F5344CB8AC3E}">
        <p14:creationId xmlns:p14="http://schemas.microsoft.com/office/powerpoint/2010/main" val="43338927"/>
      </p:ext>
    </p:extLst>
  </p:cSld>
  <p:clrMapOvr>
    <a:masterClrMapping/>
  </p:clrMapOvr>
  <p:transition spd="med">
    <p:cove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666911"/>
          </a:xfrm>
        </p:spPr>
        <p:txBody>
          <a:bodyPr/>
          <a:lstStyle/>
          <a:p>
            <a:r>
              <a:rPr lang="en-GB" i="1" dirty="0"/>
              <a:t>T</a:t>
            </a:r>
            <a:r>
              <a:rPr lang="en-GB" dirty="0"/>
              <a:t> 1.3.12: “Probability of Causes”</a:t>
            </a:r>
            <a:endParaRPr lang="en-GB" i="1" dirty="0"/>
          </a:p>
        </p:txBody>
      </p:sp>
      <p:sp>
        <p:nvSpPr>
          <p:cNvPr id="3" name="Content Placeholder 2"/>
          <p:cNvSpPr>
            <a:spLocks noGrp="1"/>
          </p:cNvSpPr>
          <p:nvPr>
            <p:ph idx="1"/>
          </p:nvPr>
        </p:nvSpPr>
        <p:spPr>
          <a:xfrm>
            <a:off x="637989" y="1124744"/>
            <a:ext cx="8182483" cy="5472608"/>
          </a:xfrm>
        </p:spPr>
        <p:txBody>
          <a:bodyPr/>
          <a:lstStyle/>
          <a:p>
            <a:r>
              <a:rPr lang="en-GB" sz="2400" dirty="0"/>
              <a:t>§1:  “what the vulgar call chance is nothing but a secret and </a:t>
            </a:r>
            <a:r>
              <a:rPr lang="en-GB" sz="2400" dirty="0" err="1"/>
              <a:t>conceal’d</a:t>
            </a:r>
            <a:r>
              <a:rPr lang="en-GB" sz="2400" dirty="0"/>
              <a:t> cause”.  </a:t>
            </a:r>
            <a:r>
              <a:rPr lang="en-GB" sz="2400" i="1" dirty="0">
                <a:solidFill>
                  <a:srgbClr val="FF9999"/>
                </a:solidFill>
              </a:rPr>
              <a:t>Hume is a determinist.</a:t>
            </a:r>
            <a:endParaRPr lang="en-GB" sz="2400" dirty="0"/>
          </a:p>
          <a:p>
            <a:pPr>
              <a:spcBef>
                <a:spcPts val="1200"/>
              </a:spcBef>
            </a:pPr>
            <a:r>
              <a:rPr lang="en-GB" sz="2400" dirty="0"/>
              <a:t>§2:  </a:t>
            </a:r>
            <a:r>
              <a:rPr lang="en-GB" sz="2400"/>
              <a:t>Probable judgment </a:t>
            </a:r>
            <a:r>
              <a:rPr lang="en-GB" sz="2400" dirty="0"/>
              <a:t>is derived from custom, i.e. “the association of ideas to a present impression</a:t>
            </a:r>
            <a:r>
              <a:rPr lang="en-GB" sz="2400"/>
              <a:t>”.  In cases where </a:t>
            </a:r>
            <a:r>
              <a:rPr lang="en-GB" sz="2400" i="1"/>
              <a:t>A</a:t>
            </a:r>
            <a:r>
              <a:rPr lang="en-GB" sz="2400"/>
              <a:t> is always followed by </a:t>
            </a:r>
            <a:r>
              <a:rPr lang="en-GB" sz="2400" i="1"/>
              <a:t>B</a:t>
            </a:r>
            <a:r>
              <a:rPr lang="en-GB" sz="2400"/>
              <a:t>, strength </a:t>
            </a:r>
            <a:r>
              <a:rPr lang="en-GB" sz="2400" dirty="0"/>
              <a:t>of association builds </a:t>
            </a:r>
            <a:r>
              <a:rPr lang="en-GB" sz="2400"/>
              <a:t>up gradually as more instances are observed.</a:t>
            </a:r>
            <a:endParaRPr lang="en-GB" sz="2400" dirty="0"/>
          </a:p>
          <a:p>
            <a:pPr>
              <a:spcBef>
                <a:spcPts val="1200"/>
              </a:spcBef>
            </a:pPr>
            <a:r>
              <a:rPr lang="en-GB" sz="2400" dirty="0"/>
              <a:t>§§8-12:  The hydraulic theory again – after inconstant experience, the force and vivacity of our inductive expectation (on seeing </a:t>
            </a:r>
            <a:r>
              <a:rPr lang="en-GB" sz="2400" i="1" dirty="0"/>
              <a:t>A</a:t>
            </a:r>
            <a:r>
              <a:rPr lang="en-GB" sz="2400" dirty="0"/>
              <a:t>) is divided between the ideas of the various experienced effects (</a:t>
            </a:r>
            <a:r>
              <a:rPr lang="en-GB" sz="2400" i="1" dirty="0"/>
              <a:t>B</a:t>
            </a:r>
            <a:r>
              <a:rPr lang="en-GB" sz="2400" dirty="0"/>
              <a:t>, </a:t>
            </a:r>
            <a:r>
              <a:rPr lang="en-GB" sz="2400" i="1" dirty="0"/>
              <a:t>C</a:t>
            </a:r>
            <a:r>
              <a:rPr lang="en-GB" sz="2400" dirty="0"/>
              <a:t>, </a:t>
            </a:r>
            <a:r>
              <a:rPr lang="en-GB" sz="2400" i="1" dirty="0"/>
              <a:t>D</a:t>
            </a:r>
            <a:r>
              <a:rPr lang="en-GB" sz="2400" dirty="0"/>
              <a:t> etc.) in proportion to their past observed frequencies.</a:t>
            </a:r>
          </a:p>
          <a:p>
            <a:pPr>
              <a:spcBef>
                <a:spcPts val="1200"/>
              </a:spcBef>
            </a:pPr>
            <a:r>
              <a:rPr lang="en-GB" sz="2400" dirty="0"/>
              <a:t>§25:  Reasoning from </a:t>
            </a:r>
            <a:r>
              <a:rPr lang="en-GB" sz="2400" i="1" dirty="0"/>
              <a:t>analogy</a:t>
            </a:r>
            <a:r>
              <a:rPr lang="en-GB" sz="2400" dirty="0"/>
              <a:t> involves weakening of </a:t>
            </a:r>
            <a:r>
              <a:rPr lang="en-GB" sz="2400" i="1" dirty="0"/>
              <a:t>resemblance</a:t>
            </a:r>
            <a:r>
              <a:rPr lang="en-GB" sz="2400" dirty="0"/>
              <a:t> (rather than of the </a:t>
            </a:r>
            <a:r>
              <a:rPr lang="en-GB" sz="2400" i="1" dirty="0"/>
              <a:t>union</a:t>
            </a:r>
            <a:r>
              <a:rPr lang="en-GB" sz="2400" dirty="0"/>
              <a:t>, i.e. constancy).</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171</a:t>
            </a:fld>
            <a:endParaRPr lang="en-US"/>
          </a:p>
        </p:txBody>
      </p:sp>
    </p:spTree>
    <p:extLst>
      <p:ext uri="{BB962C8B-B14F-4D97-AF65-F5344CB8AC3E}">
        <p14:creationId xmlns:p14="http://schemas.microsoft.com/office/powerpoint/2010/main" val="3446837139"/>
      </p:ext>
    </p:extLst>
  </p:cSld>
  <p:clrMapOvr>
    <a:masterClrMapping/>
  </p:clrMapOvr>
  <p:transition spd="med">
    <p:cove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224644"/>
            <a:ext cx="8532948" cy="6408712"/>
          </a:xfrm>
        </p:spPr>
        <p:txBody>
          <a:bodyPr/>
          <a:lstStyle/>
          <a:p>
            <a:r>
              <a:rPr lang="en-GB" sz="3000" dirty="0"/>
              <a:t>If people find this theory hard to accept ...</a:t>
            </a:r>
          </a:p>
          <a:p>
            <a:pPr lvl="1">
              <a:spcBef>
                <a:spcPts val="1200"/>
              </a:spcBef>
              <a:buNone/>
            </a:pPr>
            <a:r>
              <a:rPr lang="en-GB" sz="2600" dirty="0"/>
              <a:t>	</a:t>
            </a:r>
            <a:r>
              <a:rPr lang="en-GB" sz="2300" dirty="0"/>
              <a:t>“Let men be once fully </a:t>
            </a:r>
            <a:r>
              <a:rPr lang="en-GB" sz="2300" dirty="0" err="1"/>
              <a:t>perswaded</a:t>
            </a:r>
            <a:r>
              <a:rPr lang="en-GB" sz="2300" dirty="0"/>
              <a:t> of these two principles, </a:t>
            </a:r>
            <a:r>
              <a:rPr lang="en-GB" sz="2300" i="1" dirty="0">
                <a:solidFill>
                  <a:srgbClr val="FF9999"/>
                </a:solidFill>
              </a:rPr>
              <a:t>That there is nothing in any object, </a:t>
            </a:r>
            <a:r>
              <a:rPr lang="en-GB" sz="2300" i="1" dirty="0" err="1">
                <a:solidFill>
                  <a:srgbClr val="FF9999"/>
                </a:solidFill>
              </a:rPr>
              <a:t>consider’d</a:t>
            </a:r>
            <a:r>
              <a:rPr lang="en-GB" sz="2300" i="1" dirty="0">
                <a:solidFill>
                  <a:srgbClr val="FF9999"/>
                </a:solidFill>
              </a:rPr>
              <a:t> in itself, which can afford us a reason for drawing a conclusion beyond it</a:t>
            </a:r>
            <a:r>
              <a:rPr lang="en-GB" sz="2300" dirty="0"/>
              <a:t>; and, </a:t>
            </a:r>
            <a:r>
              <a:rPr lang="en-GB" sz="2300" i="1" dirty="0">
                <a:solidFill>
                  <a:srgbClr val="FF9999"/>
                </a:solidFill>
              </a:rPr>
              <a:t>That even after the observation of the frequent or constant conjunction of objects, we have no reason to draw any inference concerning any object beyond those of which we have had experience</a:t>
            </a:r>
            <a:r>
              <a:rPr lang="en-GB" sz="2300" i="1" dirty="0"/>
              <a:t>;</a:t>
            </a:r>
            <a:r>
              <a:rPr lang="en-GB" sz="2300" dirty="0"/>
              <a:t> I say, let men be once fully </a:t>
            </a:r>
            <a:r>
              <a:rPr lang="en-GB" sz="2300" dirty="0" err="1"/>
              <a:t>convinc’d</a:t>
            </a:r>
            <a:r>
              <a:rPr lang="en-GB" sz="2300" dirty="0"/>
              <a:t> of these two principles, and this will throw them so loose from all common systems, that they will make no difficulty of receiving any, which may appear the most extraordinary.”  (</a:t>
            </a:r>
            <a:r>
              <a:rPr lang="en-GB" sz="2300" i="1" dirty="0"/>
              <a:t>T</a:t>
            </a:r>
            <a:r>
              <a:rPr lang="en-GB" sz="2300" dirty="0"/>
              <a:t> 1.3.12.20)</a:t>
            </a:r>
          </a:p>
          <a:p>
            <a:pPr>
              <a:spcBef>
                <a:spcPts val="1800"/>
              </a:spcBef>
            </a:pPr>
            <a:r>
              <a:rPr lang="en-GB" sz="2800"/>
              <a:t>This may suggest that Hume has belatedly </a:t>
            </a:r>
            <a:r>
              <a:rPr lang="en-GB" sz="2800" dirty="0"/>
              <a:t>noticed </a:t>
            </a:r>
            <a:r>
              <a:rPr lang="en-GB" sz="2800"/>
              <a:t>the potentially dramatic </a:t>
            </a:r>
            <a:r>
              <a:rPr lang="en-GB" sz="2800" dirty="0"/>
              <a:t>sceptical impact of his argument concerning induction!</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172</a:t>
            </a:fld>
            <a:endParaRPr lang="en-US"/>
          </a:p>
        </p:txBody>
      </p:sp>
    </p:spTree>
    <p:extLst>
      <p:ext uri="{BB962C8B-B14F-4D97-AF65-F5344CB8AC3E}">
        <p14:creationId xmlns:p14="http://schemas.microsoft.com/office/powerpoint/2010/main" val="3411361331"/>
      </p:ext>
    </p:extLst>
  </p:cSld>
  <p:clrMapOvr>
    <a:masterClrMapping/>
  </p:clrMapOvr>
  <p:transition spd="med">
    <p:cove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88640"/>
            <a:ext cx="8712968" cy="774923"/>
          </a:xfrm>
        </p:spPr>
        <p:txBody>
          <a:bodyPr/>
          <a:lstStyle/>
          <a:p>
            <a:r>
              <a:rPr lang="en-GB" dirty="0"/>
              <a:t>Science: Seeking Hidden Causes</a:t>
            </a:r>
          </a:p>
        </p:txBody>
      </p:sp>
      <p:sp>
        <p:nvSpPr>
          <p:cNvPr id="3" name="Content Placeholder 2"/>
          <p:cNvSpPr>
            <a:spLocks noGrp="1"/>
          </p:cNvSpPr>
          <p:nvPr>
            <p:ph idx="1"/>
          </p:nvPr>
        </p:nvSpPr>
        <p:spPr>
          <a:xfrm>
            <a:off x="251520" y="1196752"/>
            <a:ext cx="8568952" cy="5472608"/>
          </a:xfrm>
        </p:spPr>
        <p:txBody>
          <a:bodyPr/>
          <a:lstStyle/>
          <a:p>
            <a:pPr>
              <a:buNone/>
            </a:pPr>
            <a:r>
              <a:rPr lang="en-GB" sz="2100" dirty="0"/>
              <a:t>	“The vulgar ... attribute the uncertainty of events to such an uncertainty in the causes, as makes them often fail of their usual influence, ...  But philosophers observing, that almost in every part of nature there is </a:t>
            </a:r>
            <a:r>
              <a:rPr lang="en-GB" sz="2100" dirty="0" err="1"/>
              <a:t>contain’d</a:t>
            </a:r>
            <a:r>
              <a:rPr lang="en-GB" sz="2100" dirty="0"/>
              <a:t> a vast variety of springs and principles, which are hid, by reason of their minuteness or remoteness, find that ’tis at least possible the contrariety of events may not proceed from any contingency in the cause, but from the secret operation of contrary causes.  This possibility is converted into certainty by farther observation, when they remark, that upon an exact scrutiny, a contrariety of effects always betrays a contrariety of causes, and proceeds from their mutual hindrance and opposition. ...  </a:t>
            </a:r>
            <a:r>
              <a:rPr lang="en-GB" sz="2100" dirty="0">
                <a:solidFill>
                  <a:srgbClr val="FF9999"/>
                </a:solidFill>
              </a:rPr>
              <a:t>From the observation of several parallel instances, philosophers form a maxim, that the connexion betwixt all causes and effects is equally necessary, and that its seeming uncertainty in some instances proceeds from the secret opposition of contrary causes</a:t>
            </a:r>
            <a:r>
              <a:rPr lang="en-GB" sz="2100" dirty="0"/>
              <a:t>.”</a:t>
            </a:r>
          </a:p>
          <a:p>
            <a:pPr>
              <a:spcBef>
                <a:spcPts val="1200"/>
              </a:spcBef>
              <a:buNone/>
            </a:pPr>
            <a:r>
              <a:rPr lang="en-GB" sz="2100" dirty="0"/>
              <a:t>					(</a:t>
            </a:r>
            <a:r>
              <a:rPr lang="en-GB" sz="2100" i="1" dirty="0"/>
              <a:t>T</a:t>
            </a:r>
            <a:r>
              <a:rPr lang="en-GB" sz="2100" dirty="0"/>
              <a:t> 1.3.12.5; </a:t>
            </a:r>
            <a:r>
              <a:rPr lang="en-GB" sz="2100" i="1" dirty="0"/>
              <a:t>E</a:t>
            </a:r>
            <a:r>
              <a:rPr lang="en-GB" sz="2100" dirty="0"/>
              <a:t> 8.13 is almost </a:t>
            </a:r>
            <a:r>
              <a:rPr lang="en-GB" sz="2100" i="1" dirty="0"/>
              <a:t>verbatim</a:t>
            </a:r>
            <a:r>
              <a:rPr lang="en-GB" sz="2100" dirty="0"/>
              <a:t>)</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173</a:t>
            </a:fld>
            <a:endParaRPr lang="en-US"/>
          </a:p>
        </p:txBody>
      </p:sp>
    </p:spTree>
    <p:extLst>
      <p:ext uri="{BB962C8B-B14F-4D97-AF65-F5344CB8AC3E}">
        <p14:creationId xmlns:p14="http://schemas.microsoft.com/office/powerpoint/2010/main" val="3309693436"/>
      </p:ext>
    </p:extLst>
  </p:cSld>
  <p:clrMapOvr>
    <a:masterClrMapping/>
  </p:clrMapOvr>
  <p:transition spd="med">
    <p:cove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02915"/>
          </a:xfrm>
        </p:spPr>
        <p:txBody>
          <a:bodyPr/>
          <a:lstStyle/>
          <a:p>
            <a:r>
              <a:rPr lang="en-GB" sz="4000" i="1" dirty="0"/>
              <a:t>T</a:t>
            </a:r>
            <a:r>
              <a:rPr lang="en-GB" sz="4000" dirty="0"/>
              <a:t> 1.3.13: “</a:t>
            </a:r>
            <a:r>
              <a:rPr lang="en-GB" sz="4000" dirty="0" err="1"/>
              <a:t>Unphilosophical</a:t>
            </a:r>
            <a:r>
              <a:rPr lang="en-GB" sz="4000" dirty="0"/>
              <a:t> Probability”</a:t>
            </a:r>
            <a:endParaRPr lang="en-GB" sz="4000" i="1" dirty="0"/>
          </a:p>
        </p:txBody>
      </p:sp>
      <p:sp>
        <p:nvSpPr>
          <p:cNvPr id="3" name="Content Placeholder 2"/>
          <p:cNvSpPr>
            <a:spLocks noGrp="1"/>
          </p:cNvSpPr>
          <p:nvPr>
            <p:ph idx="1"/>
          </p:nvPr>
        </p:nvSpPr>
        <p:spPr>
          <a:xfrm>
            <a:off x="359532" y="1124744"/>
            <a:ext cx="8388932" cy="5508612"/>
          </a:xfrm>
        </p:spPr>
        <p:txBody>
          <a:bodyPr/>
          <a:lstStyle/>
          <a:p>
            <a:r>
              <a:rPr lang="en-GB" sz="2600" dirty="0"/>
              <a:t>Some types of reasoning from “the same principles” (i.e. custom) are viewed with less respect:</a:t>
            </a:r>
          </a:p>
          <a:p>
            <a:pPr lvl="1">
              <a:spcBef>
                <a:spcPts val="1200"/>
              </a:spcBef>
            </a:pPr>
            <a:r>
              <a:rPr lang="en-GB" sz="2200" dirty="0"/>
              <a:t>§§1-2:  Giving recent instances (which can be either observed </a:t>
            </a:r>
            <a:r>
              <a:rPr lang="en-GB" sz="2200" i="1" dirty="0"/>
              <a:t>causes </a:t>
            </a:r>
            <a:r>
              <a:rPr lang="en-GB" sz="2200" dirty="0"/>
              <a:t>[1] or </a:t>
            </a:r>
            <a:r>
              <a:rPr lang="en-GB" sz="2200" i="1" dirty="0"/>
              <a:t>effects </a:t>
            </a:r>
            <a:r>
              <a:rPr lang="en-GB" sz="2200" dirty="0"/>
              <a:t>[2]) more weight than remote instances, because they are more vivid in the memory;</a:t>
            </a:r>
          </a:p>
          <a:p>
            <a:pPr lvl="1">
              <a:spcBef>
                <a:spcPts val="800"/>
              </a:spcBef>
            </a:pPr>
            <a:r>
              <a:rPr lang="en-GB" sz="2200" dirty="0"/>
              <a:t>§3:  Fading of conviction through lengthy reasoning;</a:t>
            </a:r>
          </a:p>
          <a:p>
            <a:pPr lvl="1">
              <a:spcBef>
                <a:spcPts val="800"/>
              </a:spcBef>
            </a:pPr>
            <a:r>
              <a:rPr lang="en-GB" sz="2200" dirty="0"/>
              <a:t>§7: </a:t>
            </a:r>
            <a:r>
              <a:rPr lang="en-GB" sz="2200" dirty="0">
                <a:solidFill>
                  <a:srgbClr val="FF9999"/>
                </a:solidFill>
              </a:rPr>
              <a:t>“General rules” leading to </a:t>
            </a:r>
            <a:r>
              <a:rPr lang="en-GB" sz="2200" cap="small" dirty="0">
                <a:solidFill>
                  <a:srgbClr val="FF9999"/>
                </a:solidFill>
              </a:rPr>
              <a:t>prejudice</a:t>
            </a:r>
            <a:r>
              <a:rPr lang="en-GB" sz="2200" dirty="0"/>
              <a:t>, e.g. continuing to believe “An </a:t>
            </a:r>
            <a:r>
              <a:rPr lang="en-GB" sz="2200" i="1" dirty="0"/>
              <a:t>Irishman</a:t>
            </a:r>
            <a:r>
              <a:rPr lang="en-GB" sz="2200" dirty="0"/>
              <a:t> cannot have wit, and a </a:t>
            </a:r>
            <a:r>
              <a:rPr lang="en-GB" sz="2200" i="1" dirty="0"/>
              <a:t>Frenchman</a:t>
            </a:r>
            <a:r>
              <a:rPr lang="en-GB" sz="2200" dirty="0"/>
              <a:t> cannot have solidity”, even given clear counterexamples.</a:t>
            </a:r>
          </a:p>
          <a:p>
            <a:pPr lvl="1">
              <a:spcBef>
                <a:spcPts val="800"/>
              </a:spcBef>
            </a:pPr>
            <a:r>
              <a:rPr lang="en-GB" sz="2200" dirty="0"/>
              <a:t>§§9-12:  </a:t>
            </a:r>
            <a:r>
              <a:rPr lang="en-GB" sz="2200" dirty="0">
                <a:solidFill>
                  <a:srgbClr val="FF9999"/>
                </a:solidFill>
              </a:rPr>
              <a:t>We can avoid such prejudice by using higher-level </a:t>
            </a:r>
            <a:r>
              <a:rPr lang="en-GB" sz="2200" i="1" dirty="0">
                <a:solidFill>
                  <a:srgbClr val="FF9999"/>
                </a:solidFill>
              </a:rPr>
              <a:t>general rules</a:t>
            </a:r>
            <a:r>
              <a:rPr lang="en-GB" sz="2200" dirty="0">
                <a:solidFill>
                  <a:srgbClr val="FF9999"/>
                </a:solidFill>
              </a:rPr>
              <a:t> </a:t>
            </a:r>
            <a:r>
              <a:rPr lang="en-GB" sz="2200" dirty="0"/>
              <a:t>(which are “</a:t>
            </a:r>
            <a:r>
              <a:rPr lang="en-GB" sz="2200" dirty="0">
                <a:solidFill>
                  <a:srgbClr val="FF9999"/>
                </a:solidFill>
              </a:rPr>
              <a:t>attributed to our judgment; as being more extensive and constant</a:t>
            </a:r>
            <a:r>
              <a:rPr lang="en-GB" sz="2200" dirty="0"/>
              <a:t>”) to counter our prejudices (which are attributed “</a:t>
            </a:r>
            <a:r>
              <a:rPr lang="en-GB" sz="2200" dirty="0">
                <a:solidFill>
                  <a:srgbClr val="FF9999"/>
                </a:solidFill>
              </a:rPr>
              <a:t>to the imagination; as being more capricious and uncertain</a:t>
            </a:r>
            <a:r>
              <a:rPr lang="en-GB" sz="2200" dirty="0"/>
              <a:t>”, </a:t>
            </a:r>
            <a:r>
              <a:rPr lang="en-GB" sz="2200" i="1" dirty="0"/>
              <a:t>T</a:t>
            </a:r>
            <a:r>
              <a:rPr lang="en-GB" sz="2200" dirty="0"/>
              <a:t> 1.3.13.11).</a:t>
            </a:r>
          </a:p>
          <a:p>
            <a:pPr lvl="1"/>
            <a:endParaRPr lang="en-GB" sz="2300" dirty="0"/>
          </a:p>
          <a:p>
            <a:pPr lvl="1"/>
            <a:endParaRPr lang="en-GB" sz="2300" dirty="0"/>
          </a:p>
          <a:p>
            <a:pPr lvl="1"/>
            <a:endParaRPr lang="en-GB" sz="23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174</a:t>
            </a:fld>
            <a:endParaRPr lang="en-US"/>
          </a:p>
        </p:txBody>
      </p:sp>
    </p:spTree>
    <p:extLst>
      <p:ext uri="{BB962C8B-B14F-4D97-AF65-F5344CB8AC3E}">
        <p14:creationId xmlns:p14="http://schemas.microsoft.com/office/powerpoint/2010/main" val="1918994305"/>
      </p:ext>
    </p:extLst>
  </p:cSld>
  <p:clrMapOvr>
    <a:masterClrMapping/>
  </p:clrMapOvr>
  <p:transition spd="med">
    <p:cove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9373-84F1-9A50-9575-647210F1B722}"/>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86A217CE-D762-DF5A-B15E-F2071B40A6BA}"/>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77C8B796-6859-BE50-507D-670FBB8F666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C4E8B99B-B184-E9EF-3191-1CFF8CCCC5AC}"/>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7BF4F7B-6C12-61BF-5408-EC523547C004}"/>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5</a:t>
            </a:r>
            <a:r>
              <a:rPr lang="en-GB" sz="3000" i="1">
                <a:solidFill>
                  <a:srgbClr val="FF7C80"/>
                </a:solidFill>
                <a:effectLst>
                  <a:outerShdw blurRad="38100" dist="38100" dir="2700000" algn="tl">
                    <a:srgbClr val="000000"/>
                  </a:outerShdw>
                </a:effectLst>
              </a:rPr>
              <a:t>. Hume’s Theory of Causation</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3530887176"/>
      </p:ext>
    </p:extLst>
  </p:cSld>
  <p:clrMapOvr>
    <a:masterClrMapping/>
  </p:clrMapOvr>
  <p:transition spd="med">
    <p:cove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87E5-A340-F892-BA3F-77E3219EE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A8D23-BA9A-9CB5-A085-A92AE104B297}"/>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C1714F37-3E6F-3196-725C-A6C9E60387A1}"/>
              </a:ext>
            </a:extLst>
          </p:cNvPr>
          <p:cNvSpPr>
            <a:spLocks noGrp="1"/>
          </p:cNvSpPr>
          <p:nvPr>
            <p:ph idx="1"/>
          </p:nvPr>
        </p:nvSpPr>
        <p:spPr>
          <a:xfrm>
            <a:off x="251520" y="1160748"/>
            <a:ext cx="8640960" cy="5436604"/>
          </a:xfrm>
        </p:spPr>
        <p:txBody>
          <a:bodyPr/>
          <a:lstStyle/>
          <a:p>
            <a:r>
              <a:rPr lang="en-GB" sz="2700" dirty="0"/>
              <a:t>We discussed in detail Hume’s argument concerning induction, from both </a:t>
            </a:r>
            <a:r>
              <a:rPr lang="en-GB" sz="2700" i="1" dirty="0"/>
              <a:t>Treatise</a:t>
            </a:r>
            <a:r>
              <a:rPr lang="en-GB" sz="2700" dirty="0"/>
              <a:t> 1.3.6 and </a:t>
            </a:r>
            <a:r>
              <a:rPr lang="en-GB" sz="2700" i="1" dirty="0"/>
              <a:t>Enquiry</a:t>
            </a:r>
            <a:r>
              <a:rPr lang="en-GB" sz="2700" dirty="0"/>
              <a:t> 4.</a:t>
            </a:r>
          </a:p>
          <a:p>
            <a:pPr lvl="1">
              <a:spcBef>
                <a:spcPts val="900"/>
              </a:spcBef>
            </a:pPr>
            <a:r>
              <a:rPr lang="en-GB" sz="2300" dirty="0"/>
              <a:t>The </a:t>
            </a:r>
            <a:r>
              <a:rPr lang="en-GB" sz="2300" i="1" dirty="0"/>
              <a:t>Treatise</a:t>
            </a:r>
            <a:r>
              <a:rPr lang="en-GB" sz="2300" dirty="0"/>
              <a:t> argument starts from his search for the impression of necessary connexion (since </a:t>
            </a:r>
            <a:r>
              <a:rPr lang="en-GB" sz="2300" i="1" dirty="0"/>
              <a:t>T</a:t>
            </a:r>
            <a:r>
              <a:rPr lang="en-GB" sz="2300" dirty="0"/>
              <a:t> 1.3.2.12).</a:t>
            </a:r>
          </a:p>
          <a:p>
            <a:pPr lvl="1">
              <a:spcBef>
                <a:spcPts val="900"/>
              </a:spcBef>
            </a:pPr>
            <a:r>
              <a:rPr lang="en-GB" sz="2300" dirty="0"/>
              <a:t>Causal relations are not </a:t>
            </a:r>
            <a:r>
              <a:rPr lang="en-GB" sz="2300" i="1" dirty="0"/>
              <a:t>a priori</a:t>
            </a:r>
            <a:r>
              <a:rPr lang="en-GB" sz="2300" dirty="0"/>
              <a:t>, but learned through </a:t>
            </a:r>
            <a:r>
              <a:rPr lang="en-GB" sz="2300" dirty="0" err="1"/>
              <a:t>exper-ience</a:t>
            </a:r>
            <a:r>
              <a:rPr lang="en-GB" sz="2300" dirty="0"/>
              <a:t> of </a:t>
            </a:r>
            <a:r>
              <a:rPr lang="en-GB" sz="2300" i="1" dirty="0">
                <a:solidFill>
                  <a:srgbClr val="FF7C80"/>
                </a:solidFill>
              </a:rPr>
              <a:t>constant conjunction</a:t>
            </a:r>
            <a:r>
              <a:rPr lang="en-GB" sz="2300" dirty="0"/>
              <a:t> (1.3.6.1-3).  This, apparently, becomes the third component (with </a:t>
            </a:r>
            <a:r>
              <a:rPr lang="en-GB" sz="2300" i="1" dirty="0">
                <a:solidFill>
                  <a:srgbClr val="FF7C80"/>
                </a:solidFill>
              </a:rPr>
              <a:t>contiguity</a:t>
            </a:r>
            <a:r>
              <a:rPr lang="en-GB" sz="2300" dirty="0"/>
              <a:t> and </a:t>
            </a:r>
            <a:r>
              <a:rPr lang="en-GB" sz="2300" i="1" dirty="0" err="1">
                <a:solidFill>
                  <a:srgbClr val="FF7C80"/>
                </a:solidFill>
              </a:rPr>
              <a:t>succes-sion</a:t>
            </a:r>
            <a:r>
              <a:rPr lang="en-GB" sz="2300" dirty="0"/>
              <a:t>) of the philosophical relation of causation (1.3.6.16).  </a:t>
            </a:r>
          </a:p>
          <a:p>
            <a:pPr lvl="1">
              <a:spcBef>
                <a:spcPts val="900"/>
              </a:spcBef>
            </a:pPr>
            <a:r>
              <a:rPr lang="en-GB" sz="2300" dirty="0"/>
              <a:t>Hume argues that induction takes for granted a principle of uniformity (UP) which cannot be “founded on” reason, but is instead due to </a:t>
            </a:r>
            <a:r>
              <a:rPr lang="en-GB" sz="2300" i="1" dirty="0">
                <a:solidFill>
                  <a:srgbClr val="FF7C80"/>
                </a:solidFill>
              </a:rPr>
              <a:t>custom</a:t>
            </a:r>
            <a:r>
              <a:rPr lang="en-GB" sz="2300" dirty="0"/>
              <a:t>, an operation of </a:t>
            </a:r>
            <a:r>
              <a:rPr lang="en-GB" sz="2300" i="1" dirty="0"/>
              <a:t>the imagination</a:t>
            </a:r>
            <a:r>
              <a:rPr lang="en-GB" sz="2300" dirty="0"/>
              <a:t>.</a:t>
            </a:r>
          </a:p>
          <a:p>
            <a:pPr lvl="1">
              <a:spcBef>
                <a:spcPts val="900"/>
              </a:spcBef>
            </a:pPr>
            <a:r>
              <a:rPr lang="en-GB" sz="2300" dirty="0"/>
              <a:t>The </a:t>
            </a:r>
            <a:r>
              <a:rPr lang="en-GB" sz="2300" i="1" dirty="0"/>
              <a:t>Enquiry</a:t>
            </a:r>
            <a:r>
              <a:rPr lang="en-GB" sz="2300" dirty="0"/>
              <a:t> (but not the </a:t>
            </a:r>
            <a:r>
              <a:rPr lang="en-GB" sz="2300" i="1" dirty="0"/>
              <a:t>Treatise</a:t>
            </a:r>
            <a:r>
              <a:rPr lang="en-GB" sz="2300" dirty="0"/>
              <a:t>) presents this argument as sceptical, though Hume offers an answer (</a:t>
            </a:r>
            <a:r>
              <a:rPr lang="en-GB" sz="2300" i="1" dirty="0"/>
              <a:t>E</a:t>
            </a:r>
            <a:r>
              <a:rPr lang="en-GB" sz="2300" dirty="0"/>
              <a:t> 12.22-23).</a:t>
            </a:r>
          </a:p>
        </p:txBody>
      </p:sp>
      <p:sp>
        <p:nvSpPr>
          <p:cNvPr id="4" name="Slide Number Placeholder 3">
            <a:extLst>
              <a:ext uri="{FF2B5EF4-FFF2-40B4-BE49-F238E27FC236}">
                <a16:creationId xmlns:a16="http://schemas.microsoft.com/office/drawing/2014/main" id="{5616723D-A8B0-03F6-65A0-5FF166F22BDA}"/>
              </a:ext>
            </a:extLst>
          </p:cNvPr>
          <p:cNvSpPr>
            <a:spLocks noGrp="1"/>
          </p:cNvSpPr>
          <p:nvPr>
            <p:ph type="sldNum" sz="quarter" idx="10"/>
          </p:nvPr>
        </p:nvSpPr>
        <p:spPr/>
        <p:txBody>
          <a:bodyPr/>
          <a:lstStyle/>
          <a:p>
            <a:fld id="{3616F46D-A470-4307-BD1A-3DE4FB9E5120}" type="slidenum">
              <a:rPr lang="en-US" smtClean="0"/>
              <a:pPr/>
              <a:t>176</a:t>
            </a:fld>
            <a:endParaRPr lang="en-US"/>
          </a:p>
        </p:txBody>
      </p:sp>
    </p:spTree>
    <p:extLst>
      <p:ext uri="{BB962C8B-B14F-4D97-AF65-F5344CB8AC3E}">
        <p14:creationId xmlns:p14="http://schemas.microsoft.com/office/powerpoint/2010/main" val="2658590030"/>
      </p:ext>
    </p:extLst>
  </p:cSld>
  <p:clrMapOvr>
    <a:masterClrMapping/>
  </p:clrMapOvr>
  <p:transition spd="med">
    <p:cove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F260-8405-1F9E-052B-1334050DE5C1}"/>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66663C16-F3F9-56D1-CBB2-4BE785EC7276}"/>
              </a:ext>
            </a:extLst>
          </p:cNvPr>
          <p:cNvSpPr>
            <a:spLocks noGrp="1" noChangeArrowheads="1"/>
          </p:cNvSpPr>
          <p:nvPr>
            <p:ph type="ctrTitle"/>
          </p:nvPr>
        </p:nvSpPr>
        <p:spPr>
          <a:xfrm>
            <a:off x="179388" y="296863"/>
            <a:ext cx="4608512" cy="6300787"/>
          </a:xfrm>
        </p:spPr>
        <p:txBody>
          <a:bodyPr/>
          <a:lstStyle/>
          <a:p>
            <a:r>
              <a:rPr lang="en-GB"/>
              <a:t>5(</a:t>
            </a:r>
            <a:r>
              <a:rPr lang="en-GB" dirty="0"/>
              <a:t>a</a:t>
            </a:r>
            <a:r>
              <a:rPr lang="en-GB"/>
              <a:t>)</a:t>
            </a:r>
            <a:br>
              <a:rPr lang="en-GB" dirty="0"/>
            </a:br>
            <a:br>
              <a:rPr lang="en-GB"/>
            </a:br>
            <a:r>
              <a:rPr lang="en-GB" sz="4600"/>
              <a:t>The Argument of </a:t>
            </a:r>
            <a:r>
              <a:rPr lang="en-GB" sz="4600" i="1"/>
              <a:t>Treatise</a:t>
            </a:r>
            <a:r>
              <a:rPr lang="en-GB" sz="4600"/>
              <a:t> 1.3.14 and </a:t>
            </a:r>
            <a:r>
              <a:rPr lang="en-GB" sz="4600" i="1"/>
              <a:t>Enquiry</a:t>
            </a:r>
            <a:r>
              <a:rPr lang="en-GB" sz="4600"/>
              <a:t> 7</a:t>
            </a:r>
            <a:r>
              <a:rPr lang="en-GB" sz="4600" i="1"/>
              <a:t> </a:t>
            </a:r>
            <a:endParaRPr lang="en-US" sz="4600" dirty="0"/>
          </a:p>
        </p:txBody>
      </p:sp>
      <p:pic>
        <p:nvPicPr>
          <p:cNvPr id="847875" name="Picture 3" descr="treatise1">
            <a:extLst>
              <a:ext uri="{FF2B5EF4-FFF2-40B4-BE49-F238E27FC236}">
                <a16:creationId xmlns:a16="http://schemas.microsoft.com/office/drawing/2014/main" id="{9F6B94FF-F220-CD25-D451-8F611D0A15A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669600159"/>
      </p:ext>
    </p:extLst>
  </p:cSld>
  <p:clrMapOvr>
    <a:masterClrMapping/>
  </p:clrMapOvr>
  <p:transition spd="med">
    <p:cove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23E2-8860-BEC1-3989-BFA605F76E53}"/>
              </a:ext>
            </a:extLst>
          </p:cNvPr>
          <p:cNvSpPr>
            <a:spLocks noGrp="1"/>
          </p:cNvSpPr>
          <p:nvPr>
            <p:ph type="title"/>
          </p:nvPr>
        </p:nvSpPr>
        <p:spPr>
          <a:xfrm>
            <a:off x="107504" y="152636"/>
            <a:ext cx="8892988" cy="810927"/>
          </a:xfrm>
        </p:spPr>
        <p:txBody>
          <a:bodyPr/>
          <a:lstStyle/>
          <a:p>
            <a:r>
              <a:rPr lang="en-GB" sz="4200"/>
              <a:t>The </a:t>
            </a:r>
            <a:r>
              <a:rPr lang="en-GB" sz="4200" i="1"/>
              <a:t>Treatise</a:t>
            </a:r>
            <a:r>
              <a:rPr lang="en-GB" sz="4200"/>
              <a:t> and </a:t>
            </a:r>
            <a:r>
              <a:rPr lang="en-GB" sz="4200" i="1"/>
              <a:t>Enquiry</a:t>
            </a:r>
            <a:r>
              <a:rPr lang="en-GB" sz="4200"/>
              <a:t> Versions</a:t>
            </a:r>
          </a:p>
        </p:txBody>
      </p:sp>
      <p:sp>
        <p:nvSpPr>
          <p:cNvPr id="3" name="Content Placeholder 2">
            <a:extLst>
              <a:ext uri="{FF2B5EF4-FFF2-40B4-BE49-F238E27FC236}">
                <a16:creationId xmlns:a16="http://schemas.microsoft.com/office/drawing/2014/main" id="{C769B77D-6D10-B876-4824-83F27C0210D1}"/>
              </a:ext>
            </a:extLst>
          </p:cNvPr>
          <p:cNvSpPr>
            <a:spLocks noGrp="1"/>
          </p:cNvSpPr>
          <p:nvPr>
            <p:ph idx="1"/>
          </p:nvPr>
        </p:nvSpPr>
        <p:spPr>
          <a:xfrm>
            <a:off x="698884" y="1268759"/>
            <a:ext cx="8121588" cy="5497165"/>
          </a:xfrm>
        </p:spPr>
        <p:txBody>
          <a:bodyPr/>
          <a:lstStyle/>
          <a:p>
            <a:r>
              <a:rPr lang="en-GB" sz="2700" i="1"/>
              <a:t>Treatise</a:t>
            </a:r>
            <a:r>
              <a:rPr lang="en-GB" sz="2700"/>
              <a:t> 1.3.14 and </a:t>
            </a:r>
            <a:r>
              <a:rPr lang="en-GB" sz="2700" i="1"/>
              <a:t>Enquiry</a:t>
            </a:r>
            <a:r>
              <a:rPr lang="en-GB" sz="2700"/>
              <a:t> 7 are both entitled “Of the Idea of Necessary Connexion”, and their overall purpose is the same: to hunt down the </a:t>
            </a:r>
            <a:r>
              <a:rPr lang="en-GB" sz="2700" i="1"/>
              <a:t>impression</a:t>
            </a:r>
            <a:r>
              <a:rPr lang="en-GB" sz="2700"/>
              <a:t> from which the </a:t>
            </a:r>
            <a:r>
              <a:rPr lang="en-GB" sz="2700" i="1"/>
              <a:t>idea</a:t>
            </a:r>
            <a:r>
              <a:rPr lang="en-GB" sz="2700"/>
              <a:t> of necessary connexion is derived (see </a:t>
            </a:r>
            <a:r>
              <a:rPr lang="en-GB" sz="2700" i="1"/>
              <a:t>T</a:t>
            </a:r>
            <a:r>
              <a:rPr lang="en-GB" sz="2700"/>
              <a:t> 1.3.14.1, </a:t>
            </a:r>
            <a:r>
              <a:rPr lang="en-GB" sz="2700" i="1"/>
              <a:t>E</a:t>
            </a:r>
            <a:r>
              <a:rPr lang="en-GB" sz="2700"/>
              <a:t> 7.5).</a:t>
            </a:r>
          </a:p>
          <a:p>
            <a:r>
              <a:rPr lang="en-GB" sz="2700"/>
              <a:t> Hume’s presentation is progressively refined:</a:t>
            </a:r>
          </a:p>
          <a:p>
            <a:pPr lvl="1"/>
            <a:r>
              <a:rPr lang="en-GB" sz="2400"/>
              <a:t>The 1740 </a:t>
            </a:r>
            <a:r>
              <a:rPr lang="en-GB" sz="2400" i="1"/>
              <a:t>Appendix</a:t>
            </a:r>
            <a:r>
              <a:rPr lang="en-GB" sz="2400"/>
              <a:t> adds paragraph </a:t>
            </a:r>
            <a:r>
              <a:rPr lang="en-GB" sz="2400" i="1"/>
              <a:t>T</a:t>
            </a:r>
            <a:r>
              <a:rPr lang="en-GB" sz="2400"/>
              <a:t> 1.3.14.12, arguing that we cannot “feel an energy, or power, in our own mind” – this is later expanded to </a:t>
            </a:r>
            <a:r>
              <a:rPr lang="en-GB" sz="2400" i="1"/>
              <a:t>E </a:t>
            </a:r>
            <a:r>
              <a:rPr lang="en-GB" sz="2400"/>
              <a:t>7.9-20!</a:t>
            </a:r>
          </a:p>
          <a:p>
            <a:pPr lvl="1"/>
            <a:r>
              <a:rPr lang="en-GB" sz="2400"/>
              <a:t>As with induction and free will, the </a:t>
            </a:r>
            <a:r>
              <a:rPr lang="en-GB" sz="2400" i="1"/>
              <a:t>Enquiry</a:t>
            </a:r>
            <a:r>
              <a:rPr lang="en-GB" sz="2400"/>
              <a:t> version is significantly more polished – and no less extensive – than the </a:t>
            </a:r>
            <a:r>
              <a:rPr lang="en-GB" sz="2400" i="1"/>
              <a:t>Treatise</a:t>
            </a:r>
            <a:r>
              <a:rPr lang="en-GB" sz="2400"/>
              <a:t> version.  Hence it makes sense to accord most authority to that later version.</a:t>
            </a:r>
          </a:p>
        </p:txBody>
      </p:sp>
      <p:sp>
        <p:nvSpPr>
          <p:cNvPr id="4" name="Slide Number Placeholder 3">
            <a:extLst>
              <a:ext uri="{FF2B5EF4-FFF2-40B4-BE49-F238E27FC236}">
                <a16:creationId xmlns:a16="http://schemas.microsoft.com/office/drawing/2014/main" id="{E70D8785-C8FB-A2A7-C195-BF89C2F01099}"/>
              </a:ext>
            </a:extLst>
          </p:cNvPr>
          <p:cNvSpPr>
            <a:spLocks noGrp="1"/>
          </p:cNvSpPr>
          <p:nvPr>
            <p:ph type="sldNum" sz="quarter" idx="10"/>
          </p:nvPr>
        </p:nvSpPr>
        <p:spPr/>
        <p:txBody>
          <a:bodyPr/>
          <a:lstStyle/>
          <a:p>
            <a:fld id="{FFD1EE05-59BE-439B-B8B7-F61DC751609B}" type="slidenum">
              <a:rPr lang="en-US" smtClean="0"/>
              <a:pPr/>
              <a:t>178</a:t>
            </a:fld>
            <a:endParaRPr lang="en-US"/>
          </a:p>
        </p:txBody>
      </p:sp>
    </p:spTree>
    <p:extLst>
      <p:ext uri="{BB962C8B-B14F-4D97-AF65-F5344CB8AC3E}">
        <p14:creationId xmlns:p14="http://schemas.microsoft.com/office/powerpoint/2010/main" val="964485614"/>
      </p:ext>
    </p:extLst>
  </p:cSld>
  <p:clrMapOvr>
    <a:masterClrMapping/>
  </p:clrMapOvr>
  <p:transition spd="med">
    <p:cove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736D-308E-BF79-8993-AC58DD71142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09ABF3-2A9A-ACA2-CFCA-A115458FDBA9}"/>
              </a:ext>
            </a:extLst>
          </p:cNvPr>
          <p:cNvSpPr>
            <a:spLocks noGrp="1"/>
          </p:cNvSpPr>
          <p:nvPr>
            <p:ph type="sldNum" sz="quarter" idx="10"/>
          </p:nvPr>
        </p:nvSpPr>
        <p:spPr/>
        <p:txBody>
          <a:bodyPr/>
          <a:lstStyle/>
          <a:p>
            <a:fld id="{EC6EE38D-FF9C-4D9D-98F0-D38B22BFA0BB}" type="slidenum">
              <a:rPr lang="en-US"/>
              <a:pPr/>
              <a:t>179</a:t>
            </a:fld>
            <a:endParaRPr lang="en-US"/>
          </a:p>
        </p:txBody>
      </p:sp>
      <p:sp>
        <p:nvSpPr>
          <p:cNvPr id="4" name="Slide Number Placeholder 3">
            <a:extLst>
              <a:ext uri="{FF2B5EF4-FFF2-40B4-BE49-F238E27FC236}">
                <a16:creationId xmlns:a16="http://schemas.microsoft.com/office/drawing/2014/main" id="{382C0CD3-123D-00A7-756F-05F24D9E4D3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179</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EFB98E46-BAA3-7878-1677-576B7B82F8C4}"/>
              </a:ext>
            </a:extLst>
          </p:cNvPr>
          <p:cNvSpPr>
            <a:spLocks noGrp="1" noChangeArrowheads="1"/>
          </p:cNvSpPr>
          <p:nvPr>
            <p:ph type="title" idx="4294967295"/>
          </p:nvPr>
        </p:nvSpPr>
        <p:spPr>
          <a:xfrm>
            <a:off x="457200" y="116632"/>
            <a:ext cx="8229600" cy="846931"/>
          </a:xfrm>
        </p:spPr>
        <p:txBody>
          <a:bodyPr/>
          <a:lstStyle/>
          <a:p>
            <a:pPr>
              <a:defRPr/>
            </a:pPr>
            <a:r>
              <a:rPr lang="en-GB" sz="4000" dirty="0"/>
              <a:t>Applying t</a:t>
            </a:r>
            <a:r>
              <a:rPr lang="en-GB" sz="4000" dirty="0">
                <a:latin typeface="+mj-lt"/>
                <a:ea typeface="+mj-ea"/>
                <a:cs typeface="+mj-cs"/>
              </a:rPr>
              <a:t>he Copy Principle</a:t>
            </a:r>
          </a:p>
        </p:txBody>
      </p:sp>
      <p:sp>
        <p:nvSpPr>
          <p:cNvPr id="905219" name="Rectangle 3">
            <a:extLst>
              <a:ext uri="{FF2B5EF4-FFF2-40B4-BE49-F238E27FC236}">
                <a16:creationId xmlns:a16="http://schemas.microsoft.com/office/drawing/2014/main" id="{D88DFB18-D6C1-96A0-860E-BC0E25025739}"/>
              </a:ext>
            </a:extLst>
          </p:cNvPr>
          <p:cNvSpPr>
            <a:spLocks noGrp="1" noChangeArrowheads="1"/>
          </p:cNvSpPr>
          <p:nvPr>
            <p:ph type="body" idx="4294967295"/>
          </p:nvPr>
        </p:nvSpPr>
        <p:spPr>
          <a:xfrm>
            <a:off x="576325" y="1196752"/>
            <a:ext cx="8316155" cy="5184305"/>
          </a:xfrm>
        </p:spPr>
        <p:txBody>
          <a:bodyPr/>
          <a:lstStyle/>
          <a:p>
            <a:r>
              <a:rPr lang="en-GB" sz="2800" dirty="0"/>
              <a:t>Hume’s </a:t>
            </a:r>
            <a:r>
              <a:rPr lang="en-GB" sz="2800" i="1" dirty="0"/>
              <a:t>Copy Principle </a:t>
            </a:r>
            <a:r>
              <a:rPr lang="en-GB" sz="2800" dirty="0"/>
              <a:t>(</a:t>
            </a:r>
            <a:r>
              <a:rPr lang="en-GB" sz="2800" i="1"/>
              <a:t>T</a:t>
            </a:r>
            <a:r>
              <a:rPr lang="en-GB" sz="2800"/>
              <a:t> 1.1.1.7, </a:t>
            </a:r>
            <a:r>
              <a:rPr lang="en-GB" sz="2800" i="1"/>
              <a:t>E</a:t>
            </a:r>
            <a:r>
              <a:rPr lang="en-GB" sz="2800"/>
              <a:t> 2.5) is </a:t>
            </a:r>
            <a:r>
              <a:rPr lang="en-GB" sz="2800" dirty="0"/>
              <a:t>that all simple ideas are </a:t>
            </a:r>
            <a:r>
              <a:rPr lang="en-GB" sz="2800"/>
              <a:t>copied from (or “are deriv’d from” and “exactly represent”) impressions.</a:t>
            </a:r>
          </a:p>
          <a:p>
            <a:pPr>
              <a:spcBef>
                <a:spcPts val="1200"/>
              </a:spcBef>
            </a:pPr>
            <a:r>
              <a:rPr lang="en-GB" sz="2800"/>
              <a:t>The </a:t>
            </a:r>
            <a:r>
              <a:rPr lang="en-GB" sz="2800" dirty="0"/>
              <a:t>principle provides “a new microscope”</a:t>
            </a:r>
            <a:br>
              <a:rPr lang="en-GB" sz="2800" dirty="0"/>
            </a:br>
            <a:r>
              <a:rPr lang="en-GB" sz="2800" dirty="0"/>
              <a:t>(</a:t>
            </a:r>
            <a:r>
              <a:rPr lang="en-GB" sz="2800" i="1" dirty="0"/>
              <a:t>E</a:t>
            </a:r>
            <a:r>
              <a:rPr lang="en-GB" sz="2800" dirty="0"/>
              <a:t> 7.4) for investigating the nature of ideas, by finding the corresponding impressions.</a:t>
            </a:r>
          </a:p>
          <a:p>
            <a:pPr>
              <a:spcBef>
                <a:spcPts val="1200"/>
              </a:spcBef>
            </a:pPr>
            <a:r>
              <a:rPr lang="en-GB" sz="2800"/>
              <a:t>In “Of the Idea of Necessary Connexion” (both versions) Hume repeatedly refers or alludes to this principle – see </a:t>
            </a:r>
            <a:r>
              <a:rPr lang="en-GB" sz="2800" i="1"/>
              <a:t>T</a:t>
            </a:r>
            <a:r>
              <a:rPr lang="en-GB" sz="2800"/>
              <a:t> 1.3.14.1, 4, 6, 10, 11, 12, 16, 20, 22; and </a:t>
            </a:r>
            <a:r>
              <a:rPr lang="en-GB" sz="2800" i="1"/>
              <a:t>E</a:t>
            </a:r>
            <a:r>
              <a:rPr lang="en-GB" sz="2800"/>
              <a:t> 7.4, 9, 15, 26, 28, 30.</a:t>
            </a:r>
            <a:endParaRPr lang="en-GB" sz="2800" dirty="0"/>
          </a:p>
          <a:p>
            <a:pPr>
              <a:spcBef>
                <a:spcPts val="1200"/>
              </a:spcBef>
            </a:pPr>
            <a:r>
              <a:rPr lang="en-GB" sz="2800" dirty="0"/>
              <a:t>1.3.14.1 summarises the argument to come …</a:t>
            </a:r>
          </a:p>
        </p:txBody>
      </p:sp>
    </p:spTree>
    <p:extLst>
      <p:ext uri="{BB962C8B-B14F-4D97-AF65-F5344CB8AC3E}">
        <p14:creationId xmlns:p14="http://schemas.microsoft.com/office/powerpoint/2010/main" val="1220910992"/>
      </p:ext>
    </p:extLst>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AD2B4D6-FF10-4360-AA54-A0F72736D0A3}" type="slidenum">
              <a:rPr lang="en-US"/>
              <a:pPr/>
              <a:t>18</a:t>
            </a:fld>
            <a:endParaRPr lang="en-US"/>
          </a:p>
        </p:txBody>
      </p:sp>
      <p:sp>
        <p:nvSpPr>
          <p:cNvPr id="848898" name="Rectangle 2"/>
          <p:cNvSpPr>
            <a:spLocks noGrp="1" noChangeArrowheads="1"/>
          </p:cNvSpPr>
          <p:nvPr>
            <p:ph type="title"/>
          </p:nvPr>
        </p:nvSpPr>
        <p:spPr/>
        <p:txBody>
          <a:bodyPr/>
          <a:lstStyle/>
          <a:p>
            <a:r>
              <a:rPr lang="en-GB"/>
              <a:t>What is an “Idea”?</a:t>
            </a:r>
          </a:p>
        </p:txBody>
      </p:sp>
      <p:sp>
        <p:nvSpPr>
          <p:cNvPr id="848899" name="Rectangle 3"/>
          <p:cNvSpPr>
            <a:spLocks noGrp="1" noChangeArrowheads="1"/>
          </p:cNvSpPr>
          <p:nvPr>
            <p:ph type="body" idx="1"/>
          </p:nvPr>
        </p:nvSpPr>
        <p:spPr>
          <a:xfrm>
            <a:off x="395536" y="1600200"/>
            <a:ext cx="8291264" cy="4817132"/>
          </a:xfrm>
        </p:spPr>
        <p:txBody>
          <a:bodyPr/>
          <a:lstStyle/>
          <a:p>
            <a:r>
              <a:rPr lang="en-GB"/>
              <a:t>Locke defines </a:t>
            </a:r>
            <a:r>
              <a:rPr lang="en-GB" dirty="0"/>
              <a:t>an </a:t>
            </a:r>
            <a:r>
              <a:rPr lang="en-GB" i="1" dirty="0"/>
              <a:t>idea</a:t>
            </a:r>
            <a:r>
              <a:rPr lang="en-GB" dirty="0"/>
              <a:t> as</a:t>
            </a:r>
          </a:p>
          <a:p>
            <a:pPr lvl="1">
              <a:buFontTx/>
              <a:buNone/>
            </a:pPr>
            <a:r>
              <a:rPr lang="en-GB" dirty="0"/>
              <a:t>	“whatsoever is the Object of the Understanding when a Man </a:t>
            </a:r>
            <a:r>
              <a:rPr lang="en-GB"/>
              <a:t>thinks”</a:t>
            </a:r>
            <a:br>
              <a:rPr lang="en-GB"/>
            </a:br>
            <a:r>
              <a:rPr lang="en-GB"/>
              <a:t>						(</a:t>
            </a:r>
            <a:r>
              <a:rPr lang="en-GB" i="1"/>
              <a:t>Essay</a:t>
            </a:r>
            <a:r>
              <a:rPr lang="en-GB"/>
              <a:t> I </a:t>
            </a:r>
            <a:r>
              <a:rPr lang="en-GB" dirty="0" err="1"/>
              <a:t>i</a:t>
            </a:r>
            <a:r>
              <a:rPr lang="en-GB" dirty="0"/>
              <a:t> </a:t>
            </a:r>
            <a:r>
              <a:rPr lang="en-GB"/>
              <a:t>8)</a:t>
            </a:r>
            <a:endParaRPr lang="en-GB" dirty="0"/>
          </a:p>
          <a:p>
            <a:pPr>
              <a:spcBef>
                <a:spcPts val="1800"/>
              </a:spcBef>
            </a:pPr>
            <a:r>
              <a:rPr lang="en-GB" dirty="0"/>
              <a:t>This is supposed to include all types of “thinking”, including perception and feeling as well as contemplation.  So our </a:t>
            </a:r>
            <a:r>
              <a:rPr lang="en-GB" i="1" dirty="0"/>
              <a:t>ideas</a:t>
            </a:r>
            <a:r>
              <a:rPr lang="en-GB" dirty="0"/>
              <a:t> include thoughts and sensations, and also “internal” ideas that we get from </a:t>
            </a:r>
            <a:r>
              <a:rPr lang="en-GB" i="1" dirty="0"/>
              <a:t>reflection</a:t>
            </a:r>
            <a:r>
              <a:rPr lang="en-GB" dirty="0"/>
              <a:t>.</a:t>
            </a:r>
          </a:p>
        </p:txBody>
      </p:sp>
    </p:spTree>
    <p:extLst>
      <p:ext uri="{BB962C8B-B14F-4D97-AF65-F5344CB8AC3E}">
        <p14:creationId xmlns:p14="http://schemas.microsoft.com/office/powerpoint/2010/main" val="3958146578"/>
      </p:ext>
    </p:extLst>
  </p:cSld>
  <p:clrMapOvr>
    <a:masterClrMapping/>
  </p:clrMapOvr>
  <p:transition spd="med">
    <p:cove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C6EE38D-FF9C-4D9D-98F0-D38B22BFA0BB}" type="slidenum">
              <a:rPr lang="en-US"/>
              <a:pPr/>
              <a:t>180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180</a:t>
            </a:fld>
            <a:endParaRPr lang="en-US" sz="1600">
              <a:effectLst>
                <a:outerShdw blurRad="38100" dist="38100" dir="2700000" algn="tl">
                  <a:srgbClr val="000000"/>
                </a:outerShdw>
              </a:effectLst>
              <a:ea typeface="ＭＳ Ｐゴシック" charset="-128"/>
            </a:endParaRPr>
          </a:p>
        </p:txBody>
      </p:sp>
      <p:sp>
        <p:nvSpPr>
          <p:cNvPr id="905219" name="Rectangle 3"/>
          <p:cNvSpPr>
            <a:spLocks noGrp="1" noChangeArrowheads="1"/>
          </p:cNvSpPr>
          <p:nvPr>
            <p:ph type="body" idx="4294967295"/>
          </p:nvPr>
        </p:nvSpPr>
        <p:spPr>
          <a:xfrm>
            <a:off x="359532" y="404664"/>
            <a:ext cx="8604956" cy="6264425"/>
          </a:xfrm>
        </p:spPr>
        <p:txBody>
          <a:bodyPr/>
          <a:lstStyle/>
          <a:p>
            <a:pPr marL="0" indent="0">
              <a:buNone/>
            </a:pPr>
            <a:r>
              <a:rPr lang="en-GB" sz="1900" dirty="0">
                <a:effectLst/>
              </a:rPr>
              <a:t>“</a:t>
            </a:r>
            <a:r>
              <a:rPr lang="en-GB" sz="1900" i="1" dirty="0">
                <a:effectLst/>
              </a:rPr>
              <a:t>What is our idea of necessity, when we say that two objects are necessarily connected together</a:t>
            </a:r>
            <a:r>
              <a:rPr lang="en-GB" sz="1900" dirty="0">
                <a:effectLst/>
              </a:rPr>
              <a:t>.  … as we have no idea, that is not </a:t>
            </a:r>
            <a:r>
              <a:rPr lang="en-GB" sz="1900" dirty="0" err="1">
                <a:effectLst/>
              </a:rPr>
              <a:t>deriv’d</a:t>
            </a:r>
            <a:r>
              <a:rPr lang="en-GB" sz="1900" dirty="0">
                <a:effectLst/>
              </a:rPr>
              <a:t> from an impression, we must find some impression, that gives rise to this idea of necessity, if we assert we have really such an idea.  … </a:t>
            </a:r>
            <a:r>
              <a:rPr lang="en-GB" sz="1900" dirty="0">
                <a:solidFill>
                  <a:srgbClr val="92D050"/>
                </a:solidFill>
                <a:effectLst/>
              </a:rPr>
              <a:t>finding that necessity is … always </a:t>
            </a:r>
            <a:r>
              <a:rPr lang="en-GB" sz="1900" dirty="0" err="1">
                <a:solidFill>
                  <a:srgbClr val="92D050"/>
                </a:solidFill>
                <a:effectLst/>
              </a:rPr>
              <a:t>ascrib’d</a:t>
            </a:r>
            <a:r>
              <a:rPr lang="en-GB" sz="1900" dirty="0">
                <a:solidFill>
                  <a:srgbClr val="92D050"/>
                </a:solidFill>
                <a:effectLst/>
              </a:rPr>
              <a:t> to causes and effects, I turn my eye to two objects </a:t>
            </a:r>
            <a:r>
              <a:rPr lang="en-GB" sz="1900" dirty="0" err="1">
                <a:solidFill>
                  <a:srgbClr val="92D050"/>
                </a:solidFill>
                <a:effectLst/>
              </a:rPr>
              <a:t>suppos’d</a:t>
            </a:r>
            <a:r>
              <a:rPr lang="en-GB" sz="1900" dirty="0">
                <a:solidFill>
                  <a:srgbClr val="92D050"/>
                </a:solidFill>
                <a:effectLst/>
              </a:rPr>
              <a:t> to be </a:t>
            </a:r>
            <a:r>
              <a:rPr lang="en-GB" sz="1900" dirty="0" err="1">
                <a:solidFill>
                  <a:srgbClr val="92D050"/>
                </a:solidFill>
                <a:effectLst/>
              </a:rPr>
              <a:t>plac’d</a:t>
            </a:r>
            <a:r>
              <a:rPr lang="en-GB" sz="1900" dirty="0">
                <a:solidFill>
                  <a:srgbClr val="92D050"/>
                </a:solidFill>
                <a:effectLst/>
              </a:rPr>
              <a:t> in that relation; …  I immediately perceive, that they are </a:t>
            </a:r>
            <a:r>
              <a:rPr lang="en-GB" sz="1900" i="1" dirty="0">
                <a:solidFill>
                  <a:srgbClr val="92D050"/>
                </a:solidFill>
                <a:effectLst/>
              </a:rPr>
              <a:t>contiguous</a:t>
            </a:r>
            <a:r>
              <a:rPr lang="en-GB" sz="1900" dirty="0">
                <a:solidFill>
                  <a:srgbClr val="92D050"/>
                </a:solidFill>
                <a:effectLst/>
              </a:rPr>
              <a:t> in time and place, and that the object we call cause </a:t>
            </a:r>
            <a:r>
              <a:rPr lang="en-GB" sz="1900" i="1" dirty="0">
                <a:solidFill>
                  <a:srgbClr val="92D050"/>
                </a:solidFill>
                <a:effectLst/>
              </a:rPr>
              <a:t>precedes</a:t>
            </a:r>
            <a:r>
              <a:rPr lang="en-GB" sz="1900" dirty="0">
                <a:solidFill>
                  <a:srgbClr val="92D050"/>
                </a:solidFill>
                <a:effectLst/>
              </a:rPr>
              <a:t> the other we call effect.  In no one instance can I go any farther</a:t>
            </a:r>
            <a:r>
              <a:rPr lang="en-GB" sz="1900" dirty="0">
                <a:effectLst/>
              </a:rPr>
              <a:t>, nor is it possible for me to discover any third relation betwixt these objects.  </a:t>
            </a:r>
            <a:r>
              <a:rPr lang="en-GB" sz="1900" dirty="0">
                <a:solidFill>
                  <a:srgbClr val="92D050"/>
                </a:solidFill>
                <a:effectLst/>
              </a:rPr>
              <a:t>I therefore enlarge my view to comprehend several instances</a:t>
            </a:r>
            <a:r>
              <a:rPr lang="en-GB" sz="1900" dirty="0">
                <a:effectLst/>
              </a:rPr>
              <a:t>; where I find like objects always existing in like relations of contiguity and succession.  At first sight this seems to serve but little to my purpose.  The reflection on several instances only repeats the same objects; and therefore can never give rise to a new </a:t>
            </a:r>
            <a:r>
              <a:rPr lang="en-GB" sz="1900">
                <a:effectLst/>
              </a:rPr>
              <a:t>idea.  But upon </a:t>
            </a:r>
            <a:r>
              <a:rPr lang="en-GB" sz="1900" dirty="0">
                <a:effectLst/>
              </a:rPr>
              <a:t>farther enquiry </a:t>
            </a:r>
            <a:r>
              <a:rPr lang="en-GB" sz="1900" dirty="0">
                <a:solidFill>
                  <a:srgbClr val="FF7C80"/>
                </a:solidFill>
                <a:effectLst/>
              </a:rPr>
              <a:t>I find, that the repetition is not in every particular the same, but produces a new impression, and by that means the idea, which I at present examine</a:t>
            </a:r>
            <a:r>
              <a:rPr lang="en-GB" sz="1900" dirty="0">
                <a:effectLst/>
              </a:rPr>
              <a:t>.  For after a frequent repetition, I find, that upon the appearance of one of the objects, the mind is </a:t>
            </a:r>
            <a:r>
              <a:rPr lang="en-GB" sz="1900" i="1" dirty="0" err="1">
                <a:effectLst/>
              </a:rPr>
              <a:t>determin’d</a:t>
            </a:r>
            <a:r>
              <a:rPr lang="en-GB" sz="1900" dirty="0">
                <a:effectLst/>
              </a:rPr>
              <a:t> by custom to consider its usual attendant, and to consider it in a stronger light upon account of its relation to the first object.  </a:t>
            </a:r>
            <a:r>
              <a:rPr lang="en-GB" sz="1900" dirty="0" err="1">
                <a:solidFill>
                  <a:srgbClr val="FF7C80"/>
                </a:solidFill>
                <a:effectLst/>
              </a:rPr>
              <a:t>’Tis</a:t>
            </a:r>
            <a:r>
              <a:rPr lang="en-GB" sz="1900" dirty="0">
                <a:solidFill>
                  <a:srgbClr val="FF7C80"/>
                </a:solidFill>
                <a:effectLst/>
              </a:rPr>
              <a:t> this impression, then, or </a:t>
            </a:r>
            <a:r>
              <a:rPr lang="en-GB" sz="1900" i="1" dirty="0">
                <a:solidFill>
                  <a:srgbClr val="FF7C80"/>
                </a:solidFill>
                <a:effectLst/>
              </a:rPr>
              <a:t>determination</a:t>
            </a:r>
            <a:r>
              <a:rPr lang="en-GB" sz="1900" dirty="0">
                <a:solidFill>
                  <a:srgbClr val="FF7C80"/>
                </a:solidFill>
                <a:effectLst/>
              </a:rPr>
              <a:t>, which affords me the idea of necessity</a:t>
            </a:r>
            <a:r>
              <a:rPr lang="en-GB" sz="1900" dirty="0">
                <a:effectLst/>
              </a:rPr>
              <a:t>.”</a:t>
            </a:r>
          </a:p>
          <a:p>
            <a:pPr marL="0" indent="0">
              <a:buNone/>
            </a:pPr>
            <a:r>
              <a:rPr lang="en-GB" sz="1900" dirty="0">
                <a:effectLst/>
              </a:rPr>
              <a:t>							(</a:t>
            </a:r>
            <a:r>
              <a:rPr lang="en-GB" sz="1900" i="1" dirty="0">
                <a:effectLst/>
              </a:rPr>
              <a:t>T </a:t>
            </a:r>
            <a:r>
              <a:rPr lang="en-GB" sz="1900" dirty="0">
                <a:effectLst/>
              </a:rPr>
              <a:t>1.3.14.1)</a:t>
            </a:r>
          </a:p>
          <a:p>
            <a:endParaRPr lang="en-GB" sz="1900" dirty="0"/>
          </a:p>
        </p:txBody>
      </p:sp>
    </p:spTree>
    <p:extLst>
      <p:ext uri="{BB962C8B-B14F-4D97-AF65-F5344CB8AC3E}">
        <p14:creationId xmlns:p14="http://schemas.microsoft.com/office/powerpoint/2010/main" val="2581777190"/>
      </p:ext>
    </p:extLst>
  </p:cSld>
  <p:clrMapOvr>
    <a:masterClrMapping/>
  </p:clrMapOvr>
  <p:transition spd="med">
    <p:cove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FDEE6-DA6A-5269-E8F2-C34CC40D138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6457C63-4AAC-F305-7232-B395F0F804D9}"/>
              </a:ext>
            </a:extLst>
          </p:cNvPr>
          <p:cNvSpPr>
            <a:spLocks noGrp="1"/>
          </p:cNvSpPr>
          <p:nvPr>
            <p:ph type="sldNum" sz="quarter" idx="10"/>
          </p:nvPr>
        </p:nvSpPr>
        <p:spPr/>
        <p:txBody>
          <a:bodyPr/>
          <a:lstStyle/>
          <a:p>
            <a:fld id="{EC6EE38D-FF9C-4D9D-98F0-D38B22BFA0BB}" type="slidenum">
              <a:rPr lang="en-US"/>
              <a:pPr/>
              <a:t>181</a:t>
            </a:fld>
            <a:endParaRPr lang="en-US"/>
          </a:p>
        </p:txBody>
      </p:sp>
      <p:sp>
        <p:nvSpPr>
          <p:cNvPr id="4" name="Slide Number Placeholder 3">
            <a:extLst>
              <a:ext uri="{FF2B5EF4-FFF2-40B4-BE49-F238E27FC236}">
                <a16:creationId xmlns:a16="http://schemas.microsoft.com/office/drawing/2014/main" id="{38F8CFDB-3EC5-F64B-1061-B8673D752C3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181</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F98F1435-7FF5-3707-6C7D-A9083E34FD13}"/>
              </a:ext>
            </a:extLst>
          </p:cNvPr>
          <p:cNvSpPr>
            <a:spLocks noGrp="1" noChangeArrowheads="1"/>
          </p:cNvSpPr>
          <p:nvPr>
            <p:ph type="title" idx="4294967295"/>
          </p:nvPr>
        </p:nvSpPr>
        <p:spPr>
          <a:xfrm>
            <a:off x="457200" y="116632"/>
            <a:ext cx="8229600" cy="846931"/>
          </a:xfrm>
        </p:spPr>
        <p:txBody>
          <a:bodyPr/>
          <a:lstStyle/>
          <a:p>
            <a:pPr>
              <a:defRPr/>
            </a:pPr>
            <a:r>
              <a:rPr lang="en-GB" sz="4000">
                <a:latin typeface="+mj-lt"/>
                <a:ea typeface="+mj-ea"/>
                <a:cs typeface="+mj-cs"/>
              </a:rPr>
              <a:t>The Structure of the Argument</a:t>
            </a:r>
            <a:endParaRPr lang="en-GB" sz="4000" dirty="0">
              <a:latin typeface="+mj-lt"/>
              <a:ea typeface="+mj-ea"/>
              <a:cs typeface="+mj-cs"/>
            </a:endParaRPr>
          </a:p>
        </p:txBody>
      </p:sp>
      <p:sp>
        <p:nvSpPr>
          <p:cNvPr id="905219" name="Rectangle 3">
            <a:extLst>
              <a:ext uri="{FF2B5EF4-FFF2-40B4-BE49-F238E27FC236}">
                <a16:creationId xmlns:a16="http://schemas.microsoft.com/office/drawing/2014/main" id="{52C7F8BC-219D-59D4-3DE4-5B3D987580B0}"/>
              </a:ext>
            </a:extLst>
          </p:cNvPr>
          <p:cNvSpPr>
            <a:spLocks noGrp="1" noChangeArrowheads="1"/>
          </p:cNvSpPr>
          <p:nvPr>
            <p:ph type="body" idx="4294967295"/>
          </p:nvPr>
        </p:nvSpPr>
        <p:spPr>
          <a:xfrm>
            <a:off x="457200" y="1196752"/>
            <a:ext cx="8435281" cy="5328592"/>
          </a:xfrm>
        </p:spPr>
        <p:txBody>
          <a:bodyPr/>
          <a:lstStyle/>
          <a:p>
            <a:pPr marL="514350" indent="-514350">
              <a:buFont typeface="+mj-lt"/>
              <a:buAutoNum type="arabicPeriod"/>
            </a:pPr>
            <a:r>
              <a:rPr lang="en-GB" sz="2500"/>
              <a:t>Causes are </a:t>
            </a:r>
            <a:r>
              <a:rPr lang="en-GB" sz="2500" i="1"/>
              <a:t>contiguous</a:t>
            </a:r>
            <a:r>
              <a:rPr lang="en-GB" sz="2500"/>
              <a:t> to their effects, and </a:t>
            </a:r>
            <a:r>
              <a:rPr lang="en-GB" sz="2500" i="1"/>
              <a:t>prior</a:t>
            </a:r>
            <a:r>
              <a:rPr lang="en-GB" sz="2500"/>
              <a:t> – but </a:t>
            </a:r>
            <a:r>
              <a:rPr lang="en-GB" sz="2500" i="1"/>
              <a:t>necessary connexion</a:t>
            </a:r>
            <a:r>
              <a:rPr lang="en-GB" sz="2500"/>
              <a:t> is also essential</a:t>
            </a:r>
            <a:r>
              <a:rPr lang="en-GB" sz="2500" i="1"/>
              <a:t> </a:t>
            </a:r>
            <a:r>
              <a:rPr lang="en-GB" sz="2500"/>
              <a:t>(</a:t>
            </a:r>
            <a:r>
              <a:rPr lang="en-GB" sz="2500" i="1"/>
              <a:t>T</a:t>
            </a:r>
            <a:r>
              <a:rPr lang="en-GB" sz="2500"/>
              <a:t> 1.3.2.11).</a:t>
            </a:r>
          </a:p>
          <a:p>
            <a:pPr marL="514350" indent="-514350">
              <a:buFont typeface="+mj-lt"/>
              <a:buAutoNum type="arabicPeriod"/>
            </a:pPr>
            <a:r>
              <a:rPr lang="en-GB" sz="2500"/>
              <a:t>We accordingly aim to understand this idea of </a:t>
            </a:r>
            <a:r>
              <a:rPr lang="en-GB" sz="2500" i="1"/>
              <a:t>power</a:t>
            </a:r>
            <a:r>
              <a:rPr lang="en-GB" sz="2500"/>
              <a:t>, </a:t>
            </a:r>
            <a:r>
              <a:rPr lang="en-GB" sz="2500" i="1"/>
              <a:t>force</a:t>
            </a:r>
            <a:r>
              <a:rPr lang="en-GB" sz="2500"/>
              <a:t>, or </a:t>
            </a:r>
            <a:r>
              <a:rPr lang="en-GB" sz="2500" i="1"/>
              <a:t>necessary connexion</a:t>
            </a:r>
            <a:r>
              <a:rPr lang="en-GB" sz="2500"/>
              <a:t> (</a:t>
            </a:r>
            <a:r>
              <a:rPr lang="en-GB" sz="2500" i="1"/>
              <a:t>T</a:t>
            </a:r>
            <a:r>
              <a:rPr lang="en-GB" sz="2500"/>
              <a:t> 1.3.14.4, </a:t>
            </a:r>
            <a:r>
              <a:rPr lang="en-GB" sz="2500" i="1"/>
              <a:t>E</a:t>
            </a:r>
            <a:r>
              <a:rPr lang="en-GB" sz="2500"/>
              <a:t> 7.3).</a:t>
            </a:r>
          </a:p>
          <a:p>
            <a:pPr marL="514350" indent="-514350">
              <a:buFont typeface="+mj-lt"/>
              <a:buAutoNum type="arabicPeriod"/>
            </a:pPr>
            <a:r>
              <a:rPr lang="en-GB" sz="2500"/>
              <a:t>To do so, we need to find the </a:t>
            </a:r>
            <a:r>
              <a:rPr lang="en-GB" sz="2500" i="1"/>
              <a:t>impression</a:t>
            </a:r>
            <a:r>
              <a:rPr lang="en-GB" sz="2500"/>
              <a:t> from which that idea is copied (</a:t>
            </a:r>
            <a:r>
              <a:rPr lang="en-GB" sz="2500" i="1"/>
              <a:t>T</a:t>
            </a:r>
            <a:r>
              <a:rPr lang="en-GB" sz="2500"/>
              <a:t> 1.3.14.6, </a:t>
            </a:r>
            <a:r>
              <a:rPr lang="en-GB" sz="2500" i="1"/>
              <a:t>E</a:t>
            </a:r>
            <a:r>
              <a:rPr lang="en-GB" sz="2500"/>
              <a:t> 7.5).</a:t>
            </a:r>
          </a:p>
          <a:p>
            <a:pPr marL="514350" indent="-514350">
              <a:buFont typeface="+mj-lt"/>
              <a:buAutoNum type="arabicPeriod"/>
            </a:pPr>
            <a:r>
              <a:rPr lang="en-GB" sz="2500"/>
              <a:t>We cannot acquire an impression of power by observ-ing the interaction of bodies (</a:t>
            </a:r>
            <a:r>
              <a:rPr lang="en-GB" sz="2500" i="1"/>
              <a:t>T</a:t>
            </a:r>
            <a:r>
              <a:rPr lang="en-GB" sz="2500"/>
              <a:t> 1.3.14.7-11, </a:t>
            </a:r>
            <a:r>
              <a:rPr lang="en-GB" sz="2500" i="1"/>
              <a:t>E</a:t>
            </a:r>
            <a:r>
              <a:rPr lang="en-GB" sz="2500"/>
              <a:t> 7.6-8).</a:t>
            </a:r>
          </a:p>
          <a:p>
            <a:pPr marL="514350" indent="-514350">
              <a:buFont typeface="+mj-lt"/>
              <a:buAutoNum type="arabicPeriod"/>
            </a:pPr>
            <a:r>
              <a:rPr lang="en-GB" sz="2500"/>
              <a:t>Nor do we get an internal impression of the power of our own minds, e.g. our will (</a:t>
            </a:r>
            <a:r>
              <a:rPr lang="en-GB" sz="2500" i="1"/>
              <a:t>T</a:t>
            </a:r>
            <a:r>
              <a:rPr lang="en-GB" sz="2500"/>
              <a:t> 1.3.14.12, </a:t>
            </a:r>
            <a:r>
              <a:rPr lang="en-GB" sz="2500" i="1"/>
              <a:t>E</a:t>
            </a:r>
            <a:r>
              <a:rPr lang="en-GB" sz="2500"/>
              <a:t> 7.9-20).</a:t>
            </a:r>
          </a:p>
          <a:p>
            <a:pPr marL="514350" indent="-514350">
              <a:buFont typeface="+mj-lt"/>
              <a:buAutoNum type="arabicPeriod"/>
            </a:pPr>
            <a:r>
              <a:rPr lang="en-GB" sz="2500"/>
              <a:t>Nor can we acquire a </a:t>
            </a:r>
            <a:r>
              <a:rPr lang="en-GB" sz="2500" i="1"/>
              <a:t>general idea</a:t>
            </a:r>
            <a:r>
              <a:rPr lang="en-GB" sz="2500"/>
              <a:t> of power without first having an idea of a </a:t>
            </a:r>
            <a:r>
              <a:rPr lang="en-GB" sz="2500" i="1"/>
              <a:t>particular</a:t>
            </a:r>
            <a:r>
              <a:rPr lang="en-GB" sz="2500"/>
              <a:t> power (</a:t>
            </a:r>
            <a:r>
              <a:rPr lang="en-GB" sz="2500" i="1"/>
              <a:t>T</a:t>
            </a:r>
            <a:r>
              <a:rPr lang="en-GB" sz="2500"/>
              <a:t> 1.3.14.13).</a:t>
            </a:r>
            <a:endParaRPr lang="en-GB" sz="2500" dirty="0"/>
          </a:p>
        </p:txBody>
      </p:sp>
    </p:spTree>
    <p:extLst>
      <p:ext uri="{BB962C8B-B14F-4D97-AF65-F5344CB8AC3E}">
        <p14:creationId xmlns:p14="http://schemas.microsoft.com/office/powerpoint/2010/main" val="4164010482"/>
      </p:ext>
    </p:extLst>
  </p:cSld>
  <p:clrMapOvr>
    <a:masterClrMapping/>
  </p:clrMapOvr>
  <p:transition spd="med">
    <p:cove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3EC4-3D41-EEF8-28DE-846C5F50963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41F22BE-7BE6-83CA-33F9-225222EEC1A4}"/>
              </a:ext>
            </a:extLst>
          </p:cNvPr>
          <p:cNvSpPr>
            <a:spLocks noGrp="1"/>
          </p:cNvSpPr>
          <p:nvPr>
            <p:ph type="sldNum" sz="quarter" idx="10"/>
          </p:nvPr>
        </p:nvSpPr>
        <p:spPr/>
        <p:txBody>
          <a:bodyPr/>
          <a:lstStyle/>
          <a:p>
            <a:fld id="{EC6EE38D-FF9C-4D9D-98F0-D38B22BFA0BB}" type="slidenum">
              <a:rPr lang="en-US"/>
              <a:pPr/>
              <a:t>182</a:t>
            </a:fld>
            <a:endParaRPr lang="en-US"/>
          </a:p>
        </p:txBody>
      </p:sp>
      <p:sp>
        <p:nvSpPr>
          <p:cNvPr id="4" name="Slide Number Placeholder 3">
            <a:extLst>
              <a:ext uri="{FF2B5EF4-FFF2-40B4-BE49-F238E27FC236}">
                <a16:creationId xmlns:a16="http://schemas.microsoft.com/office/drawing/2014/main" id="{EB718299-55EF-488C-D36B-618D7B30C1C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182</a:t>
            </a:fld>
            <a:endParaRPr lang="en-US" sz="1600">
              <a:effectLst>
                <a:outerShdw blurRad="38100" dist="38100" dir="2700000" algn="tl">
                  <a:srgbClr val="000000"/>
                </a:outerShdw>
              </a:effectLst>
              <a:ea typeface="ＭＳ Ｐゴシック" charset="-128"/>
            </a:endParaRPr>
          </a:p>
        </p:txBody>
      </p:sp>
      <p:sp>
        <p:nvSpPr>
          <p:cNvPr id="905219" name="Rectangle 3">
            <a:extLst>
              <a:ext uri="{FF2B5EF4-FFF2-40B4-BE49-F238E27FC236}">
                <a16:creationId xmlns:a16="http://schemas.microsoft.com/office/drawing/2014/main" id="{772C74A3-1A2B-0969-73AF-597AEB6955CB}"/>
              </a:ext>
            </a:extLst>
          </p:cNvPr>
          <p:cNvSpPr>
            <a:spLocks noGrp="1" noChangeArrowheads="1"/>
          </p:cNvSpPr>
          <p:nvPr>
            <p:ph type="body" idx="4294967295"/>
          </p:nvPr>
        </p:nvSpPr>
        <p:spPr>
          <a:xfrm>
            <a:off x="503547" y="152636"/>
            <a:ext cx="8496945" cy="6516724"/>
          </a:xfrm>
        </p:spPr>
        <p:txBody>
          <a:bodyPr/>
          <a:lstStyle/>
          <a:p>
            <a:pPr marL="514350" indent="-514350">
              <a:buFont typeface="+mj-lt"/>
              <a:buAutoNum type="arabicPeriod" startAt="7"/>
            </a:pPr>
            <a:r>
              <a:rPr lang="en-GB" sz="2400" dirty="0"/>
              <a:t>Some philosophers find the answer in </a:t>
            </a:r>
            <a:r>
              <a:rPr lang="en-GB" sz="2400" i="1" dirty="0"/>
              <a:t>occasionalism</a:t>
            </a:r>
            <a:r>
              <a:rPr lang="en-GB" sz="2400" dirty="0"/>
              <a:t> – according to which everything that happens is caused directly by God’s power (</a:t>
            </a:r>
            <a:r>
              <a:rPr lang="en-GB" sz="2400" i="1" dirty="0"/>
              <a:t>E</a:t>
            </a:r>
            <a:r>
              <a:rPr lang="en-GB" sz="2400" dirty="0"/>
              <a:t> 7.21, cf. </a:t>
            </a:r>
            <a:r>
              <a:rPr lang="en-GB" sz="2400" i="1" dirty="0"/>
              <a:t>T</a:t>
            </a:r>
            <a:r>
              <a:rPr lang="en-GB" sz="2400" dirty="0"/>
              <a:t> 1.3.14.9-10).</a:t>
            </a:r>
          </a:p>
          <a:p>
            <a:pPr marL="914400" lvl="1" indent="-514350"/>
            <a:r>
              <a:rPr lang="en-GB" sz="2300" dirty="0"/>
              <a:t>But this takes us “into fairy land … and </a:t>
            </a:r>
            <a:r>
              <a:rPr lang="en-GB" sz="2300" i="1" dirty="0"/>
              <a:t>there</a:t>
            </a:r>
            <a:r>
              <a:rPr lang="en-GB" sz="2300" dirty="0"/>
              <a:t> we [cannot] trust our common methods of argument (</a:t>
            </a:r>
            <a:r>
              <a:rPr lang="en-GB" sz="2300" i="1" dirty="0"/>
              <a:t>E</a:t>
            </a:r>
            <a:r>
              <a:rPr lang="en-GB" sz="2300" dirty="0"/>
              <a:t> 7.24).</a:t>
            </a:r>
          </a:p>
          <a:p>
            <a:pPr marL="914400" lvl="1" indent="-514350"/>
            <a:r>
              <a:rPr lang="en-GB" sz="2300" dirty="0"/>
              <a:t>Besides, it is just as difficult to understand how we can acquire an idea of the power of God (</a:t>
            </a:r>
            <a:r>
              <a:rPr lang="en-GB" sz="2300" i="1" dirty="0"/>
              <a:t>E</a:t>
            </a:r>
            <a:r>
              <a:rPr lang="en-GB" sz="2300" dirty="0"/>
              <a:t> 7.25).</a:t>
            </a:r>
          </a:p>
          <a:p>
            <a:pPr marL="514350" indent="-514350">
              <a:buFont typeface="+mj-lt"/>
              <a:buAutoNum type="arabicPeriod" startAt="7"/>
            </a:pPr>
            <a:r>
              <a:rPr lang="en-GB" sz="2500" dirty="0"/>
              <a:t>These are all negative results so far, but perhaps we can find a different way forward (</a:t>
            </a:r>
            <a:r>
              <a:rPr lang="en-GB" sz="2500" i="1" dirty="0"/>
              <a:t>T</a:t>
            </a:r>
            <a:r>
              <a:rPr lang="en-GB" sz="2500" dirty="0"/>
              <a:t> 1.3.14.14, </a:t>
            </a:r>
            <a:r>
              <a:rPr lang="en-GB" sz="2500" i="1" dirty="0"/>
              <a:t>E</a:t>
            </a:r>
            <a:r>
              <a:rPr lang="en-GB" sz="2500" dirty="0"/>
              <a:t> 7.26).</a:t>
            </a:r>
          </a:p>
          <a:p>
            <a:pPr marL="514350" indent="-514350">
              <a:buFont typeface="+mj-lt"/>
              <a:buAutoNum type="arabicPeriod" startAt="7"/>
            </a:pPr>
            <a:r>
              <a:rPr lang="en-GB" sz="2500" dirty="0"/>
              <a:t>The impression does not come from </a:t>
            </a:r>
            <a:r>
              <a:rPr lang="en-GB" sz="2500" i="1" dirty="0"/>
              <a:t>one</a:t>
            </a:r>
            <a:r>
              <a:rPr lang="en-GB" sz="2500" dirty="0"/>
              <a:t> instance, but from </a:t>
            </a:r>
            <a:r>
              <a:rPr lang="en-GB" sz="2500" i="1" dirty="0"/>
              <a:t>repeated</a:t>
            </a:r>
            <a:r>
              <a:rPr lang="en-GB" sz="2500" dirty="0"/>
              <a:t> instances (</a:t>
            </a:r>
            <a:r>
              <a:rPr lang="en-GB" sz="2500" i="1" dirty="0"/>
              <a:t>T</a:t>
            </a:r>
            <a:r>
              <a:rPr lang="en-GB" sz="2500" dirty="0"/>
              <a:t> 1.3.14.15-16, </a:t>
            </a:r>
            <a:r>
              <a:rPr lang="en-GB" sz="2500" i="1" dirty="0"/>
              <a:t>E</a:t>
            </a:r>
            <a:r>
              <a:rPr lang="en-GB" sz="2500" dirty="0"/>
              <a:t> 7.27).</a:t>
            </a:r>
          </a:p>
          <a:p>
            <a:pPr marL="514350" indent="-514350">
              <a:buFont typeface="+mj-lt"/>
              <a:buAutoNum type="arabicPeriod" startAt="7"/>
            </a:pPr>
            <a:r>
              <a:rPr lang="en-GB" sz="2500" dirty="0"/>
              <a:t>Repetition generates a new impression, </a:t>
            </a:r>
            <a:r>
              <a:rPr lang="en-GB" sz="2500" i="1" dirty="0"/>
              <a:t>not in the observed objects, but in the observing mind</a:t>
            </a:r>
            <a:r>
              <a:rPr lang="en-GB" sz="2500" dirty="0"/>
              <a:t> – namely, the “determination of the mind” (</a:t>
            </a:r>
            <a:r>
              <a:rPr lang="en-GB" sz="2500" i="1" dirty="0"/>
              <a:t>T</a:t>
            </a:r>
            <a:r>
              <a:rPr lang="en-GB" sz="2500" dirty="0"/>
              <a:t> 1.3.14.20) or “customary transition of the imagination” (</a:t>
            </a:r>
            <a:r>
              <a:rPr lang="en-GB" sz="2500" i="1" dirty="0"/>
              <a:t>E</a:t>
            </a:r>
            <a:r>
              <a:rPr lang="en-GB" sz="2500" dirty="0"/>
              <a:t> 7.28) when we find ourselves making an inductive inference.</a:t>
            </a:r>
          </a:p>
        </p:txBody>
      </p:sp>
    </p:spTree>
    <p:extLst>
      <p:ext uri="{BB962C8B-B14F-4D97-AF65-F5344CB8AC3E}">
        <p14:creationId xmlns:p14="http://schemas.microsoft.com/office/powerpoint/2010/main" val="1391982468"/>
      </p:ext>
    </p:extLst>
  </p:cSld>
  <p:clrMapOvr>
    <a:masterClrMapping/>
  </p:clrMapOvr>
  <p:transition spd="med">
    <p:cove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4A44E63-CB97-42CA-A549-D8228D173849}" type="slidenum">
              <a:rPr lang="en-US"/>
              <a:pPr/>
              <a:t>183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183</a:t>
            </a:fld>
            <a:endParaRPr lang="en-US" sz="1600">
              <a:effectLst>
                <a:outerShdw blurRad="38100" dist="38100" dir="2700000" algn="tl">
                  <a:srgbClr val="000000"/>
                </a:outerShdw>
              </a:effectLst>
              <a:ea typeface="ＭＳ Ｐゴシック" charset="-128"/>
            </a:endParaRPr>
          </a:p>
        </p:txBody>
      </p:sp>
      <p:sp>
        <p:nvSpPr>
          <p:cNvPr id="906242" name="Rectangle 2"/>
          <p:cNvSpPr>
            <a:spLocks noGrp="1" noChangeArrowheads="1"/>
          </p:cNvSpPr>
          <p:nvPr>
            <p:ph type="title" idx="4294967295"/>
          </p:nvPr>
        </p:nvSpPr>
        <p:spPr>
          <a:xfrm>
            <a:off x="215516" y="205805"/>
            <a:ext cx="8784976" cy="738919"/>
          </a:xfrm>
        </p:spPr>
        <p:txBody>
          <a:bodyPr/>
          <a:lstStyle/>
          <a:p>
            <a:pPr>
              <a:defRPr/>
            </a:pPr>
            <a:r>
              <a:rPr lang="en-GB">
                <a:latin typeface="+mj-lt"/>
                <a:ea typeface="+mj-ea"/>
                <a:cs typeface="+mj-cs"/>
              </a:rPr>
              <a:t>Stage 2: A Family of Terms</a:t>
            </a:r>
            <a:endParaRPr lang="en-GB" dirty="0">
              <a:latin typeface="+mj-lt"/>
              <a:ea typeface="+mj-ea"/>
              <a:cs typeface="+mj-cs"/>
            </a:endParaRPr>
          </a:p>
        </p:txBody>
      </p:sp>
      <p:sp>
        <p:nvSpPr>
          <p:cNvPr id="906243" name="Rectangle 3"/>
          <p:cNvSpPr>
            <a:spLocks noGrp="1" noChangeArrowheads="1"/>
          </p:cNvSpPr>
          <p:nvPr>
            <p:ph type="body" idx="4294967295"/>
          </p:nvPr>
        </p:nvSpPr>
        <p:spPr>
          <a:xfrm>
            <a:off x="287525" y="1232756"/>
            <a:ext cx="8496943" cy="5436604"/>
          </a:xfrm>
        </p:spPr>
        <p:txBody>
          <a:bodyPr/>
          <a:lstStyle/>
          <a:p>
            <a:pPr>
              <a:buNone/>
            </a:pPr>
            <a:r>
              <a:rPr lang="en-US" sz="2800" dirty="0"/>
              <a:t>	</a:t>
            </a:r>
            <a:r>
              <a:rPr lang="en-US" sz="2700" dirty="0"/>
              <a:t>“I begin with observing that the terms of </a:t>
            </a:r>
            <a:r>
              <a:rPr lang="en-US" sz="2700" i="1" dirty="0"/>
              <a:t>efficacy, agency, power, force, energy, necessity</a:t>
            </a:r>
            <a:r>
              <a:rPr lang="en-US" sz="2700" i="1"/>
              <a:t>, connexion</a:t>
            </a:r>
            <a:r>
              <a:rPr lang="en-US" sz="2700" dirty="0"/>
              <a:t>, and </a:t>
            </a:r>
            <a:r>
              <a:rPr lang="en-US" sz="2700" i="1" dirty="0"/>
              <a:t>productive quality</a:t>
            </a:r>
            <a:r>
              <a:rPr lang="en-US" sz="2700" dirty="0"/>
              <a:t>, are all nearly </a:t>
            </a:r>
            <a:r>
              <a:rPr lang="en-US" sz="2700" dirty="0" err="1"/>
              <a:t>synonimous</a:t>
            </a:r>
            <a:r>
              <a:rPr lang="en-US" sz="2700" dirty="0"/>
              <a:t>; and therefore ’tis an absurdity to employ any of them in </a:t>
            </a:r>
            <a:r>
              <a:rPr lang="en-US" sz="2700"/>
              <a:t>defining the rest.”  </a:t>
            </a:r>
            <a:r>
              <a:rPr lang="en-US" sz="2700" dirty="0"/>
              <a:t>(</a:t>
            </a:r>
            <a:r>
              <a:rPr lang="en-US" sz="2700" i="1" dirty="0"/>
              <a:t>T</a:t>
            </a:r>
            <a:r>
              <a:rPr lang="en-US" sz="2700" dirty="0"/>
              <a:t> </a:t>
            </a:r>
            <a:r>
              <a:rPr lang="en-US" sz="2700"/>
              <a:t>1.3.14.4)</a:t>
            </a:r>
          </a:p>
          <a:p>
            <a:pPr>
              <a:spcBef>
                <a:spcPts val="1800"/>
              </a:spcBef>
              <a:buNone/>
            </a:pPr>
            <a:r>
              <a:rPr lang="en-US" sz="2700"/>
              <a:t>	“There are no ideas, which occur in metaphysics, more obscure and uncertain, than those of </a:t>
            </a:r>
            <a:r>
              <a:rPr lang="en-US" sz="2700" i="1"/>
              <a:t>power</a:t>
            </a:r>
            <a:r>
              <a:rPr lang="en-US" sz="2700"/>
              <a:t>, </a:t>
            </a:r>
            <a:r>
              <a:rPr lang="en-US" sz="2700" i="1"/>
              <a:t>force</a:t>
            </a:r>
            <a:r>
              <a:rPr lang="en-US" sz="2700"/>
              <a:t>, </a:t>
            </a:r>
            <a:r>
              <a:rPr lang="en-US" sz="2700" i="1"/>
              <a:t>energy</a:t>
            </a:r>
            <a:r>
              <a:rPr lang="en-US" sz="2700"/>
              <a:t>, or </a:t>
            </a:r>
            <a:r>
              <a:rPr lang="en-US" sz="2700" i="1"/>
              <a:t>necessary connexion</a:t>
            </a:r>
            <a:r>
              <a:rPr lang="en-US" sz="2700"/>
              <a:t>, of which it is every moment necessary for us to treat in all our disquistions.  We shall … endeavour in this section, to fix … the precise meaning of these terms”  (</a:t>
            </a:r>
            <a:r>
              <a:rPr lang="en-US" sz="2700" i="1"/>
              <a:t>E</a:t>
            </a:r>
            <a:r>
              <a:rPr lang="en-US" sz="2700"/>
              <a:t> 7.3)</a:t>
            </a:r>
          </a:p>
        </p:txBody>
      </p:sp>
    </p:spTree>
    <p:extLst>
      <p:ext uri="{BB962C8B-B14F-4D97-AF65-F5344CB8AC3E}">
        <p14:creationId xmlns:p14="http://schemas.microsoft.com/office/powerpoint/2010/main" val="3615089959"/>
      </p:ext>
    </p:extLst>
  </p:cSld>
  <p:clrMapOvr>
    <a:masterClrMapping/>
  </p:clrMapOvr>
  <p:transition spd="med">
    <p:cove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1050A30-001A-45EF-BACC-6AAFB47F2739}" type="slidenum">
              <a:rPr lang="en-US"/>
              <a:pPr/>
              <a:t>184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B26037-E96A-4C1C-8484-ED4BE8A14C21}" type="slidenum">
              <a:rPr lang="en-US" sz="1600">
                <a:effectLst>
                  <a:outerShdw blurRad="38100" dist="38100" dir="2700000" algn="tl">
                    <a:srgbClr val="000000"/>
                  </a:outerShdw>
                </a:effectLst>
                <a:ea typeface="ＭＳ Ｐゴシック" charset="-128"/>
              </a:rPr>
              <a:pPr eaLnBrk="1" hangingPunct="1"/>
              <a:t>184</a:t>
            </a:fld>
            <a:endParaRPr lang="en-US" sz="1600">
              <a:effectLst>
                <a:outerShdw blurRad="38100" dist="38100" dir="2700000" algn="tl">
                  <a:srgbClr val="000000"/>
                </a:outerShdw>
              </a:effectLst>
              <a:ea typeface="ＭＳ Ｐゴシック" charset="-128"/>
            </a:endParaRPr>
          </a:p>
        </p:txBody>
      </p:sp>
      <p:sp>
        <p:nvSpPr>
          <p:cNvPr id="907266" name="Rectangle 2"/>
          <p:cNvSpPr>
            <a:spLocks noGrp="1" noChangeArrowheads="1"/>
          </p:cNvSpPr>
          <p:nvPr>
            <p:ph type="title" idx="4294967295"/>
          </p:nvPr>
        </p:nvSpPr>
        <p:spPr>
          <a:xfrm>
            <a:off x="457200" y="224645"/>
            <a:ext cx="8229600" cy="648072"/>
          </a:xfrm>
        </p:spPr>
        <p:txBody>
          <a:bodyPr/>
          <a:lstStyle/>
          <a:p>
            <a:pPr>
              <a:defRPr/>
            </a:pPr>
            <a:r>
              <a:rPr lang="en-GB" dirty="0">
                <a:latin typeface="+mj-lt"/>
                <a:ea typeface="+mj-ea"/>
                <a:cs typeface="+mj-cs"/>
              </a:rPr>
              <a:t>Two Puzzles</a:t>
            </a:r>
          </a:p>
        </p:txBody>
      </p:sp>
      <p:sp>
        <p:nvSpPr>
          <p:cNvPr id="907267" name="Rectangle 3"/>
          <p:cNvSpPr>
            <a:spLocks noGrp="1" noChangeArrowheads="1"/>
          </p:cNvSpPr>
          <p:nvPr>
            <p:ph type="body" idx="4294967295"/>
          </p:nvPr>
        </p:nvSpPr>
        <p:spPr>
          <a:xfrm>
            <a:off x="468313" y="1088740"/>
            <a:ext cx="8352160" cy="5508911"/>
          </a:xfrm>
        </p:spPr>
        <p:txBody>
          <a:bodyPr/>
          <a:lstStyle/>
          <a:p>
            <a:r>
              <a:rPr lang="en-GB" sz="2700" dirty="0"/>
              <a:t>Why does Hume treat “efficacy”, “power”, “force”, “energy”, “necessity” etc. as virtual synonyms?</a:t>
            </a:r>
          </a:p>
          <a:p>
            <a:pPr>
              <a:spcBef>
                <a:spcPts val="1200"/>
              </a:spcBef>
            </a:pPr>
            <a:r>
              <a:rPr lang="en-GB" sz="2700" dirty="0"/>
              <a:t>Why, in his subsequent procedure of seeking for a single source impression, does he apparently assume that the idea of “necessary connexion” is </a:t>
            </a:r>
            <a:r>
              <a:rPr lang="en-GB" sz="2700" i="1" dirty="0"/>
              <a:t>simple</a:t>
            </a:r>
            <a:r>
              <a:rPr lang="en-GB" sz="2700" dirty="0"/>
              <a:t>, and hence cannot be explicitly defined?  (This is made explicit at </a:t>
            </a:r>
            <a:r>
              <a:rPr lang="en-GB" sz="2700" i="1" dirty="0"/>
              <a:t>E</a:t>
            </a:r>
            <a:r>
              <a:rPr lang="en-GB" sz="2700" dirty="0"/>
              <a:t> 7.8 n. 12, which implies that the quest is for “a new, original, simple idea”.)</a:t>
            </a:r>
          </a:p>
          <a:p>
            <a:pPr>
              <a:spcBef>
                <a:spcPts val="1200"/>
              </a:spcBef>
            </a:pPr>
            <a:r>
              <a:rPr lang="en-GB" sz="2700" u="sng" dirty="0"/>
              <a:t>Suggested solution</a:t>
            </a:r>
            <a:r>
              <a:rPr lang="en-GB" sz="2700" dirty="0"/>
              <a:t>:  Hume’s interest lies in </a:t>
            </a:r>
            <a:r>
              <a:rPr lang="en-GB" sz="2700" i="1" dirty="0"/>
              <a:t>a </a:t>
            </a:r>
            <a:r>
              <a:rPr lang="en-GB" sz="2700" i="1" dirty="0">
                <a:solidFill>
                  <a:srgbClr val="FF9999"/>
                </a:solidFill>
              </a:rPr>
              <a:t>single common element</a:t>
            </a:r>
            <a:r>
              <a:rPr lang="en-GB" sz="2700" dirty="0"/>
              <a:t> of the relevant ideas, what we might call the element </a:t>
            </a:r>
            <a:r>
              <a:rPr lang="en-GB" sz="2700"/>
              <a:t>of </a:t>
            </a:r>
            <a:r>
              <a:rPr lang="en-GB" sz="2700" i="1">
                <a:solidFill>
                  <a:srgbClr val="FF9999"/>
                </a:solidFill>
              </a:rPr>
              <a:t>consequentiality</a:t>
            </a:r>
            <a:r>
              <a:rPr lang="en-GB" sz="2700"/>
              <a:t> – see my “Against the New Hume” (2007), §2.2.</a:t>
            </a:r>
            <a:endParaRPr lang="en-GB" sz="2700" dirty="0"/>
          </a:p>
        </p:txBody>
      </p:sp>
    </p:spTree>
    <p:extLst>
      <p:ext uri="{BB962C8B-B14F-4D97-AF65-F5344CB8AC3E}">
        <p14:creationId xmlns:p14="http://schemas.microsoft.com/office/powerpoint/2010/main" val="1656794263"/>
      </p:ext>
    </p:extLst>
  </p:cSld>
  <p:clrMapOvr>
    <a:masterClrMapping/>
  </p:clrMapOvr>
  <p:transition spd="med">
    <p:cove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3EB1-68E7-A60C-3662-4BFBA7718F9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9D91673-12B3-2D98-D3D3-10F68ABBA005}"/>
              </a:ext>
            </a:extLst>
          </p:cNvPr>
          <p:cNvSpPr>
            <a:spLocks noGrp="1"/>
          </p:cNvSpPr>
          <p:nvPr>
            <p:ph type="sldNum" sz="quarter" idx="10"/>
          </p:nvPr>
        </p:nvSpPr>
        <p:spPr/>
        <p:txBody>
          <a:bodyPr/>
          <a:lstStyle/>
          <a:p>
            <a:fld id="{A4A44E63-CB97-42CA-A549-D8228D173849}" type="slidenum">
              <a:rPr lang="en-US"/>
              <a:pPr/>
              <a:t>185</a:t>
            </a:fld>
            <a:endParaRPr lang="en-US"/>
          </a:p>
        </p:txBody>
      </p:sp>
      <p:sp>
        <p:nvSpPr>
          <p:cNvPr id="4" name="Slide Number Placeholder 3">
            <a:extLst>
              <a:ext uri="{FF2B5EF4-FFF2-40B4-BE49-F238E27FC236}">
                <a16:creationId xmlns:a16="http://schemas.microsoft.com/office/drawing/2014/main" id="{1FCDDB64-9A46-3F53-47A3-E06FD6C0514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185</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C6DE2E72-A716-1AF2-A176-A91594C3E12B}"/>
              </a:ext>
            </a:extLst>
          </p:cNvPr>
          <p:cNvSpPr>
            <a:spLocks noGrp="1" noChangeArrowheads="1"/>
          </p:cNvSpPr>
          <p:nvPr>
            <p:ph type="title" idx="4294967295"/>
          </p:nvPr>
        </p:nvSpPr>
        <p:spPr>
          <a:xfrm>
            <a:off x="215516" y="116632"/>
            <a:ext cx="8784976" cy="738919"/>
          </a:xfrm>
        </p:spPr>
        <p:txBody>
          <a:bodyPr/>
          <a:lstStyle/>
          <a:p>
            <a:pPr>
              <a:defRPr/>
            </a:pPr>
            <a:r>
              <a:rPr lang="en-GB">
                <a:latin typeface="+mj-lt"/>
                <a:ea typeface="+mj-ea"/>
                <a:cs typeface="+mj-cs"/>
              </a:rPr>
              <a:t>Stage 3: Seeking the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E815125A-7B9C-0D21-94D3-725DECA966CE}"/>
              </a:ext>
            </a:extLst>
          </p:cNvPr>
          <p:cNvSpPr>
            <a:spLocks noGrp="1" noChangeArrowheads="1"/>
          </p:cNvSpPr>
          <p:nvPr>
            <p:ph type="body" idx="4294967295"/>
          </p:nvPr>
        </p:nvSpPr>
        <p:spPr>
          <a:xfrm>
            <a:off x="719572" y="1124744"/>
            <a:ext cx="8064896" cy="5436604"/>
          </a:xfrm>
        </p:spPr>
        <p:txBody>
          <a:bodyPr/>
          <a:lstStyle/>
          <a:p>
            <a:pPr>
              <a:spcBef>
                <a:spcPts val="1200"/>
              </a:spcBef>
              <a:buNone/>
            </a:pPr>
            <a:r>
              <a:rPr lang="en-US" sz="2500"/>
              <a:t>	“</a:t>
            </a:r>
            <a:r>
              <a:rPr lang="en-GB" sz="2500">
                <a:effectLst/>
              </a:rPr>
              <a:t>as we have no idea, that is not deriv’d from an impression, we must find some impression, that gives rise to this idea of necessity, if we assert we have really such an idea”  </a:t>
            </a:r>
            <a:r>
              <a:rPr lang="en-US" sz="2500"/>
              <a:t>(</a:t>
            </a:r>
            <a:r>
              <a:rPr lang="en-US" sz="2500" i="1"/>
              <a:t>T</a:t>
            </a:r>
            <a:r>
              <a:rPr lang="en-US" sz="2500"/>
              <a:t> 1.3.14.1)</a:t>
            </a:r>
          </a:p>
          <a:p>
            <a:pPr>
              <a:spcBef>
                <a:spcPts val="1200"/>
              </a:spcBef>
              <a:buNone/>
            </a:pPr>
            <a:r>
              <a:rPr lang="en-US" sz="2500">
                <a:effectLst/>
              </a:rPr>
              <a:t>	</a:t>
            </a:r>
            <a:r>
              <a:rPr lang="en-GB" sz="2500">
                <a:effectLst/>
              </a:rPr>
              <a:t>“</a:t>
            </a:r>
            <a:r>
              <a:rPr lang="en-US" sz="2500"/>
              <a:t>the idea of efficacy … must be deriv’d from … some particular instances … which make their passage into the mind by … sensation or reflection.  Ideas always represent their … impressions; …”  </a:t>
            </a:r>
            <a:r>
              <a:rPr lang="en-US" sz="2500" dirty="0"/>
              <a:t>(</a:t>
            </a:r>
            <a:r>
              <a:rPr lang="en-US" sz="2500" i="1"/>
              <a:t>T</a:t>
            </a:r>
            <a:r>
              <a:rPr lang="en-US" sz="2500"/>
              <a:t> 1.3.14.6)</a:t>
            </a:r>
          </a:p>
          <a:p>
            <a:pPr>
              <a:spcBef>
                <a:spcPts val="1800"/>
              </a:spcBef>
              <a:buNone/>
            </a:pPr>
            <a:r>
              <a:rPr lang="en-US" sz="2500"/>
              <a:t>	“To be fully acquainted … with the idea of power or necessary connexion, let us examine its impression; and in order to find the impression with greater certainty, let us search for it in all the sources, from which it may possibly be derived”  (</a:t>
            </a:r>
            <a:r>
              <a:rPr lang="en-US" sz="2500" i="1"/>
              <a:t>E</a:t>
            </a:r>
            <a:r>
              <a:rPr lang="en-US" sz="2500"/>
              <a:t> 7.5)</a:t>
            </a:r>
          </a:p>
        </p:txBody>
      </p:sp>
    </p:spTree>
    <p:extLst>
      <p:ext uri="{BB962C8B-B14F-4D97-AF65-F5344CB8AC3E}">
        <p14:creationId xmlns:p14="http://schemas.microsoft.com/office/powerpoint/2010/main" val="281837760"/>
      </p:ext>
    </p:extLst>
  </p:cSld>
  <p:clrMapOvr>
    <a:masterClrMapping/>
  </p:clrMapOvr>
  <p:transition spd="med">
    <p:cove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91F7-76FF-C4B5-89B8-F358C8647BCD}"/>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F4D9375-6FB9-7924-8069-B6327837831B}"/>
              </a:ext>
            </a:extLst>
          </p:cNvPr>
          <p:cNvSpPr>
            <a:spLocks noGrp="1"/>
          </p:cNvSpPr>
          <p:nvPr>
            <p:ph type="sldNum" sz="quarter" idx="10"/>
          </p:nvPr>
        </p:nvSpPr>
        <p:spPr/>
        <p:txBody>
          <a:bodyPr/>
          <a:lstStyle/>
          <a:p>
            <a:fld id="{A4A44E63-CB97-42CA-A549-D8228D173849}" type="slidenum">
              <a:rPr lang="en-US"/>
              <a:pPr/>
              <a:t>186</a:t>
            </a:fld>
            <a:endParaRPr lang="en-US"/>
          </a:p>
        </p:txBody>
      </p:sp>
      <p:sp>
        <p:nvSpPr>
          <p:cNvPr id="4" name="Slide Number Placeholder 3">
            <a:extLst>
              <a:ext uri="{FF2B5EF4-FFF2-40B4-BE49-F238E27FC236}">
                <a16:creationId xmlns:a16="http://schemas.microsoft.com/office/drawing/2014/main" id="{2A37DE00-4314-A486-A8C6-DCA2AB66A9B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186</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50788854-FD7A-C02E-6DCE-DEBC4987B23D}"/>
              </a:ext>
            </a:extLst>
          </p:cNvPr>
          <p:cNvSpPr>
            <a:spLocks noGrp="1" noChangeArrowheads="1"/>
          </p:cNvSpPr>
          <p:nvPr>
            <p:ph type="title" idx="4294967295"/>
          </p:nvPr>
        </p:nvSpPr>
        <p:spPr>
          <a:xfrm>
            <a:off x="143508" y="80628"/>
            <a:ext cx="8856984" cy="1404156"/>
          </a:xfrm>
        </p:spPr>
        <p:txBody>
          <a:bodyPr/>
          <a:lstStyle/>
          <a:p>
            <a:pPr>
              <a:defRPr/>
            </a:pPr>
            <a:r>
              <a:rPr lang="en-GB" sz="4200">
                <a:latin typeface="+mj-lt"/>
                <a:ea typeface="+mj-ea"/>
                <a:cs typeface="+mj-cs"/>
              </a:rPr>
              <a:t>Stage 4: No Such Impression from Observing Causation in Bodies</a:t>
            </a:r>
            <a:endParaRPr lang="en-GB" sz="4200" dirty="0">
              <a:latin typeface="+mj-lt"/>
              <a:ea typeface="+mj-ea"/>
              <a:cs typeface="+mj-cs"/>
            </a:endParaRPr>
          </a:p>
        </p:txBody>
      </p:sp>
      <p:sp>
        <p:nvSpPr>
          <p:cNvPr id="906243" name="Rectangle 3">
            <a:extLst>
              <a:ext uri="{FF2B5EF4-FFF2-40B4-BE49-F238E27FC236}">
                <a16:creationId xmlns:a16="http://schemas.microsoft.com/office/drawing/2014/main" id="{B23B98EC-97C9-7C32-656B-F7BFB1797F32}"/>
              </a:ext>
            </a:extLst>
          </p:cNvPr>
          <p:cNvSpPr>
            <a:spLocks noGrp="1" noChangeArrowheads="1"/>
          </p:cNvSpPr>
          <p:nvPr>
            <p:ph type="body" idx="4294967295"/>
          </p:nvPr>
        </p:nvSpPr>
        <p:spPr>
          <a:xfrm>
            <a:off x="539552" y="1664804"/>
            <a:ext cx="8388932" cy="4788532"/>
          </a:xfrm>
        </p:spPr>
        <p:txBody>
          <a:bodyPr/>
          <a:lstStyle/>
          <a:p>
            <a:pPr>
              <a:spcBef>
                <a:spcPts val="1200"/>
              </a:spcBef>
              <a:buNone/>
            </a:pPr>
            <a:r>
              <a:rPr lang="en-US" sz="2500"/>
              <a:t>	To explain causation, philosophers have resorted to all sorts of “</a:t>
            </a:r>
            <a:r>
              <a:rPr lang="en-US" sz="2500">
                <a:effectLst/>
              </a:rPr>
              <a:t>principles of substantial forms, and accidents, and faculties”, which “are not in reality any of the known properties of bodies, but are perfectly unintelligible and inexplicable.  … we may conclude, that ’tis impossible in any one instance to shew the principle, in which the force and agency of a cause is plac’d</a:t>
            </a:r>
            <a:r>
              <a:rPr lang="en-GB" sz="2500">
                <a:effectLst/>
              </a:rPr>
              <a:t>”  </a:t>
            </a:r>
            <a:r>
              <a:rPr lang="en-US" sz="2500"/>
              <a:t>(</a:t>
            </a:r>
            <a:r>
              <a:rPr lang="en-US" sz="2500" i="1"/>
              <a:t>T</a:t>
            </a:r>
            <a:r>
              <a:rPr lang="en-US" sz="2500"/>
              <a:t> 1.3.14.7)</a:t>
            </a:r>
          </a:p>
          <a:p>
            <a:pPr>
              <a:spcBef>
                <a:spcPts val="1200"/>
              </a:spcBef>
              <a:buNone/>
            </a:pPr>
            <a:r>
              <a:rPr lang="en-US" sz="2500">
                <a:effectLst/>
              </a:rPr>
              <a:t>	</a:t>
            </a:r>
            <a:r>
              <a:rPr lang="en-US" sz="2500" i="1">
                <a:effectLst/>
              </a:rPr>
              <a:t>Cartesians</a:t>
            </a:r>
            <a:r>
              <a:rPr lang="en-US" sz="2500">
                <a:effectLst/>
              </a:rPr>
              <a:t> have concluded that “Matter … is in itself entirely unactive, and depriv’d of any power, by which it may … communicate motion”.  Hence “the power, that [does so] must lie in the </a:t>
            </a:r>
            <a:r>
              <a:rPr lang="en-US" sz="2500" cap="small">
                <a:effectLst/>
              </a:rPr>
              <a:t>Deity</a:t>
            </a:r>
            <a:r>
              <a:rPr lang="en-US" sz="2500">
                <a:effectLst/>
              </a:rPr>
              <a:t> … who … bestows on [matter] all those motions”</a:t>
            </a:r>
            <a:r>
              <a:rPr lang="en-US" sz="2500"/>
              <a:t>  </a:t>
            </a:r>
            <a:r>
              <a:rPr lang="en-US" sz="2500" dirty="0"/>
              <a:t>(</a:t>
            </a:r>
            <a:r>
              <a:rPr lang="en-US" sz="2500" i="1"/>
              <a:t>T</a:t>
            </a:r>
            <a:r>
              <a:rPr lang="en-US" sz="2500"/>
              <a:t> 1.3.14.9 – see Stage 7)</a:t>
            </a:r>
          </a:p>
        </p:txBody>
      </p:sp>
    </p:spTree>
    <p:extLst>
      <p:ext uri="{BB962C8B-B14F-4D97-AF65-F5344CB8AC3E}">
        <p14:creationId xmlns:p14="http://schemas.microsoft.com/office/powerpoint/2010/main" val="2368294591"/>
      </p:ext>
    </p:extLst>
  </p:cSld>
  <p:clrMapOvr>
    <a:masterClrMapping/>
  </p:clrMapOvr>
  <p:transition spd="med">
    <p:cove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35BD-F97D-4899-FBC0-5D5DED384E1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807F6D5-68A6-B01D-DFCF-C206D02623DF}"/>
              </a:ext>
            </a:extLst>
          </p:cNvPr>
          <p:cNvSpPr>
            <a:spLocks noGrp="1"/>
          </p:cNvSpPr>
          <p:nvPr>
            <p:ph type="sldNum" sz="quarter" idx="10"/>
          </p:nvPr>
        </p:nvSpPr>
        <p:spPr/>
        <p:txBody>
          <a:bodyPr/>
          <a:lstStyle/>
          <a:p>
            <a:fld id="{A4A44E63-CB97-42CA-A549-D8228D173849}" type="slidenum">
              <a:rPr lang="en-US"/>
              <a:pPr/>
              <a:t>187</a:t>
            </a:fld>
            <a:endParaRPr lang="en-US"/>
          </a:p>
        </p:txBody>
      </p:sp>
      <p:sp>
        <p:nvSpPr>
          <p:cNvPr id="4" name="Slide Number Placeholder 3">
            <a:extLst>
              <a:ext uri="{FF2B5EF4-FFF2-40B4-BE49-F238E27FC236}">
                <a16:creationId xmlns:a16="http://schemas.microsoft.com/office/drawing/2014/main" id="{66593EED-0F18-8427-AB37-2DE1515D841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187</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1BCA4977-AC2B-99DD-E827-60E618765060}"/>
              </a:ext>
            </a:extLst>
          </p:cNvPr>
          <p:cNvSpPr>
            <a:spLocks noGrp="1" noChangeArrowheads="1"/>
          </p:cNvSpPr>
          <p:nvPr>
            <p:ph type="body" idx="4294967295"/>
          </p:nvPr>
        </p:nvSpPr>
        <p:spPr>
          <a:xfrm>
            <a:off x="828353" y="440668"/>
            <a:ext cx="7632079" cy="5940660"/>
          </a:xfrm>
        </p:spPr>
        <p:txBody>
          <a:bodyPr/>
          <a:lstStyle/>
          <a:p>
            <a:pPr>
              <a:spcBef>
                <a:spcPts val="1200"/>
              </a:spcBef>
              <a:buNone/>
            </a:pPr>
            <a:r>
              <a:rPr lang="en-US" sz="2500"/>
              <a:t>	“</a:t>
            </a:r>
            <a:r>
              <a:rPr lang="en-US" sz="2500">
                <a:effectLst/>
              </a:rPr>
              <a:t>When we look about us towards external objects, and consider the operation of causes, we are never able, in a single instance, to discover any power or necessary connexion; any quality, which binds the effect to the cause, and renders the one an infallible consequence of the other.  We only find, that the one does actually, in fact, follow the other.  The impulse of one billiard-ball is attended with motion in the second.  This is the whole that appears to the </a:t>
            </a:r>
            <a:r>
              <a:rPr lang="en-US" sz="2500" i="1">
                <a:effectLst/>
              </a:rPr>
              <a:t>outward</a:t>
            </a:r>
            <a:r>
              <a:rPr lang="en-US" sz="2500">
                <a:effectLst/>
              </a:rPr>
              <a:t> senses.  The mind feels no sentiment or </a:t>
            </a:r>
            <a:r>
              <a:rPr lang="en-US" sz="2500" i="1">
                <a:effectLst/>
              </a:rPr>
              <a:t>inward</a:t>
            </a:r>
            <a:r>
              <a:rPr lang="en-US" sz="2500">
                <a:effectLst/>
              </a:rPr>
              <a:t> impression from this succession of objects: Consequently, there is not, in any single, particular instance of cause and effect, any thing which can suggest the idea of power or necessary connexion.</a:t>
            </a:r>
            <a:r>
              <a:rPr lang="en-US" sz="2500"/>
              <a:t>”  (</a:t>
            </a:r>
            <a:r>
              <a:rPr lang="en-US" sz="2500" i="1"/>
              <a:t>E</a:t>
            </a:r>
            <a:r>
              <a:rPr lang="en-US" sz="2500"/>
              <a:t> 7.5)</a:t>
            </a:r>
          </a:p>
        </p:txBody>
      </p:sp>
    </p:spTree>
    <p:extLst>
      <p:ext uri="{BB962C8B-B14F-4D97-AF65-F5344CB8AC3E}">
        <p14:creationId xmlns:p14="http://schemas.microsoft.com/office/powerpoint/2010/main" val="464201241"/>
      </p:ext>
    </p:extLst>
  </p:cSld>
  <p:clrMapOvr>
    <a:masterClrMapping/>
  </p:clrMapOvr>
  <p:transition spd="med">
    <p:cove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8230-E9E7-D1EF-F6F4-5CFCABFF6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C9F9B-7AB6-1F3D-0996-55BD99C87832}"/>
              </a:ext>
            </a:extLst>
          </p:cNvPr>
          <p:cNvSpPr>
            <a:spLocks noGrp="1"/>
          </p:cNvSpPr>
          <p:nvPr>
            <p:ph type="title"/>
          </p:nvPr>
        </p:nvSpPr>
        <p:spPr>
          <a:xfrm>
            <a:off x="107504" y="80628"/>
            <a:ext cx="8892988" cy="810927"/>
          </a:xfrm>
        </p:spPr>
        <p:txBody>
          <a:bodyPr/>
          <a:lstStyle/>
          <a:p>
            <a:r>
              <a:rPr lang="en-GB" sz="4200"/>
              <a:t>Hume’s “Key Move” in the </a:t>
            </a:r>
            <a:r>
              <a:rPr lang="en-GB" sz="4200" i="1"/>
              <a:t>Enquiry</a:t>
            </a:r>
            <a:endParaRPr lang="en-GB" sz="4200"/>
          </a:p>
        </p:txBody>
      </p:sp>
      <p:sp>
        <p:nvSpPr>
          <p:cNvPr id="3" name="Content Placeholder 2">
            <a:extLst>
              <a:ext uri="{FF2B5EF4-FFF2-40B4-BE49-F238E27FC236}">
                <a16:creationId xmlns:a16="http://schemas.microsoft.com/office/drawing/2014/main" id="{F458E0D0-30AD-7F63-2D06-8C30A7C9C35C}"/>
              </a:ext>
            </a:extLst>
          </p:cNvPr>
          <p:cNvSpPr>
            <a:spLocks noGrp="1"/>
          </p:cNvSpPr>
          <p:nvPr>
            <p:ph idx="1"/>
          </p:nvPr>
        </p:nvSpPr>
        <p:spPr>
          <a:xfrm>
            <a:off x="683568" y="1196752"/>
            <a:ext cx="8244916" cy="5533168"/>
          </a:xfrm>
        </p:spPr>
        <p:txBody>
          <a:bodyPr/>
          <a:lstStyle/>
          <a:p>
            <a:r>
              <a:rPr lang="en-GB" sz="2700"/>
              <a:t>At </a:t>
            </a:r>
            <a:r>
              <a:rPr lang="en-GB" sz="2700" i="1"/>
              <a:t>E </a:t>
            </a:r>
            <a:r>
              <a:rPr lang="en-GB" sz="2700"/>
              <a:t>7.7, Hume introduces a form of argument that he will be repeating: let’s call this his “Key Move”:</a:t>
            </a:r>
          </a:p>
          <a:p>
            <a:pPr marL="857250" lvl="2" indent="0">
              <a:spcBef>
                <a:spcPts val="1200"/>
              </a:spcBef>
              <a:buNone/>
            </a:pPr>
            <a:r>
              <a:rPr lang="en-US" sz="2600"/>
              <a:t>“From the first appearance of an object, we never can conjecture what effect will result from it.  But were the power or energy of any cause discoverable by the mind, we could foresee the effect, even without experience; and might, at first, pronounce with certainty concerning it, by the mere dint of thought and reasoning.</a:t>
            </a:r>
            <a:r>
              <a:rPr lang="en-GB" sz="2600">
                <a:effectLst/>
              </a:rPr>
              <a:t>”  </a:t>
            </a:r>
            <a:r>
              <a:rPr lang="en-US" sz="2600"/>
              <a:t>(</a:t>
            </a:r>
            <a:r>
              <a:rPr lang="en-US" sz="2600" i="1"/>
              <a:t>E</a:t>
            </a:r>
            <a:r>
              <a:rPr lang="en-US" sz="2600"/>
              <a:t> 7.7)</a:t>
            </a:r>
            <a:endParaRPr lang="en-GB" sz="2600"/>
          </a:p>
          <a:p>
            <a:pPr>
              <a:spcBef>
                <a:spcPts val="1800"/>
              </a:spcBef>
            </a:pPr>
            <a:r>
              <a:rPr lang="en-GB" sz="2700"/>
              <a:t>There is a hint of this move in the 1739 </a:t>
            </a:r>
            <a:r>
              <a:rPr lang="en-GB" sz="2700" i="1"/>
              <a:t>Treatise</a:t>
            </a:r>
            <a:r>
              <a:rPr lang="en-GB" sz="2700"/>
              <a:t>, but only once – at </a:t>
            </a:r>
            <a:r>
              <a:rPr lang="en-GB" sz="2700" i="1"/>
              <a:t>T</a:t>
            </a:r>
            <a:r>
              <a:rPr lang="en-GB" sz="2700"/>
              <a:t> 1.3.14.13.  Another is at</a:t>
            </a:r>
            <a:br>
              <a:rPr lang="en-GB" sz="2700"/>
            </a:br>
            <a:r>
              <a:rPr lang="en-GB" sz="2700" i="1"/>
              <a:t>T</a:t>
            </a:r>
            <a:r>
              <a:rPr lang="en-GB" sz="2700"/>
              <a:t> 1.3.14.12, added in the 1740 </a:t>
            </a:r>
            <a:r>
              <a:rPr lang="en-GB" sz="2700" i="1"/>
              <a:t>Appendix</a:t>
            </a:r>
            <a:r>
              <a:rPr lang="en-GB" sz="2700"/>
              <a:t>.</a:t>
            </a:r>
            <a:endParaRPr lang="en-GB" sz="2400"/>
          </a:p>
        </p:txBody>
      </p:sp>
      <p:sp>
        <p:nvSpPr>
          <p:cNvPr id="4" name="Slide Number Placeholder 3">
            <a:extLst>
              <a:ext uri="{FF2B5EF4-FFF2-40B4-BE49-F238E27FC236}">
                <a16:creationId xmlns:a16="http://schemas.microsoft.com/office/drawing/2014/main" id="{D9F95FA3-C996-A434-DE32-12E30B1547FA}"/>
              </a:ext>
            </a:extLst>
          </p:cNvPr>
          <p:cNvSpPr>
            <a:spLocks noGrp="1"/>
          </p:cNvSpPr>
          <p:nvPr>
            <p:ph type="sldNum" sz="quarter" idx="10"/>
          </p:nvPr>
        </p:nvSpPr>
        <p:spPr/>
        <p:txBody>
          <a:bodyPr/>
          <a:lstStyle/>
          <a:p>
            <a:fld id="{FFD1EE05-59BE-439B-B8B7-F61DC751609B}" type="slidenum">
              <a:rPr lang="en-US" smtClean="0"/>
              <a:pPr/>
              <a:t>188</a:t>
            </a:fld>
            <a:endParaRPr lang="en-US"/>
          </a:p>
        </p:txBody>
      </p:sp>
    </p:spTree>
    <p:extLst>
      <p:ext uri="{BB962C8B-B14F-4D97-AF65-F5344CB8AC3E}">
        <p14:creationId xmlns:p14="http://schemas.microsoft.com/office/powerpoint/2010/main" val="2682823015"/>
      </p:ext>
    </p:extLst>
  </p:cSld>
  <p:clrMapOvr>
    <a:masterClrMapping/>
  </p:clrMapOvr>
  <p:transition spd="med">
    <p:cove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A6D9-98DF-BE2D-0CEF-213185B9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3E08C-83AC-C56B-EA36-FAEB748D79C6}"/>
              </a:ext>
            </a:extLst>
          </p:cNvPr>
          <p:cNvSpPr>
            <a:spLocks noGrp="1"/>
          </p:cNvSpPr>
          <p:nvPr>
            <p:ph type="title"/>
          </p:nvPr>
        </p:nvSpPr>
        <p:spPr>
          <a:xfrm>
            <a:off x="107504" y="44624"/>
            <a:ext cx="8892988" cy="810927"/>
          </a:xfrm>
        </p:spPr>
        <p:txBody>
          <a:bodyPr/>
          <a:lstStyle/>
          <a:p>
            <a:r>
              <a:rPr lang="en-GB" sz="4200"/>
              <a:t>Is the “Key Move” Plausible?</a:t>
            </a:r>
          </a:p>
        </p:txBody>
      </p:sp>
      <p:sp>
        <p:nvSpPr>
          <p:cNvPr id="3" name="Content Placeholder 2">
            <a:extLst>
              <a:ext uri="{FF2B5EF4-FFF2-40B4-BE49-F238E27FC236}">
                <a16:creationId xmlns:a16="http://schemas.microsoft.com/office/drawing/2014/main" id="{AFE6AA9F-6E51-5357-356E-4B87D8ADBDA6}"/>
              </a:ext>
            </a:extLst>
          </p:cNvPr>
          <p:cNvSpPr>
            <a:spLocks noGrp="1"/>
          </p:cNvSpPr>
          <p:nvPr>
            <p:ph idx="1"/>
          </p:nvPr>
        </p:nvSpPr>
        <p:spPr>
          <a:xfrm>
            <a:off x="395537" y="980728"/>
            <a:ext cx="8568952" cy="5641180"/>
          </a:xfrm>
        </p:spPr>
        <p:txBody>
          <a:bodyPr/>
          <a:lstStyle/>
          <a:p>
            <a:r>
              <a:rPr lang="en-GB" sz="2600"/>
              <a:t>Recall Hume’s “Adam” thought-experiment </a:t>
            </a:r>
            <a:r>
              <a:rPr lang="en-GB" sz="2600" i="1"/>
              <a:t>(A</a:t>
            </a:r>
            <a:r>
              <a:rPr lang="en-GB" sz="2600"/>
              <a:t> 11,</a:t>
            </a:r>
            <a:br>
              <a:rPr lang="en-GB" sz="2600"/>
            </a:br>
            <a:r>
              <a:rPr lang="en-GB" sz="2600" i="1"/>
              <a:t>E</a:t>
            </a:r>
            <a:r>
              <a:rPr lang="en-GB" sz="2600"/>
              <a:t> 4.6), where he convincingly claims that without prior experience, Adam could have no idea what events (e.g. impact of one billiard ball on another) would have what effects (e.g. communication of motion).</a:t>
            </a:r>
          </a:p>
          <a:p>
            <a:pPr>
              <a:spcBef>
                <a:spcPts val="1800"/>
              </a:spcBef>
            </a:pPr>
            <a:r>
              <a:rPr lang="en-GB" sz="2600"/>
              <a:t>This supposedly proves that Adam has no impression of power or necessity from observing the motion of the first billiard ball.  For if he had such an impression (Hume now says), then Adam would be able to predict, in advance of the collision, what the effect would be.</a:t>
            </a:r>
          </a:p>
          <a:p>
            <a:pPr lvl="1">
              <a:spcBef>
                <a:spcPts val="1200"/>
              </a:spcBef>
            </a:pPr>
            <a:r>
              <a:rPr lang="en-GB" sz="2400"/>
              <a:t>But it seems an implausibly strong requirement on an impression of power, that it should yield something like</a:t>
            </a:r>
            <a:br>
              <a:rPr lang="en-GB" sz="2400"/>
            </a:br>
            <a:r>
              <a:rPr lang="en-GB" sz="2400" i="1"/>
              <a:t>a priori</a:t>
            </a:r>
            <a:r>
              <a:rPr lang="en-GB" sz="2400"/>
              <a:t> knowledge of cause and effect!</a:t>
            </a:r>
          </a:p>
        </p:txBody>
      </p:sp>
      <p:sp>
        <p:nvSpPr>
          <p:cNvPr id="4" name="Slide Number Placeholder 3">
            <a:extLst>
              <a:ext uri="{FF2B5EF4-FFF2-40B4-BE49-F238E27FC236}">
                <a16:creationId xmlns:a16="http://schemas.microsoft.com/office/drawing/2014/main" id="{15B04F10-88C9-783A-CD7B-509226EDD4AB}"/>
              </a:ext>
            </a:extLst>
          </p:cNvPr>
          <p:cNvSpPr>
            <a:spLocks noGrp="1"/>
          </p:cNvSpPr>
          <p:nvPr>
            <p:ph type="sldNum" sz="quarter" idx="10"/>
          </p:nvPr>
        </p:nvSpPr>
        <p:spPr/>
        <p:txBody>
          <a:bodyPr/>
          <a:lstStyle/>
          <a:p>
            <a:fld id="{FFD1EE05-59BE-439B-B8B7-F61DC751609B}" type="slidenum">
              <a:rPr lang="en-US" smtClean="0"/>
              <a:pPr/>
              <a:t>189</a:t>
            </a:fld>
            <a:endParaRPr lang="en-US"/>
          </a:p>
        </p:txBody>
      </p:sp>
    </p:spTree>
    <p:extLst>
      <p:ext uri="{BB962C8B-B14F-4D97-AF65-F5344CB8AC3E}">
        <p14:creationId xmlns:p14="http://schemas.microsoft.com/office/powerpoint/2010/main" val="2583002065"/>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B44E-EEA7-4B71-B26F-94FDF26090F7}"/>
              </a:ext>
            </a:extLst>
          </p:cNvPr>
          <p:cNvSpPr>
            <a:spLocks noGrp="1"/>
          </p:cNvSpPr>
          <p:nvPr>
            <p:ph type="title"/>
          </p:nvPr>
        </p:nvSpPr>
        <p:spPr>
          <a:xfrm>
            <a:off x="251520" y="188640"/>
            <a:ext cx="8676964" cy="1368152"/>
          </a:xfrm>
        </p:spPr>
        <p:txBody>
          <a:bodyPr/>
          <a:lstStyle/>
          <a:p>
            <a:r>
              <a:rPr lang="en-US" sz="4000"/>
              <a:t>“White Paper” and “Two Fountains”: </a:t>
            </a:r>
            <a:r>
              <a:rPr lang="en-US" sz="4000" i="1"/>
              <a:t>Sensation</a:t>
            </a:r>
            <a:r>
              <a:rPr lang="en-US" sz="4000"/>
              <a:t> and </a:t>
            </a:r>
            <a:r>
              <a:rPr lang="en-US" sz="4000" i="1"/>
              <a:t>Reflection</a:t>
            </a:r>
            <a:endParaRPr lang="en-GB" sz="4000" i="1"/>
          </a:p>
        </p:txBody>
      </p:sp>
      <p:sp>
        <p:nvSpPr>
          <p:cNvPr id="3" name="Content Placeholder 2">
            <a:extLst>
              <a:ext uri="{FF2B5EF4-FFF2-40B4-BE49-F238E27FC236}">
                <a16:creationId xmlns:a16="http://schemas.microsoft.com/office/drawing/2014/main" id="{788FEF0F-A44C-4C8C-A0D8-F139C8BDDD5E}"/>
              </a:ext>
            </a:extLst>
          </p:cNvPr>
          <p:cNvSpPr>
            <a:spLocks noGrp="1"/>
          </p:cNvSpPr>
          <p:nvPr>
            <p:ph idx="1"/>
          </p:nvPr>
        </p:nvSpPr>
        <p:spPr>
          <a:xfrm>
            <a:off x="647564" y="1952836"/>
            <a:ext cx="8028123" cy="4536504"/>
          </a:xfrm>
        </p:spPr>
        <p:txBody>
          <a:bodyPr/>
          <a:lstStyle/>
          <a:p>
            <a:r>
              <a:rPr lang="en-US" sz="2800"/>
              <a:t>“Let us then suppose the Mind to be, as we say, white Paper, void of all Characters, without any </a:t>
            </a:r>
            <a:r>
              <a:rPr lang="en-US" sz="2800" i="1"/>
              <a:t>Ideas</a:t>
            </a:r>
            <a:r>
              <a:rPr lang="en-US" sz="2800"/>
              <a:t>; How comes it to be furnished?  …  To this I answer, in one word, From </a:t>
            </a:r>
            <a:r>
              <a:rPr lang="en-US" sz="2800" i="1"/>
              <a:t>Experience</a:t>
            </a:r>
            <a:r>
              <a:rPr lang="en-US" sz="2800"/>
              <a:t> …  Our Observation employ’d either about </a:t>
            </a:r>
            <a:r>
              <a:rPr lang="en-US" sz="2800" i="1" u="sng"/>
              <a:t>external, sensible Objects</a:t>
            </a:r>
            <a:r>
              <a:rPr lang="en-US" sz="2800"/>
              <a:t>; </a:t>
            </a:r>
            <a:r>
              <a:rPr lang="en-US" sz="2800" i="1"/>
              <a:t>or about </a:t>
            </a:r>
            <a:r>
              <a:rPr lang="en-US" sz="2800" i="1" u="sng"/>
              <a:t>the internal Operations of our Minds</a:t>
            </a:r>
            <a:r>
              <a:rPr lang="en-US" sz="2800" i="1"/>
              <a:t> …  </a:t>
            </a:r>
            <a:r>
              <a:rPr lang="en-US" sz="2800"/>
              <a:t>These two are the Fountains of Knowledge, from whence all the </a:t>
            </a:r>
            <a:r>
              <a:rPr lang="en-US" sz="2800" i="1"/>
              <a:t>Ideas</a:t>
            </a:r>
            <a:r>
              <a:rPr lang="en-US" sz="2800"/>
              <a:t> we have … do spring.”  (</a:t>
            </a:r>
            <a:r>
              <a:rPr lang="en-US" sz="2800" i="1"/>
              <a:t>Essay</a:t>
            </a:r>
            <a:r>
              <a:rPr lang="en-US" sz="2800"/>
              <a:t> II i 2)</a:t>
            </a:r>
            <a:endParaRPr lang="en-GB" sz="2800"/>
          </a:p>
        </p:txBody>
      </p:sp>
      <p:sp>
        <p:nvSpPr>
          <p:cNvPr id="4" name="Slide Number Placeholder 3">
            <a:extLst>
              <a:ext uri="{FF2B5EF4-FFF2-40B4-BE49-F238E27FC236}">
                <a16:creationId xmlns:a16="http://schemas.microsoft.com/office/drawing/2014/main" id="{794A757D-A6B2-46DE-A7E3-B33B49DC270D}"/>
              </a:ext>
            </a:extLst>
          </p:cNvPr>
          <p:cNvSpPr>
            <a:spLocks noGrp="1"/>
          </p:cNvSpPr>
          <p:nvPr>
            <p:ph type="sldNum" sz="quarter" idx="10"/>
          </p:nvPr>
        </p:nvSpPr>
        <p:spPr/>
        <p:txBody>
          <a:bodyPr/>
          <a:lstStyle/>
          <a:p>
            <a:fld id="{FFD1EE05-59BE-439B-B8B7-F61DC751609B}" type="slidenum">
              <a:rPr lang="en-US" smtClean="0"/>
              <a:pPr/>
              <a:t>19</a:t>
            </a:fld>
            <a:endParaRPr lang="en-US"/>
          </a:p>
        </p:txBody>
      </p:sp>
    </p:spTree>
    <p:extLst>
      <p:ext uri="{BB962C8B-B14F-4D97-AF65-F5344CB8AC3E}">
        <p14:creationId xmlns:p14="http://schemas.microsoft.com/office/powerpoint/2010/main" val="3273161647"/>
      </p:ext>
    </p:extLst>
  </p:cSld>
  <p:clrMapOvr>
    <a:masterClrMapping/>
  </p:clrMapOvr>
  <p:transition spd="med">
    <p:cove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3E544-64BF-754D-5BC7-A975E7B580F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6EB5698-5812-CC5F-2E8C-23AC81C7C2F2}"/>
              </a:ext>
            </a:extLst>
          </p:cNvPr>
          <p:cNvSpPr>
            <a:spLocks noGrp="1"/>
          </p:cNvSpPr>
          <p:nvPr>
            <p:ph type="sldNum" sz="quarter" idx="10"/>
          </p:nvPr>
        </p:nvSpPr>
        <p:spPr/>
        <p:txBody>
          <a:bodyPr/>
          <a:lstStyle/>
          <a:p>
            <a:fld id="{A4A44E63-CB97-42CA-A549-D8228D173849}" type="slidenum">
              <a:rPr lang="en-US"/>
              <a:pPr/>
              <a:t>190</a:t>
            </a:fld>
            <a:endParaRPr lang="en-US"/>
          </a:p>
        </p:txBody>
      </p:sp>
      <p:sp>
        <p:nvSpPr>
          <p:cNvPr id="4" name="Slide Number Placeholder 3">
            <a:extLst>
              <a:ext uri="{FF2B5EF4-FFF2-40B4-BE49-F238E27FC236}">
                <a16:creationId xmlns:a16="http://schemas.microsoft.com/office/drawing/2014/main" id="{FEBC643F-0740-2114-EC68-DC40B386039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190</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25C20905-C848-E947-DAB5-4D160F68A72E}"/>
              </a:ext>
            </a:extLst>
          </p:cNvPr>
          <p:cNvSpPr>
            <a:spLocks noGrp="1" noChangeArrowheads="1"/>
          </p:cNvSpPr>
          <p:nvPr>
            <p:ph type="title" idx="4294967295"/>
          </p:nvPr>
        </p:nvSpPr>
        <p:spPr>
          <a:xfrm>
            <a:off x="143508" y="116632"/>
            <a:ext cx="8856984" cy="792088"/>
          </a:xfrm>
        </p:spPr>
        <p:txBody>
          <a:bodyPr/>
          <a:lstStyle/>
          <a:p>
            <a:pPr>
              <a:defRPr/>
            </a:pPr>
            <a:r>
              <a:rPr lang="en-GB">
                <a:latin typeface="+mj-lt"/>
                <a:ea typeface="+mj-ea"/>
                <a:cs typeface="+mj-cs"/>
              </a:rPr>
              <a:t>Stage 5: An Internal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266B6EDE-B22A-9A63-0AC6-D6AF015D0D6B}"/>
              </a:ext>
            </a:extLst>
          </p:cNvPr>
          <p:cNvSpPr>
            <a:spLocks noGrp="1" noChangeArrowheads="1"/>
          </p:cNvSpPr>
          <p:nvPr>
            <p:ph type="body" idx="4294967295"/>
          </p:nvPr>
        </p:nvSpPr>
        <p:spPr>
          <a:xfrm>
            <a:off x="539552" y="1232756"/>
            <a:ext cx="8388932" cy="5220580"/>
          </a:xfrm>
        </p:spPr>
        <p:txBody>
          <a:bodyPr/>
          <a:lstStyle/>
          <a:p>
            <a:pPr>
              <a:spcBef>
                <a:spcPts val="1200"/>
              </a:spcBef>
              <a:buNone/>
            </a:pPr>
            <a:r>
              <a:rPr lang="en-US" sz="2500"/>
              <a:t>	“Some have asserted, that we feel an energy, or power, in our own mind; …  The motions of our body, and the thoughts and sentiments of our mind, (say they) obey the will; nor do we seek any farther to acquire a just notion of force or power.</a:t>
            </a:r>
            <a:r>
              <a:rPr lang="en-GB" sz="2500">
                <a:effectLst/>
              </a:rPr>
              <a:t>”  </a:t>
            </a:r>
            <a:r>
              <a:rPr lang="en-US" sz="2500"/>
              <a:t>(</a:t>
            </a:r>
            <a:r>
              <a:rPr lang="en-US" sz="2500" i="1"/>
              <a:t>T</a:t>
            </a:r>
            <a:r>
              <a:rPr lang="en-US" sz="2500"/>
              <a:t> 1.3.14.12 – 1740)</a:t>
            </a:r>
          </a:p>
          <a:p>
            <a:pPr>
              <a:spcBef>
                <a:spcPts val="1200"/>
              </a:spcBef>
              <a:buNone/>
            </a:pPr>
            <a:r>
              <a:rPr lang="en-US" sz="2500">
                <a:effectLst/>
              </a:rPr>
              <a:t>	“Since, therefore, external objects as they appear to the senses, give us no idea of power … by their operation in particular instances, let us see, whether this idea be derived from reflection on the operations of our own minds, and be copied from any internal impression”, which “arises from reflecting on … the command which is exercised by [our] will, both over the organs of the body and the faculties of the soul.”</a:t>
            </a:r>
            <a:r>
              <a:rPr lang="en-US" sz="2500"/>
              <a:t>  (</a:t>
            </a:r>
            <a:r>
              <a:rPr lang="en-US" sz="2500" i="1"/>
              <a:t>E</a:t>
            </a:r>
            <a:r>
              <a:rPr lang="en-US" sz="2500"/>
              <a:t> 7.9)</a:t>
            </a:r>
          </a:p>
        </p:txBody>
      </p:sp>
    </p:spTree>
    <p:extLst>
      <p:ext uri="{BB962C8B-B14F-4D97-AF65-F5344CB8AC3E}">
        <p14:creationId xmlns:p14="http://schemas.microsoft.com/office/powerpoint/2010/main" val="3709024613"/>
      </p:ext>
    </p:extLst>
  </p:cSld>
  <p:clrMapOvr>
    <a:masterClrMapping/>
  </p:clrMapOvr>
  <p:transition spd="med">
    <p:cove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6E40B7-E53F-BF58-F240-6DCF7A5627A2}"/>
              </a:ext>
            </a:extLst>
          </p:cNvPr>
          <p:cNvSpPr>
            <a:spLocks noGrp="1"/>
          </p:cNvSpPr>
          <p:nvPr>
            <p:ph type="sldNum" sz="quarter" idx="10"/>
          </p:nvPr>
        </p:nvSpPr>
        <p:spPr/>
        <p:txBody>
          <a:bodyPr/>
          <a:lstStyle/>
          <a:p>
            <a:fld id="{3EB05147-C63A-4190-B7BD-19068A1FFF2C}" type="slidenum">
              <a:rPr lang="en-US" altLang="en-US"/>
              <a:pPr/>
              <a:t>191</a:t>
            </a:fld>
            <a:endParaRPr lang="en-US" altLang="en-US"/>
          </a:p>
        </p:txBody>
      </p:sp>
      <p:sp>
        <p:nvSpPr>
          <p:cNvPr id="600066" name="Rectangle 2">
            <a:extLst>
              <a:ext uri="{FF2B5EF4-FFF2-40B4-BE49-F238E27FC236}">
                <a16:creationId xmlns:a16="http://schemas.microsoft.com/office/drawing/2014/main" id="{D7FC97FE-0EBE-F44B-B328-87E718CBBC7C}"/>
              </a:ext>
            </a:extLst>
          </p:cNvPr>
          <p:cNvSpPr>
            <a:spLocks noGrp="1" noChangeArrowheads="1"/>
          </p:cNvSpPr>
          <p:nvPr>
            <p:ph type="title"/>
          </p:nvPr>
        </p:nvSpPr>
        <p:spPr>
          <a:xfrm>
            <a:off x="107504" y="80628"/>
            <a:ext cx="8892988" cy="918939"/>
          </a:xfrm>
        </p:spPr>
        <p:txBody>
          <a:bodyPr/>
          <a:lstStyle/>
          <a:p>
            <a:r>
              <a:rPr lang="en-GB" altLang="en-US" sz="4200"/>
              <a:t>Repeating the Key Move (</a:t>
            </a:r>
            <a:r>
              <a:rPr lang="en-GB" altLang="en-US" sz="4200" i="1"/>
              <a:t>Enquiry</a:t>
            </a:r>
            <a:r>
              <a:rPr lang="en-GB" altLang="en-US" sz="4200"/>
              <a:t>)</a:t>
            </a:r>
          </a:p>
        </p:txBody>
      </p:sp>
      <p:sp>
        <p:nvSpPr>
          <p:cNvPr id="600067" name="Rectangle 3">
            <a:extLst>
              <a:ext uri="{FF2B5EF4-FFF2-40B4-BE49-F238E27FC236}">
                <a16:creationId xmlns:a16="http://schemas.microsoft.com/office/drawing/2014/main" id="{357C4061-05D0-B0A2-5018-E9EE1148AE54}"/>
              </a:ext>
            </a:extLst>
          </p:cNvPr>
          <p:cNvSpPr>
            <a:spLocks noGrp="1" noChangeArrowheads="1"/>
          </p:cNvSpPr>
          <p:nvPr>
            <p:ph type="body" idx="1"/>
          </p:nvPr>
        </p:nvSpPr>
        <p:spPr>
          <a:xfrm>
            <a:off x="611560" y="1232756"/>
            <a:ext cx="8229600" cy="5220432"/>
          </a:xfrm>
        </p:spPr>
        <p:txBody>
          <a:bodyPr/>
          <a:lstStyle/>
          <a:p>
            <a:r>
              <a:rPr lang="en-GB" altLang="en-US" sz="3000"/>
              <a:t>In the </a:t>
            </a:r>
            <a:r>
              <a:rPr lang="en-GB" altLang="en-US" sz="3000" i="1"/>
              <a:t>Enquiry</a:t>
            </a:r>
            <a:r>
              <a:rPr lang="en-GB" altLang="en-US" sz="3000"/>
              <a:t>, Hume applies his Key Move six times to rule out various potential internal sources of the impression of necessary connexion.</a:t>
            </a:r>
          </a:p>
          <a:p>
            <a:pPr>
              <a:spcBef>
                <a:spcPts val="1200"/>
              </a:spcBef>
            </a:pPr>
            <a:r>
              <a:rPr lang="en-GB" altLang="en-US" sz="3000"/>
              <a:t>First he considers “the influence of volition over the organs of the body” (</a:t>
            </a:r>
            <a:r>
              <a:rPr lang="en-GB" altLang="en-US" sz="3000" i="1"/>
              <a:t>E</a:t>
            </a:r>
            <a:r>
              <a:rPr lang="en-GB" altLang="en-US" sz="3000"/>
              <a:t> 7.10).</a:t>
            </a:r>
          </a:p>
          <a:p>
            <a:pPr>
              <a:spcBef>
                <a:spcPts val="1200"/>
              </a:spcBef>
            </a:pPr>
            <a:r>
              <a:rPr lang="en-GB" altLang="en-US" sz="3000"/>
              <a:t>Then he moves on to consider the mind’s power over its own ideas (</a:t>
            </a:r>
            <a:r>
              <a:rPr lang="en-GB" altLang="en-US" sz="3000" i="1"/>
              <a:t>E</a:t>
            </a:r>
            <a:r>
              <a:rPr lang="en-GB" altLang="en-US" sz="3000"/>
              <a:t> 7.16).</a:t>
            </a:r>
          </a:p>
          <a:p>
            <a:pPr>
              <a:spcBef>
                <a:spcPts val="1200"/>
              </a:spcBef>
            </a:pPr>
            <a:r>
              <a:rPr lang="en-GB" altLang="en-US" sz="3000"/>
              <a:t>In each case he gives three arguments to show that we have no such impression.</a:t>
            </a:r>
          </a:p>
        </p:txBody>
      </p:sp>
    </p:spTree>
  </p:cSld>
  <p:clrMapOvr>
    <a:masterClrMapping/>
  </p:clrMapOvr>
  <p:transition spd="med">
    <p:cove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CD330A8-C6AE-9694-7ABE-F42A63C8D732}"/>
              </a:ext>
            </a:extLst>
          </p:cNvPr>
          <p:cNvSpPr>
            <a:spLocks noGrp="1"/>
          </p:cNvSpPr>
          <p:nvPr>
            <p:ph type="sldNum" sz="quarter" idx="10"/>
          </p:nvPr>
        </p:nvSpPr>
        <p:spPr/>
        <p:txBody>
          <a:bodyPr/>
          <a:lstStyle/>
          <a:p>
            <a:fld id="{82FF911F-CD07-45EB-ADD0-F092391D9F52}" type="slidenum">
              <a:rPr lang="en-US" altLang="en-US"/>
              <a:pPr/>
              <a:t>192</a:t>
            </a:fld>
            <a:endParaRPr lang="en-US" altLang="en-US"/>
          </a:p>
        </p:txBody>
      </p:sp>
      <p:sp>
        <p:nvSpPr>
          <p:cNvPr id="604162" name="Rectangle 2">
            <a:extLst>
              <a:ext uri="{FF2B5EF4-FFF2-40B4-BE49-F238E27FC236}">
                <a16:creationId xmlns:a16="http://schemas.microsoft.com/office/drawing/2014/main" id="{3A34BC03-605F-5507-8C51-0230B4E9F68F}"/>
              </a:ext>
            </a:extLst>
          </p:cNvPr>
          <p:cNvSpPr>
            <a:spLocks noGrp="1" noChangeArrowheads="1"/>
          </p:cNvSpPr>
          <p:nvPr>
            <p:ph type="title"/>
          </p:nvPr>
        </p:nvSpPr>
        <p:spPr>
          <a:xfrm>
            <a:off x="457200" y="188640"/>
            <a:ext cx="8229600" cy="846931"/>
          </a:xfrm>
        </p:spPr>
        <p:txBody>
          <a:bodyPr/>
          <a:lstStyle/>
          <a:p>
            <a:r>
              <a:rPr lang="en-GB" altLang="en-US"/>
              <a:t>5.1: Our Power over our Body</a:t>
            </a:r>
          </a:p>
        </p:txBody>
      </p:sp>
      <p:sp>
        <p:nvSpPr>
          <p:cNvPr id="604163" name="Rectangle 3">
            <a:extLst>
              <a:ext uri="{FF2B5EF4-FFF2-40B4-BE49-F238E27FC236}">
                <a16:creationId xmlns:a16="http://schemas.microsoft.com/office/drawing/2014/main" id="{121624BF-C73D-CAB2-A61E-D869027ADF10}"/>
              </a:ext>
            </a:extLst>
          </p:cNvPr>
          <p:cNvSpPr>
            <a:spLocks noGrp="1" noChangeArrowheads="1"/>
          </p:cNvSpPr>
          <p:nvPr>
            <p:ph type="body" idx="1"/>
          </p:nvPr>
        </p:nvSpPr>
        <p:spPr>
          <a:xfrm>
            <a:off x="827584" y="1412776"/>
            <a:ext cx="7859216" cy="5111849"/>
          </a:xfrm>
        </p:spPr>
        <p:txBody>
          <a:bodyPr/>
          <a:lstStyle/>
          <a:p>
            <a:r>
              <a:rPr lang="en-GB" altLang="en-US" sz="3000"/>
              <a:t>First, Hume points out that we have no understanding of “the union of soul with body” (</a:t>
            </a:r>
            <a:r>
              <a:rPr lang="en-GB" altLang="en-US" sz="3000" i="1"/>
              <a:t>E</a:t>
            </a:r>
            <a:r>
              <a:rPr lang="en-GB" altLang="en-US" sz="3000"/>
              <a:t> 7.11).</a:t>
            </a:r>
          </a:p>
          <a:p>
            <a:pPr>
              <a:spcBef>
                <a:spcPts val="1200"/>
              </a:spcBef>
            </a:pPr>
            <a:r>
              <a:rPr lang="en-GB" altLang="en-US" sz="3000"/>
              <a:t>Secondly, we cannot understand why we have voluntary control over some parts of the body, but not over others (</a:t>
            </a:r>
            <a:r>
              <a:rPr lang="en-GB" altLang="en-US" sz="3000" i="1"/>
              <a:t>E</a:t>
            </a:r>
            <a:r>
              <a:rPr lang="en-GB" altLang="en-US" sz="3000"/>
              <a:t> 7.12-13).</a:t>
            </a:r>
          </a:p>
          <a:p>
            <a:pPr>
              <a:spcBef>
                <a:spcPts val="1200"/>
              </a:spcBef>
            </a:pPr>
            <a:r>
              <a:rPr lang="en-GB" altLang="en-US" sz="3000"/>
              <a:t>Thirdly, our voluntary control operates not directly on our limbs (etc.), but on muscles and nerves (etc.) of which we are usually entirely ignorant (</a:t>
            </a:r>
            <a:r>
              <a:rPr lang="en-GB" altLang="en-US" sz="3000" i="1"/>
              <a:t>E</a:t>
            </a:r>
            <a:r>
              <a:rPr lang="en-GB" altLang="en-US" sz="3000"/>
              <a:t> 7.14).</a:t>
            </a:r>
          </a:p>
        </p:txBody>
      </p:sp>
    </p:spTree>
  </p:cSld>
  <p:clrMapOvr>
    <a:masterClrMapping/>
  </p:clrMapOvr>
  <p:transition spd="med">
    <p:cove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BF2EC55-6367-6655-F60C-2261C9C6F3D0}"/>
              </a:ext>
            </a:extLst>
          </p:cNvPr>
          <p:cNvSpPr>
            <a:spLocks noGrp="1"/>
          </p:cNvSpPr>
          <p:nvPr>
            <p:ph type="sldNum" sz="quarter" idx="10"/>
          </p:nvPr>
        </p:nvSpPr>
        <p:spPr/>
        <p:txBody>
          <a:bodyPr/>
          <a:lstStyle/>
          <a:p>
            <a:fld id="{561A1AF9-BEE4-445F-BED2-6E38DF0CA0E6}" type="slidenum">
              <a:rPr lang="en-US" altLang="en-US"/>
              <a:pPr/>
              <a:t>193</a:t>
            </a:fld>
            <a:endParaRPr lang="en-US" altLang="en-US"/>
          </a:p>
        </p:txBody>
      </p:sp>
      <p:sp>
        <p:nvSpPr>
          <p:cNvPr id="605186" name="Rectangle 2">
            <a:extLst>
              <a:ext uri="{FF2B5EF4-FFF2-40B4-BE49-F238E27FC236}">
                <a16:creationId xmlns:a16="http://schemas.microsoft.com/office/drawing/2014/main" id="{6A0F830B-E9AA-9A42-6FB1-22AD63DDF409}"/>
              </a:ext>
            </a:extLst>
          </p:cNvPr>
          <p:cNvSpPr>
            <a:spLocks noGrp="1" noChangeArrowheads="1"/>
          </p:cNvSpPr>
          <p:nvPr>
            <p:ph type="title"/>
          </p:nvPr>
        </p:nvSpPr>
        <p:spPr>
          <a:xfrm>
            <a:off x="457200" y="241809"/>
            <a:ext cx="8229600" cy="774923"/>
          </a:xfrm>
        </p:spPr>
        <p:txBody>
          <a:bodyPr/>
          <a:lstStyle/>
          <a:p>
            <a:r>
              <a:rPr lang="en-GB" altLang="en-US"/>
              <a:t>5.2: Our Power over our Mind</a:t>
            </a:r>
          </a:p>
        </p:txBody>
      </p:sp>
      <p:sp>
        <p:nvSpPr>
          <p:cNvPr id="605187" name="Rectangle 3">
            <a:extLst>
              <a:ext uri="{FF2B5EF4-FFF2-40B4-BE49-F238E27FC236}">
                <a16:creationId xmlns:a16="http://schemas.microsoft.com/office/drawing/2014/main" id="{ED64C299-74D8-7AAE-21C7-EAE9326B6B22}"/>
              </a:ext>
            </a:extLst>
          </p:cNvPr>
          <p:cNvSpPr>
            <a:spLocks noGrp="1" noChangeArrowheads="1"/>
          </p:cNvSpPr>
          <p:nvPr>
            <p:ph type="body" idx="1"/>
          </p:nvPr>
        </p:nvSpPr>
        <p:spPr>
          <a:xfrm>
            <a:off x="673224" y="1412776"/>
            <a:ext cx="7859216" cy="5111849"/>
          </a:xfrm>
        </p:spPr>
        <p:txBody>
          <a:bodyPr/>
          <a:lstStyle/>
          <a:p>
            <a:r>
              <a:rPr lang="en-GB" altLang="en-US" sz="3000"/>
              <a:t>First, we do not understand “the nature of the human soul”, “the nature of an idea”, or how one can produce the other (</a:t>
            </a:r>
            <a:r>
              <a:rPr lang="en-GB" altLang="en-US" sz="3000" i="1"/>
              <a:t>E</a:t>
            </a:r>
            <a:r>
              <a:rPr lang="en-GB" altLang="en-US" sz="3000"/>
              <a:t> 7.17).</a:t>
            </a:r>
          </a:p>
          <a:p>
            <a:pPr>
              <a:spcBef>
                <a:spcPts val="1200"/>
              </a:spcBef>
            </a:pPr>
            <a:r>
              <a:rPr lang="en-GB" altLang="en-US" sz="3000"/>
              <a:t>Secondly, we can only discover through experience the limits of our command over our thoughts and passions (</a:t>
            </a:r>
            <a:r>
              <a:rPr lang="en-GB" altLang="en-US" sz="3000" i="1"/>
              <a:t>E</a:t>
            </a:r>
            <a:r>
              <a:rPr lang="en-GB" altLang="en-US" sz="3000"/>
              <a:t> 7.18).</a:t>
            </a:r>
          </a:p>
          <a:p>
            <a:pPr>
              <a:spcBef>
                <a:spcPts val="1200"/>
              </a:spcBef>
            </a:pPr>
            <a:r>
              <a:rPr lang="en-GB" altLang="en-US" sz="3000"/>
              <a:t>Thirdly, this self-command varies over time, in ways that we cannot explain and learn only through experience (</a:t>
            </a:r>
            <a:r>
              <a:rPr lang="en-GB" altLang="en-US" sz="3000" i="1"/>
              <a:t>E</a:t>
            </a:r>
            <a:r>
              <a:rPr lang="en-GB" altLang="en-US" sz="3000"/>
              <a:t> 7.19).</a:t>
            </a:r>
          </a:p>
        </p:txBody>
      </p:sp>
    </p:spTree>
  </p:cSld>
  <p:clrMapOvr>
    <a:masterClrMapping/>
  </p:clrMapOvr>
  <p:transition spd="med">
    <p:cove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30B9-0547-C9AA-B41F-564A043D6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55141-6CE7-29CB-BB0A-7B14B5A6F5BF}"/>
              </a:ext>
            </a:extLst>
          </p:cNvPr>
          <p:cNvSpPr>
            <a:spLocks noGrp="1"/>
          </p:cNvSpPr>
          <p:nvPr>
            <p:ph type="title"/>
          </p:nvPr>
        </p:nvSpPr>
        <p:spPr>
          <a:xfrm>
            <a:off x="107504" y="61789"/>
            <a:ext cx="8892988" cy="810927"/>
          </a:xfrm>
        </p:spPr>
        <p:txBody>
          <a:bodyPr/>
          <a:lstStyle/>
          <a:p>
            <a:r>
              <a:rPr lang="en-GB" sz="4000"/>
              <a:t>Stage 6: No Abstract Idea (</a:t>
            </a:r>
            <a:r>
              <a:rPr lang="en-GB" sz="4000" i="1"/>
              <a:t>Treatise</a:t>
            </a:r>
            <a:r>
              <a:rPr lang="en-GB" sz="4000"/>
              <a:t>)</a:t>
            </a:r>
          </a:p>
        </p:txBody>
      </p:sp>
      <p:sp>
        <p:nvSpPr>
          <p:cNvPr id="3" name="Content Placeholder 2">
            <a:extLst>
              <a:ext uri="{FF2B5EF4-FFF2-40B4-BE49-F238E27FC236}">
                <a16:creationId xmlns:a16="http://schemas.microsoft.com/office/drawing/2014/main" id="{F291C682-98C9-D856-AF4C-9FBB023D31A7}"/>
              </a:ext>
            </a:extLst>
          </p:cNvPr>
          <p:cNvSpPr>
            <a:spLocks noGrp="1"/>
          </p:cNvSpPr>
          <p:nvPr>
            <p:ph idx="1"/>
          </p:nvPr>
        </p:nvSpPr>
        <p:spPr>
          <a:xfrm>
            <a:off x="395537" y="992176"/>
            <a:ext cx="8568952" cy="5677184"/>
          </a:xfrm>
        </p:spPr>
        <p:txBody>
          <a:bodyPr/>
          <a:lstStyle/>
          <a:p>
            <a:r>
              <a:rPr lang="en-GB" sz="2600"/>
              <a:t>At </a:t>
            </a:r>
            <a:r>
              <a:rPr lang="en-GB" sz="2600" i="1"/>
              <a:t>T</a:t>
            </a:r>
            <a:r>
              <a:rPr lang="en-GB" sz="2600"/>
              <a:t> 1.3.14.13, Hume gives an argument to deny that we can acquire a </a:t>
            </a:r>
            <a:r>
              <a:rPr lang="en-GB" sz="2600" i="1"/>
              <a:t>general</a:t>
            </a:r>
            <a:r>
              <a:rPr lang="en-GB" sz="2600"/>
              <a:t> (or </a:t>
            </a:r>
            <a:r>
              <a:rPr lang="en-GB" sz="2600" i="1"/>
              <a:t>abstract</a:t>
            </a:r>
            <a:r>
              <a:rPr lang="en-GB" sz="2600"/>
              <a:t>) idea of power without first acquiring a </a:t>
            </a:r>
            <a:r>
              <a:rPr lang="en-GB" sz="2600" i="1"/>
              <a:t>specific</a:t>
            </a:r>
            <a:r>
              <a:rPr lang="en-GB" sz="2600"/>
              <a:t> idea of power.</a:t>
            </a:r>
          </a:p>
          <a:p>
            <a:pPr>
              <a:spcBef>
                <a:spcPts val="1200"/>
              </a:spcBef>
            </a:pPr>
            <a:r>
              <a:rPr lang="en-GB" sz="2600"/>
              <a:t>This refers back to his account of such ideas in </a:t>
            </a:r>
            <a:r>
              <a:rPr lang="en-GB" sz="2600" i="1"/>
              <a:t>T</a:t>
            </a:r>
            <a:r>
              <a:rPr lang="en-GB" sz="2600"/>
              <a:t> 1.1.7 (but absent from the </a:t>
            </a:r>
            <a:r>
              <a:rPr lang="en-GB" sz="2600" i="1"/>
              <a:t>Enquiry</a:t>
            </a:r>
            <a:r>
              <a:rPr lang="en-GB" sz="2600"/>
              <a:t>), which implies:</a:t>
            </a:r>
          </a:p>
          <a:p>
            <a:pPr marL="857250" lvl="2" indent="0">
              <a:spcBef>
                <a:spcPts val="1200"/>
              </a:spcBef>
              <a:buNone/>
            </a:pPr>
            <a:r>
              <a:rPr lang="en-GB"/>
              <a:t>“</a:t>
            </a:r>
            <a:r>
              <a:rPr lang="en-GB">
                <a:solidFill>
                  <a:srgbClr val="92D050"/>
                </a:solidFill>
              </a:rPr>
              <a:t>that general or abstract ideas are nothing but individual ones taken in a certain light</a:t>
            </a:r>
            <a:r>
              <a:rPr lang="en-GB"/>
              <a:t>, …   </a:t>
            </a:r>
            <a:r>
              <a:rPr lang="en-US" sz="2400">
                <a:solidFill>
                  <a:srgbClr val="92D050"/>
                </a:solidFill>
              </a:rPr>
              <a:t>If we be possest, therefore, of any idea of power in general, we must also be able to conceive some particular species of it</a:t>
            </a:r>
            <a:r>
              <a:rPr lang="en-US" sz="2400"/>
              <a:t>; and as power cannot subsist alone, … we must be able to place this power in some particular being, and conceive that being as endow’d with a real force and energy, by which such a particular effect necessarily results from its operation.  …”</a:t>
            </a:r>
            <a:endParaRPr lang="en-GB"/>
          </a:p>
        </p:txBody>
      </p:sp>
      <p:sp>
        <p:nvSpPr>
          <p:cNvPr id="4" name="Slide Number Placeholder 3">
            <a:extLst>
              <a:ext uri="{FF2B5EF4-FFF2-40B4-BE49-F238E27FC236}">
                <a16:creationId xmlns:a16="http://schemas.microsoft.com/office/drawing/2014/main" id="{9083047E-5FDC-80DA-F98C-42880EF362D8}"/>
              </a:ext>
            </a:extLst>
          </p:cNvPr>
          <p:cNvSpPr>
            <a:spLocks noGrp="1"/>
          </p:cNvSpPr>
          <p:nvPr>
            <p:ph type="sldNum" sz="quarter" idx="10"/>
          </p:nvPr>
        </p:nvSpPr>
        <p:spPr/>
        <p:txBody>
          <a:bodyPr/>
          <a:lstStyle/>
          <a:p>
            <a:fld id="{FFD1EE05-59BE-439B-B8B7-F61DC751609B}" type="slidenum">
              <a:rPr lang="en-US" smtClean="0"/>
              <a:pPr/>
              <a:t>194</a:t>
            </a:fld>
            <a:endParaRPr lang="en-US"/>
          </a:p>
        </p:txBody>
      </p:sp>
    </p:spTree>
    <p:extLst>
      <p:ext uri="{BB962C8B-B14F-4D97-AF65-F5344CB8AC3E}">
        <p14:creationId xmlns:p14="http://schemas.microsoft.com/office/powerpoint/2010/main" val="3609413027"/>
      </p:ext>
    </p:extLst>
  </p:cSld>
  <p:clrMapOvr>
    <a:masterClrMapping/>
  </p:clrMapOvr>
  <p:transition spd="med">
    <p:cove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78E76F8-6B81-4E98-AFCE-29EE9F5106ED}" type="slidenum">
              <a:rPr lang="en-US"/>
              <a:pPr/>
              <a:t>195</a:t>
            </a:fld>
            <a:endParaRPr lang="en-US"/>
          </a:p>
        </p:txBody>
      </p:sp>
      <p:sp>
        <p:nvSpPr>
          <p:cNvPr id="756739" name="Rectangle 3"/>
          <p:cNvSpPr>
            <a:spLocks noGrp="1" noChangeArrowheads="1"/>
          </p:cNvSpPr>
          <p:nvPr>
            <p:ph type="body" idx="1"/>
          </p:nvPr>
        </p:nvSpPr>
        <p:spPr>
          <a:xfrm>
            <a:off x="755576" y="1149883"/>
            <a:ext cx="8100900" cy="5555481"/>
          </a:xfrm>
        </p:spPr>
        <p:txBody>
          <a:bodyPr/>
          <a:lstStyle/>
          <a:p>
            <a:pPr>
              <a:buNone/>
            </a:pPr>
            <a:r>
              <a:rPr lang="en-GB" sz="2300"/>
              <a:t>	“…  </a:t>
            </a:r>
            <a:r>
              <a:rPr lang="en-US" sz="2300"/>
              <a:t>We must distinctly and particularly conceive the connexion betwixt the cause and effect, and </a:t>
            </a:r>
            <a:r>
              <a:rPr lang="en-US" sz="2300">
                <a:solidFill>
                  <a:srgbClr val="FF7C80"/>
                </a:solidFill>
              </a:rPr>
              <a:t>be able to pronounce, from a simple view of the one, that it must be follow’d or preceded by the other.  This is the true manner of conceiving a particular power in a particular body</a:t>
            </a:r>
            <a:r>
              <a:rPr lang="en-US" sz="2300"/>
              <a:t>: and </a:t>
            </a:r>
            <a:r>
              <a:rPr lang="en-US" sz="2300">
                <a:solidFill>
                  <a:srgbClr val="92D050"/>
                </a:solidFill>
              </a:rPr>
              <a:t>a general idea being impossible without an individual; where the latter is impossible, ’tis certain the former can never exist</a:t>
            </a:r>
            <a:r>
              <a:rPr lang="en-US" sz="2300"/>
              <a:t>.  Now nothing is more evident, than that the human mind cannot form such an idea of two objects, as to … comprehend distinctly that power or efficacy, by which they are united.   </a:t>
            </a:r>
            <a:r>
              <a:rPr lang="en-US" sz="2300">
                <a:solidFill>
                  <a:srgbClr val="FF7C80"/>
                </a:solidFill>
              </a:rPr>
              <a:t>Such a connexion wou’d amount to a demonstration</a:t>
            </a:r>
            <a:r>
              <a:rPr lang="en-US" sz="2300"/>
              <a:t>, and wou’d imply the absolute impossibility for the one object not to follow, or to be conceiv’d not to follow upon the other: </a:t>
            </a:r>
            <a:r>
              <a:rPr lang="en-US" sz="2300">
                <a:solidFill>
                  <a:srgbClr val="FF7C80"/>
                </a:solidFill>
              </a:rPr>
              <a:t>Which kind of connexion has already been rejected in all cases</a:t>
            </a:r>
            <a:r>
              <a:rPr lang="en-US" sz="2300"/>
              <a:t>.</a:t>
            </a:r>
            <a:r>
              <a:rPr lang="en-GB" sz="2300"/>
              <a:t>”  (</a:t>
            </a:r>
            <a:r>
              <a:rPr lang="en-GB" sz="2300" i="1"/>
              <a:t>T</a:t>
            </a:r>
            <a:r>
              <a:rPr lang="en-GB" sz="2300"/>
              <a:t> 1.3.6.14)</a:t>
            </a:r>
            <a:endParaRPr lang="en-GB" sz="2300" dirty="0"/>
          </a:p>
        </p:txBody>
      </p:sp>
      <p:sp>
        <p:nvSpPr>
          <p:cNvPr id="5" name="Rectangle 2">
            <a:extLst>
              <a:ext uri="{FF2B5EF4-FFF2-40B4-BE49-F238E27FC236}">
                <a16:creationId xmlns:a16="http://schemas.microsoft.com/office/drawing/2014/main" id="{B18AFDED-0A32-6E90-6D07-A217DBE3F1EB}"/>
              </a:ext>
            </a:extLst>
          </p:cNvPr>
          <p:cNvSpPr>
            <a:spLocks noGrp="1" noChangeArrowheads="1"/>
          </p:cNvSpPr>
          <p:nvPr>
            <p:ph type="title"/>
          </p:nvPr>
        </p:nvSpPr>
        <p:spPr>
          <a:xfrm>
            <a:off x="71500" y="152636"/>
            <a:ext cx="9001000" cy="774923"/>
          </a:xfrm>
        </p:spPr>
        <p:txBody>
          <a:bodyPr/>
          <a:lstStyle/>
          <a:p>
            <a:r>
              <a:rPr lang="en-GB" altLang="en-US" sz="4200"/>
              <a:t>The Earliest Key Move (</a:t>
            </a:r>
            <a:r>
              <a:rPr lang="en-GB" altLang="en-US" sz="4200" i="1"/>
              <a:t>Treatise</a:t>
            </a:r>
            <a:r>
              <a:rPr lang="en-GB" altLang="en-US" sz="4200"/>
              <a:t>)</a:t>
            </a:r>
          </a:p>
        </p:txBody>
      </p:sp>
    </p:spTree>
    <p:extLst>
      <p:ext uri="{BB962C8B-B14F-4D97-AF65-F5344CB8AC3E}">
        <p14:creationId xmlns:p14="http://schemas.microsoft.com/office/powerpoint/2010/main" val="4147800261"/>
      </p:ext>
    </p:extLst>
  </p:cSld>
  <p:clrMapOvr>
    <a:masterClrMapping/>
  </p:clrMapOvr>
  <p:transition spd="med">
    <p:cove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F2F1-9B27-E145-F371-80AAD91D6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4BB46-8206-DF4A-0339-3A5973E8824E}"/>
              </a:ext>
            </a:extLst>
          </p:cNvPr>
          <p:cNvSpPr>
            <a:spLocks noGrp="1"/>
          </p:cNvSpPr>
          <p:nvPr>
            <p:ph type="title"/>
          </p:nvPr>
        </p:nvSpPr>
        <p:spPr>
          <a:xfrm>
            <a:off x="107504" y="61789"/>
            <a:ext cx="8892988" cy="810927"/>
          </a:xfrm>
        </p:spPr>
        <p:txBody>
          <a:bodyPr/>
          <a:lstStyle/>
          <a:p>
            <a:r>
              <a:rPr lang="en-GB" sz="4000"/>
              <a:t>Stage 7: Rejecting Occasionalism</a:t>
            </a:r>
          </a:p>
        </p:txBody>
      </p:sp>
      <p:sp>
        <p:nvSpPr>
          <p:cNvPr id="3" name="Content Placeholder 2">
            <a:extLst>
              <a:ext uri="{FF2B5EF4-FFF2-40B4-BE49-F238E27FC236}">
                <a16:creationId xmlns:a16="http://schemas.microsoft.com/office/drawing/2014/main" id="{B09172FE-E58F-C147-7E4B-6F668B9881D7}"/>
              </a:ext>
            </a:extLst>
          </p:cNvPr>
          <p:cNvSpPr>
            <a:spLocks noGrp="1"/>
          </p:cNvSpPr>
          <p:nvPr>
            <p:ph idx="1"/>
          </p:nvPr>
        </p:nvSpPr>
        <p:spPr>
          <a:xfrm>
            <a:off x="179513" y="992176"/>
            <a:ext cx="8676964" cy="5677184"/>
          </a:xfrm>
        </p:spPr>
        <p:txBody>
          <a:bodyPr/>
          <a:lstStyle/>
          <a:p>
            <a:r>
              <a:rPr lang="en-GB" sz="2800" dirty="0"/>
              <a:t>In the </a:t>
            </a:r>
            <a:r>
              <a:rPr lang="en-GB" sz="2800" i="1" dirty="0"/>
              <a:t>Treatise</a:t>
            </a:r>
            <a:r>
              <a:rPr lang="en-GB" sz="2800" dirty="0"/>
              <a:t>, we saw Hume criticising “Cartesian” (Malebranche’s) </a:t>
            </a:r>
            <a:r>
              <a:rPr lang="en-GB" sz="2800" i="1" dirty="0"/>
              <a:t>occasionalism</a:t>
            </a:r>
            <a:r>
              <a:rPr lang="en-GB" sz="2800" dirty="0"/>
              <a:t> at </a:t>
            </a:r>
            <a:r>
              <a:rPr lang="en-GB" sz="2800" i="1" dirty="0"/>
              <a:t>T</a:t>
            </a:r>
            <a:r>
              <a:rPr lang="en-GB" sz="2800" dirty="0"/>
              <a:t> 1.3.14.9-10.</a:t>
            </a:r>
          </a:p>
          <a:p>
            <a:pPr>
              <a:spcBef>
                <a:spcPts val="1800"/>
              </a:spcBef>
            </a:pPr>
            <a:r>
              <a:rPr lang="en-GB" altLang="en-US" sz="2800" dirty="0"/>
              <a:t>The </a:t>
            </a:r>
            <a:r>
              <a:rPr lang="en-GB" altLang="en-US" sz="2800" i="1" dirty="0"/>
              <a:t>Enquiry</a:t>
            </a:r>
            <a:r>
              <a:rPr lang="en-GB" altLang="en-US" sz="2800" dirty="0"/>
              <a:t> critique is more extensive, ultimately rejecting </a:t>
            </a:r>
            <a:r>
              <a:rPr lang="en-GB" altLang="en-US" sz="2800" dirty="0" err="1"/>
              <a:t>ocasionalism</a:t>
            </a:r>
            <a:r>
              <a:rPr lang="en-GB" altLang="en-US" sz="2800" dirty="0"/>
              <a:t> on the grounds that:</a:t>
            </a:r>
          </a:p>
          <a:p>
            <a:pPr lvl="1">
              <a:spcBef>
                <a:spcPts val="1200"/>
              </a:spcBef>
            </a:pPr>
            <a:r>
              <a:rPr lang="en-GB" altLang="en-US" sz="2500" dirty="0"/>
              <a:t>It is too bold and bizarre to be credible: “We are got into fairy land, long ere we have reached the last steps of our theory, and </a:t>
            </a:r>
            <a:r>
              <a:rPr lang="en-GB" altLang="en-US" sz="2500" i="1" dirty="0"/>
              <a:t>there</a:t>
            </a:r>
            <a:r>
              <a:rPr lang="en-GB" altLang="en-US" sz="2500" dirty="0"/>
              <a:t> we have no reason to trust our common methods of argument” (</a:t>
            </a:r>
            <a:r>
              <a:rPr lang="en-GB" altLang="en-US" sz="2500" i="1" dirty="0"/>
              <a:t>E</a:t>
            </a:r>
            <a:r>
              <a:rPr lang="en-GB" altLang="en-US" sz="2500" dirty="0"/>
              <a:t> 7.24).</a:t>
            </a:r>
          </a:p>
          <a:p>
            <a:pPr lvl="1">
              <a:spcBef>
                <a:spcPts val="1200"/>
              </a:spcBef>
            </a:pPr>
            <a:r>
              <a:rPr lang="en-GB" altLang="en-US" sz="2500" dirty="0"/>
              <a:t>Malebranche can’t explain the origin of our idea of necessity as coming from God, since we are “equally ignorant of the manner or force by which a mind, even the supreme mind, operates …” (</a:t>
            </a:r>
            <a:r>
              <a:rPr lang="en-GB" altLang="en-US" sz="2500" i="1" dirty="0"/>
              <a:t>E</a:t>
            </a:r>
            <a:r>
              <a:rPr lang="en-GB" altLang="en-US" sz="2500" dirty="0"/>
              <a:t> 7.25)</a:t>
            </a:r>
          </a:p>
          <a:p>
            <a:endParaRPr lang="en-GB" sz="2600" dirty="0"/>
          </a:p>
        </p:txBody>
      </p:sp>
      <p:sp>
        <p:nvSpPr>
          <p:cNvPr id="4" name="Slide Number Placeholder 3">
            <a:extLst>
              <a:ext uri="{FF2B5EF4-FFF2-40B4-BE49-F238E27FC236}">
                <a16:creationId xmlns:a16="http://schemas.microsoft.com/office/drawing/2014/main" id="{8B967F5C-5E7F-A675-F75E-1449EA1F62F2}"/>
              </a:ext>
            </a:extLst>
          </p:cNvPr>
          <p:cNvSpPr>
            <a:spLocks noGrp="1"/>
          </p:cNvSpPr>
          <p:nvPr>
            <p:ph type="sldNum" sz="quarter" idx="10"/>
          </p:nvPr>
        </p:nvSpPr>
        <p:spPr/>
        <p:txBody>
          <a:bodyPr/>
          <a:lstStyle/>
          <a:p>
            <a:fld id="{FFD1EE05-59BE-439B-B8B7-F61DC751609B}" type="slidenum">
              <a:rPr lang="en-US" smtClean="0"/>
              <a:pPr/>
              <a:t>196</a:t>
            </a:fld>
            <a:endParaRPr lang="en-US"/>
          </a:p>
        </p:txBody>
      </p:sp>
    </p:spTree>
    <p:extLst>
      <p:ext uri="{BB962C8B-B14F-4D97-AF65-F5344CB8AC3E}">
        <p14:creationId xmlns:p14="http://schemas.microsoft.com/office/powerpoint/2010/main" val="767277278"/>
      </p:ext>
    </p:extLst>
  </p:cSld>
  <p:clrMapOvr>
    <a:masterClrMapping/>
  </p:clrMapOvr>
  <p:transition spd="med">
    <p:cove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5AA6-E995-971C-9734-6F5E0066EF8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9210125-4BAC-5AF2-E8DA-E5FD7D36EF9B}"/>
              </a:ext>
            </a:extLst>
          </p:cNvPr>
          <p:cNvSpPr>
            <a:spLocks noGrp="1"/>
          </p:cNvSpPr>
          <p:nvPr>
            <p:ph type="sldNum" sz="quarter" idx="10"/>
          </p:nvPr>
        </p:nvSpPr>
        <p:spPr/>
        <p:txBody>
          <a:bodyPr/>
          <a:lstStyle/>
          <a:p>
            <a:fld id="{A4A44E63-CB97-42CA-A549-D8228D173849}" type="slidenum">
              <a:rPr lang="en-US"/>
              <a:pPr/>
              <a:t>197</a:t>
            </a:fld>
            <a:endParaRPr lang="en-US"/>
          </a:p>
        </p:txBody>
      </p:sp>
      <p:sp>
        <p:nvSpPr>
          <p:cNvPr id="4" name="Slide Number Placeholder 3">
            <a:extLst>
              <a:ext uri="{FF2B5EF4-FFF2-40B4-BE49-F238E27FC236}">
                <a16:creationId xmlns:a16="http://schemas.microsoft.com/office/drawing/2014/main" id="{70F4FCC1-C9B3-BA47-C4A1-14604189701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197</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BD0C004C-A10A-ADF6-83B0-ADD7A608B5DC}"/>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8: Having Another Look</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8EDCAC1E-97E8-D969-4991-A5D15E40F8FB}"/>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200"/>
              </a:spcBef>
              <a:buNone/>
            </a:pPr>
            <a:r>
              <a:rPr lang="en-US" sz="2500"/>
              <a:t>	“Thus … when we speak of a necessary connexion betwixt objects, and suppose …  an efficacy or energy, with which any of these objects are endow’d; in all these expressions, </a:t>
            </a:r>
            <a:r>
              <a:rPr lang="en-US" sz="2500" i="1"/>
              <a:t>so apply’d</a:t>
            </a:r>
            <a:r>
              <a:rPr lang="en-US" sz="2500"/>
              <a:t>, we have really no distinct meaning, and make use only of common words, without any clear and determinate ideas.  But as ’tis more probable, that these expressions do here lose their true meaning by being </a:t>
            </a:r>
            <a:r>
              <a:rPr lang="en-US" sz="2500" i="1"/>
              <a:t>wrong apply’d</a:t>
            </a:r>
            <a:r>
              <a:rPr lang="en-US" sz="2500"/>
              <a:t>, than that they never have any meaning; </a:t>
            </a:r>
            <a:r>
              <a:rPr lang="en-US" sz="2500">
                <a:solidFill>
                  <a:srgbClr val="FF7C80"/>
                </a:solidFill>
              </a:rPr>
              <a:t>’twill be proper to bestow another consideration on this subject</a:t>
            </a:r>
            <a:r>
              <a:rPr lang="en-US" sz="2500"/>
              <a:t>, to see if possibly we can discover the nature and origin of those ideas, we annex to them.</a:t>
            </a:r>
            <a:r>
              <a:rPr lang="en-GB" sz="2500">
                <a:effectLst/>
              </a:rPr>
              <a:t>”  </a:t>
            </a:r>
            <a:r>
              <a:rPr lang="en-US" sz="2500"/>
              <a:t>(</a:t>
            </a:r>
            <a:r>
              <a:rPr lang="en-US" sz="2500" i="1"/>
              <a:t>T</a:t>
            </a:r>
            <a:r>
              <a:rPr lang="en-US" sz="2500"/>
              <a:t> 1.3.14.14)</a:t>
            </a:r>
          </a:p>
        </p:txBody>
      </p:sp>
    </p:spTree>
    <p:extLst>
      <p:ext uri="{BB962C8B-B14F-4D97-AF65-F5344CB8AC3E}">
        <p14:creationId xmlns:p14="http://schemas.microsoft.com/office/powerpoint/2010/main" val="4216100870"/>
      </p:ext>
    </p:extLst>
  </p:cSld>
  <p:clrMapOvr>
    <a:masterClrMapping/>
  </p:clrMapOvr>
  <p:transition spd="med">
    <p:cove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CB26-36EA-3763-DC5B-58D8974E290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00571CB-C09B-793A-B363-E0C49002307E}"/>
              </a:ext>
            </a:extLst>
          </p:cNvPr>
          <p:cNvSpPr>
            <a:spLocks noGrp="1"/>
          </p:cNvSpPr>
          <p:nvPr>
            <p:ph type="sldNum" sz="quarter" idx="10"/>
          </p:nvPr>
        </p:nvSpPr>
        <p:spPr/>
        <p:txBody>
          <a:bodyPr/>
          <a:lstStyle/>
          <a:p>
            <a:fld id="{A4A44E63-CB97-42CA-A549-D8228D173849}" type="slidenum">
              <a:rPr lang="en-US"/>
              <a:pPr/>
              <a:t>198</a:t>
            </a:fld>
            <a:endParaRPr lang="en-US"/>
          </a:p>
        </p:txBody>
      </p:sp>
      <p:sp>
        <p:nvSpPr>
          <p:cNvPr id="4" name="Slide Number Placeholder 3">
            <a:extLst>
              <a:ext uri="{FF2B5EF4-FFF2-40B4-BE49-F238E27FC236}">
                <a16:creationId xmlns:a16="http://schemas.microsoft.com/office/drawing/2014/main" id="{E6C548C1-4446-899B-6899-BC3CFCE91815}"/>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198</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DDA3990-2843-2D95-62B8-8C5F1F785317}"/>
              </a:ext>
            </a:extLst>
          </p:cNvPr>
          <p:cNvSpPr>
            <a:spLocks noGrp="1" noChangeArrowheads="1"/>
          </p:cNvSpPr>
          <p:nvPr>
            <p:ph type="body" idx="4294967295"/>
          </p:nvPr>
        </p:nvSpPr>
        <p:spPr>
          <a:xfrm>
            <a:off x="575556" y="152636"/>
            <a:ext cx="8244916" cy="6300700"/>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“It appears, that, in single instances of the operation of bodies, we never can … comprehend any force or power …  The same difficulty occurs in contemplating the operations of mind on body … [and the] authority of the will over its own faculties and ideas …  So … there appears not, throughout all nature, any one instance of connexion, which is conceivable by us.  …  And as we can have no idea of any thing, which never appeared to our outward sense or inward sentiment, the necessary conclusion </a:t>
            </a:r>
            <a:r>
              <a:rPr lang="en-US" sz="2300" i="1"/>
              <a:t>seems</a:t>
            </a:r>
            <a:r>
              <a:rPr lang="en-US" sz="2300"/>
              <a:t> to be, that we have no idea of connexion or power at all, and that these words are absolutely without any meaning, … either in philosophical reasonings, or common life.</a:t>
            </a:r>
          </a:p>
          <a:p>
            <a:pPr>
              <a:spcBef>
                <a:spcPts val="1200"/>
              </a:spcBef>
              <a:buNone/>
            </a:pPr>
            <a:r>
              <a:rPr lang="en-US" sz="2300">
                <a:effectLst/>
              </a:rPr>
              <a:t>	</a:t>
            </a:r>
            <a:r>
              <a:rPr lang="en-US" sz="2300">
                <a:solidFill>
                  <a:srgbClr val="FF7C80"/>
                </a:solidFill>
                <a:effectLst/>
              </a:rPr>
              <a:t>But there still remains one method of avoiding this conclusion, and one source which we have not yet examined</a:t>
            </a:r>
            <a:r>
              <a:rPr lang="en-US" sz="2300">
                <a:effectLst/>
              </a:rPr>
              <a:t>.</a:t>
            </a:r>
            <a:r>
              <a:rPr lang="en-GB" sz="2300">
                <a:effectLst/>
              </a:rPr>
              <a:t>”  </a:t>
            </a:r>
            <a:r>
              <a:rPr lang="en-US" sz="2300"/>
              <a:t>(</a:t>
            </a:r>
            <a:r>
              <a:rPr lang="en-US" sz="2300" i="1"/>
              <a:t>E</a:t>
            </a:r>
            <a:r>
              <a:rPr lang="en-US" sz="2300"/>
              <a:t> 7.26-27)</a:t>
            </a:r>
          </a:p>
        </p:txBody>
      </p:sp>
    </p:spTree>
    <p:extLst>
      <p:ext uri="{BB962C8B-B14F-4D97-AF65-F5344CB8AC3E}">
        <p14:creationId xmlns:p14="http://schemas.microsoft.com/office/powerpoint/2010/main" val="2144849672"/>
      </p:ext>
    </p:extLst>
  </p:cSld>
  <p:clrMapOvr>
    <a:masterClrMapping/>
  </p:clrMapOvr>
  <p:transition spd="med">
    <p:cove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C572-6007-9880-0DFB-E2A1E857D3C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04E52CB-E578-5304-08AA-FB50E8C25F8E}"/>
              </a:ext>
            </a:extLst>
          </p:cNvPr>
          <p:cNvSpPr>
            <a:spLocks noGrp="1"/>
          </p:cNvSpPr>
          <p:nvPr>
            <p:ph type="sldNum" sz="quarter" idx="10"/>
          </p:nvPr>
        </p:nvSpPr>
        <p:spPr/>
        <p:txBody>
          <a:bodyPr/>
          <a:lstStyle/>
          <a:p>
            <a:fld id="{A4A44E63-CB97-42CA-A549-D8228D173849}" type="slidenum">
              <a:rPr lang="en-US"/>
              <a:pPr/>
              <a:t>199</a:t>
            </a:fld>
            <a:endParaRPr lang="en-US"/>
          </a:p>
        </p:txBody>
      </p:sp>
      <p:sp>
        <p:nvSpPr>
          <p:cNvPr id="4" name="Slide Number Placeholder 3">
            <a:extLst>
              <a:ext uri="{FF2B5EF4-FFF2-40B4-BE49-F238E27FC236}">
                <a16:creationId xmlns:a16="http://schemas.microsoft.com/office/drawing/2014/main" id="{5E417DCE-E5CA-75D2-7DE4-2CA95470C59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199</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638C1243-A0FE-2FD3-1AE4-2E4F447DDB85}"/>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9: Repeated Instances</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1BD1292E-0632-DED1-506B-6A8DC4974D7D}"/>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“’Tis not, therefore, from any one instance, that we arrive at the idea of cause and effect, of a necessary connexion of power, of force, of energy, and of efficacy.</a:t>
            </a:r>
          </a:p>
          <a:p>
            <a:pPr>
              <a:spcBef>
                <a:spcPts val="1800"/>
              </a:spcBef>
              <a:buNone/>
            </a:pPr>
            <a:r>
              <a:rPr lang="en-US" sz="2500">
                <a:effectLst/>
              </a:rPr>
              <a:t>	But … suppose we observe several instances, in which the same objects are always conjoin’d together, we immediately conceive a connexion betwixt them, and begin to draw an inference from one to another.  </a:t>
            </a:r>
            <a:r>
              <a:rPr lang="en-US" sz="2500">
                <a:solidFill>
                  <a:srgbClr val="FF7C80"/>
                </a:solidFill>
                <a:effectLst/>
              </a:rPr>
              <a:t>This multiplicity of resembling instances, therefore, constitutes the very essence of power or connexion, and is the source, from which the idea of it arises</a:t>
            </a:r>
            <a:r>
              <a:rPr lang="en-US" sz="2500">
                <a:effectLst/>
              </a:rPr>
              <a:t>.</a:t>
            </a:r>
            <a:r>
              <a:rPr lang="en-GB" sz="2500">
                <a:effectLst/>
              </a:rPr>
              <a:t>”</a:t>
            </a:r>
          </a:p>
          <a:p>
            <a:pPr algn="r">
              <a:spcBef>
                <a:spcPts val="600"/>
              </a:spcBef>
              <a:buNone/>
            </a:pPr>
            <a:r>
              <a:rPr lang="en-US" sz="2500"/>
              <a:t>(</a:t>
            </a:r>
            <a:r>
              <a:rPr lang="en-US" sz="2500" i="1"/>
              <a:t>T</a:t>
            </a:r>
            <a:r>
              <a:rPr lang="en-US" sz="2500"/>
              <a:t> 1.3.14.15-16)</a:t>
            </a:r>
          </a:p>
        </p:txBody>
      </p:sp>
    </p:spTree>
    <p:extLst>
      <p:ext uri="{BB962C8B-B14F-4D97-AF65-F5344CB8AC3E}">
        <p14:creationId xmlns:p14="http://schemas.microsoft.com/office/powerpoint/2010/main" val="2656196326"/>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79DAD66A-3848-4BC8-A216-F025EE6355AF}" type="slidenum">
              <a:rPr lang="en-US"/>
              <a:pPr>
                <a:defRPr/>
              </a:pPr>
              <a:t>2</a:t>
            </a:fld>
            <a:endParaRPr lang="en-US"/>
          </a:p>
        </p:txBody>
      </p:sp>
      <p:sp>
        <p:nvSpPr>
          <p:cNvPr id="407554" name="Rectangle 2"/>
          <p:cNvSpPr>
            <a:spLocks noGrp="1" noChangeArrowheads="1"/>
          </p:cNvSpPr>
          <p:nvPr>
            <p:ph type="title"/>
          </p:nvPr>
        </p:nvSpPr>
        <p:spPr>
          <a:xfrm>
            <a:off x="457200" y="116632"/>
            <a:ext cx="8229600" cy="774923"/>
          </a:xfrm>
        </p:spPr>
        <p:txBody>
          <a:bodyPr/>
          <a:lstStyle/>
          <a:p>
            <a:pPr eaLnBrk="1" hangingPunct="1">
              <a:defRPr/>
            </a:pPr>
            <a:r>
              <a:rPr lang="en-GB"/>
              <a:t>Why Study Hume?</a:t>
            </a:r>
            <a:endParaRPr lang="en-US" dirty="0"/>
          </a:p>
        </p:txBody>
      </p:sp>
      <p:sp>
        <p:nvSpPr>
          <p:cNvPr id="407555" name="Rectangle 3"/>
          <p:cNvSpPr>
            <a:spLocks noGrp="1" noChangeArrowheads="1"/>
          </p:cNvSpPr>
          <p:nvPr>
            <p:ph type="body" idx="1"/>
          </p:nvPr>
        </p:nvSpPr>
        <p:spPr>
          <a:xfrm>
            <a:off x="466849" y="1088740"/>
            <a:ext cx="8281615" cy="5616624"/>
          </a:xfrm>
        </p:spPr>
        <p:txBody>
          <a:bodyPr/>
          <a:lstStyle/>
          <a:p>
            <a:pPr eaLnBrk="1" hangingPunct="1">
              <a:defRPr/>
            </a:pPr>
            <a:r>
              <a:rPr lang="en-GB" sz="2500"/>
              <a:t>Hume is generally considered the</a:t>
            </a:r>
            <a:br>
              <a:rPr lang="en-GB" sz="2500"/>
            </a:br>
            <a:r>
              <a:rPr lang="en-GB" sz="2500"/>
              <a:t>greatest philosopher ever to come</a:t>
            </a:r>
            <a:br>
              <a:rPr lang="en-GB" sz="2500"/>
            </a:br>
            <a:r>
              <a:rPr lang="en-GB" sz="2500"/>
              <a:t>from the English-speaking world.</a:t>
            </a:r>
          </a:p>
          <a:p>
            <a:pPr eaLnBrk="1" hangingPunct="1">
              <a:spcBef>
                <a:spcPts val="1200"/>
              </a:spcBef>
              <a:defRPr/>
            </a:pPr>
            <a:r>
              <a:rPr lang="en-GB" sz="2500"/>
              <a:t>He is also renowned as a brilliant</a:t>
            </a:r>
            <a:br>
              <a:rPr lang="en-GB" sz="2500"/>
            </a:br>
            <a:r>
              <a:rPr lang="en-GB" sz="2500"/>
              <a:t>and stylish writer – and noted for</a:t>
            </a:r>
            <a:br>
              <a:rPr lang="en-GB" sz="2500"/>
            </a:br>
            <a:r>
              <a:rPr lang="en-GB" sz="2500"/>
              <a:t>his humour, wit, and irony.</a:t>
            </a:r>
          </a:p>
          <a:p>
            <a:pPr eaLnBrk="1" hangingPunct="1">
              <a:spcBef>
                <a:spcPts val="1200"/>
              </a:spcBef>
              <a:defRPr/>
            </a:pPr>
            <a:r>
              <a:rPr lang="en-GB" sz="2500"/>
              <a:t>He was born in 1711, 100 years after Galileo had ushered in the scientific revolution (1609), 70 years after Descartes’ </a:t>
            </a:r>
            <a:r>
              <a:rPr lang="en-GB" sz="2500" i="1"/>
              <a:t>Meditations</a:t>
            </a:r>
            <a:r>
              <a:rPr lang="en-GB" sz="2500"/>
              <a:t> (1641) had attempted to create a philosophy founded on scientific reason rather than Aristotelian tradition, and 24 years after Newton’s celebrated </a:t>
            </a:r>
            <a:r>
              <a:rPr lang="en-GB" sz="2500" i="1"/>
              <a:t>Principia</a:t>
            </a:r>
            <a:r>
              <a:rPr lang="en-GB" sz="2500"/>
              <a:t> (1687) had apparently discovered some of nature’s fundamental mathematical laws.</a:t>
            </a:r>
          </a:p>
        </p:txBody>
      </p:sp>
      <p:pic>
        <p:nvPicPr>
          <p:cNvPr id="88069" name="Picture 4" descr="d_hu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268761"/>
            <a:ext cx="1841257"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694522"/>
      </p:ext>
    </p:extLst>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085BB4-8C84-4416-AC3C-052D0AE1D905}" type="slidenum">
              <a:rPr lang="en-US"/>
              <a:pPr/>
              <a:t>20</a:t>
            </a:fld>
            <a:endParaRPr lang="en-US"/>
          </a:p>
        </p:txBody>
      </p:sp>
      <p:sp>
        <p:nvSpPr>
          <p:cNvPr id="866306" name="Rectangle 2"/>
          <p:cNvSpPr>
            <a:spLocks noGrp="1" noChangeArrowheads="1"/>
          </p:cNvSpPr>
          <p:nvPr>
            <p:ph type="title"/>
          </p:nvPr>
        </p:nvSpPr>
        <p:spPr>
          <a:xfrm>
            <a:off x="457200" y="116632"/>
            <a:ext cx="8229600" cy="864095"/>
          </a:xfrm>
        </p:spPr>
        <p:txBody>
          <a:bodyPr/>
          <a:lstStyle/>
          <a:p>
            <a:r>
              <a:rPr lang="en-GB"/>
              <a:t>Ideas on a Mental Stage?</a:t>
            </a:r>
            <a:endParaRPr lang="en-GB" dirty="0"/>
          </a:p>
        </p:txBody>
      </p:sp>
      <p:sp>
        <p:nvSpPr>
          <p:cNvPr id="866307" name="Rectangle 3"/>
          <p:cNvSpPr>
            <a:spLocks noGrp="1" noChangeArrowheads="1"/>
          </p:cNvSpPr>
          <p:nvPr>
            <p:ph type="body" idx="1"/>
          </p:nvPr>
        </p:nvSpPr>
        <p:spPr>
          <a:xfrm>
            <a:off x="457200" y="1160748"/>
            <a:ext cx="8435280" cy="5284465"/>
          </a:xfrm>
        </p:spPr>
        <p:txBody>
          <a:bodyPr/>
          <a:lstStyle/>
          <a:p>
            <a:r>
              <a:rPr lang="en-US" sz="3000"/>
              <a:t>The theory of ideas tends to portray the mind as </a:t>
            </a:r>
            <a:r>
              <a:rPr lang="en-US" sz="3000" i="1"/>
              <a:t>passive</a:t>
            </a:r>
            <a:r>
              <a:rPr lang="en-US" sz="3000"/>
              <a:t>, with mental acts being understood in terms of the activity and qualities of “ideas”:</a:t>
            </a:r>
            <a:endParaRPr lang="en-US" sz="3000" dirty="0"/>
          </a:p>
          <a:p>
            <a:pPr lvl="1">
              <a:spcBef>
                <a:spcPts val="1200"/>
              </a:spcBef>
            </a:pPr>
            <a:r>
              <a:rPr lang="en-US" i="1" dirty="0"/>
              <a:t>seeing</a:t>
            </a:r>
            <a:r>
              <a:rPr lang="en-US" dirty="0"/>
              <a:t> a tree involves </a:t>
            </a:r>
            <a:r>
              <a:rPr lang="en-US"/>
              <a:t>having a visually vivid </a:t>
            </a:r>
            <a:r>
              <a:rPr lang="en-US" i="1"/>
              <a:t>idea</a:t>
            </a:r>
            <a:r>
              <a:rPr lang="en-US"/>
              <a:t> </a:t>
            </a:r>
            <a:r>
              <a:rPr lang="en-US" dirty="0"/>
              <a:t>of a tree “in front of the </a:t>
            </a:r>
            <a:r>
              <a:rPr lang="en-US"/>
              <a:t>mind”;</a:t>
            </a:r>
          </a:p>
          <a:p>
            <a:pPr lvl="1">
              <a:spcBef>
                <a:spcPts val="1200"/>
              </a:spcBef>
            </a:pPr>
            <a:r>
              <a:rPr lang="en-US" i="1"/>
              <a:t>thinking</a:t>
            </a:r>
            <a:r>
              <a:rPr lang="en-US"/>
              <a:t> about a tree involves having a less vivid </a:t>
            </a:r>
            <a:r>
              <a:rPr lang="en-US" i="1"/>
              <a:t>idea</a:t>
            </a:r>
            <a:r>
              <a:rPr lang="en-US"/>
              <a:t> of a tree; </a:t>
            </a:r>
            <a:endParaRPr lang="en-US" dirty="0"/>
          </a:p>
          <a:p>
            <a:pPr lvl="1">
              <a:spcBef>
                <a:spcPts val="1200"/>
              </a:spcBef>
            </a:pPr>
            <a:r>
              <a:rPr lang="en-US" i="1"/>
              <a:t>feeling</a:t>
            </a:r>
            <a:r>
              <a:rPr lang="en-US"/>
              <a:t> a pain involves having an </a:t>
            </a:r>
            <a:r>
              <a:rPr lang="en-US" i="1"/>
              <a:t>idea</a:t>
            </a:r>
            <a:r>
              <a:rPr lang="en-US"/>
              <a:t> of a pain;</a:t>
            </a:r>
          </a:p>
          <a:p>
            <a:pPr lvl="1">
              <a:spcBef>
                <a:spcPts val="1200"/>
              </a:spcBef>
            </a:pPr>
            <a:r>
              <a:rPr lang="en-US" i="1"/>
              <a:t>desiring</a:t>
            </a:r>
            <a:r>
              <a:rPr lang="en-US"/>
              <a:t> chocolate involves having a “</a:t>
            </a:r>
            <a:r>
              <a:rPr lang="en-US" i="1"/>
              <a:t>positively charged”</a:t>
            </a:r>
            <a:r>
              <a:rPr lang="en-US"/>
              <a:t> </a:t>
            </a:r>
            <a:r>
              <a:rPr lang="en-US" i="1" dirty="0"/>
              <a:t>idea</a:t>
            </a:r>
            <a:r>
              <a:rPr lang="en-US" dirty="0"/>
              <a:t> </a:t>
            </a:r>
            <a:r>
              <a:rPr lang="en-US"/>
              <a:t>of chocolate.</a:t>
            </a:r>
            <a:endParaRPr lang="en-US" dirty="0"/>
          </a:p>
        </p:txBody>
      </p:sp>
    </p:spTree>
    <p:extLst>
      <p:ext uri="{BB962C8B-B14F-4D97-AF65-F5344CB8AC3E}">
        <p14:creationId xmlns:p14="http://schemas.microsoft.com/office/powerpoint/2010/main" val="1575472353"/>
      </p:ext>
    </p:extLst>
  </p:cSld>
  <p:clrMapOvr>
    <a:masterClrMapping/>
  </p:clrMapOvr>
  <p:transition spd="med">
    <p:cove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1A361-0CE0-F172-99FF-B09F70ABE3CA}"/>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579D244-2934-502D-5492-51A563AFB0C7}"/>
              </a:ext>
            </a:extLst>
          </p:cNvPr>
          <p:cNvSpPr>
            <a:spLocks noGrp="1"/>
          </p:cNvSpPr>
          <p:nvPr>
            <p:ph type="sldNum" sz="quarter" idx="10"/>
          </p:nvPr>
        </p:nvSpPr>
        <p:spPr/>
        <p:txBody>
          <a:bodyPr/>
          <a:lstStyle/>
          <a:p>
            <a:fld id="{A4A44E63-CB97-42CA-A549-D8228D173849}" type="slidenum">
              <a:rPr lang="en-US"/>
              <a:pPr/>
              <a:t>200</a:t>
            </a:fld>
            <a:endParaRPr lang="en-US"/>
          </a:p>
        </p:txBody>
      </p:sp>
      <p:sp>
        <p:nvSpPr>
          <p:cNvPr id="4" name="Slide Number Placeholder 3">
            <a:extLst>
              <a:ext uri="{FF2B5EF4-FFF2-40B4-BE49-F238E27FC236}">
                <a16:creationId xmlns:a16="http://schemas.microsoft.com/office/drawing/2014/main" id="{319D4371-14AD-D9B3-2B48-78A9E7CF1E0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200</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4117D214-0F24-DF72-61F7-BD02A9284336}"/>
              </a:ext>
            </a:extLst>
          </p:cNvPr>
          <p:cNvSpPr>
            <a:spLocks noGrp="1" noChangeArrowheads="1"/>
          </p:cNvSpPr>
          <p:nvPr>
            <p:ph type="body" idx="4294967295"/>
          </p:nvPr>
        </p:nvSpPr>
        <p:spPr>
          <a:xfrm>
            <a:off x="575556" y="56071"/>
            <a:ext cx="8208143"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“When any natural object or event is presented, it is impossible for us … to discover, or even conjecture, without experience, what event will result from it …  Even after one instance …, we are not entitled to form a general rule, or foretel what will happen in like cases …  But when one particular species of event has always, in all instances, been conjoined with another, we make no longer any scruple of foretelling one upon the appearance of the other, and of employing that reasoning, which can alone assure us of any matter of fact or existence.  We then call the one object, </a:t>
            </a:r>
            <a:r>
              <a:rPr lang="en-US" sz="2300" i="1"/>
              <a:t>Cause</a:t>
            </a:r>
            <a:r>
              <a:rPr lang="en-US" sz="2300"/>
              <a:t>; the other, </a:t>
            </a:r>
            <a:r>
              <a:rPr lang="en-US" sz="2300" i="1"/>
              <a:t>Effect</a:t>
            </a:r>
            <a:r>
              <a:rPr lang="en-US" sz="2300"/>
              <a:t>.  We suppose, that there is some connexion between them; some power …</a:t>
            </a:r>
          </a:p>
          <a:p>
            <a:pPr>
              <a:spcBef>
                <a:spcPts val="1200"/>
              </a:spcBef>
              <a:buNone/>
            </a:pPr>
            <a:r>
              <a:rPr lang="en-US" sz="2300">
                <a:effectLst/>
              </a:rPr>
              <a:t>	It appears, then, that </a:t>
            </a:r>
            <a:r>
              <a:rPr lang="en-US" sz="2300">
                <a:solidFill>
                  <a:srgbClr val="FF7C80"/>
                </a:solidFill>
                <a:effectLst/>
              </a:rPr>
              <a:t>this idea of a necessary connexion among events arises from a number of similar instances which occur, of the constant conjunction of these events</a:t>
            </a:r>
            <a:r>
              <a:rPr lang="en-GB" sz="2300">
                <a:effectLst/>
              </a:rPr>
              <a:t>”</a:t>
            </a:r>
          </a:p>
          <a:p>
            <a:pPr algn="r">
              <a:spcBef>
                <a:spcPts val="600"/>
              </a:spcBef>
              <a:buNone/>
            </a:pPr>
            <a:r>
              <a:rPr lang="en-US" sz="2300"/>
              <a:t>(</a:t>
            </a:r>
            <a:r>
              <a:rPr lang="en-US" sz="2300" i="1"/>
              <a:t>E</a:t>
            </a:r>
            <a:r>
              <a:rPr lang="en-US" sz="2300"/>
              <a:t> 7.26-27)</a:t>
            </a:r>
          </a:p>
        </p:txBody>
      </p:sp>
    </p:spTree>
    <p:extLst>
      <p:ext uri="{BB962C8B-B14F-4D97-AF65-F5344CB8AC3E}">
        <p14:creationId xmlns:p14="http://schemas.microsoft.com/office/powerpoint/2010/main" val="2770961671"/>
      </p:ext>
    </p:extLst>
  </p:cSld>
  <p:clrMapOvr>
    <a:masterClrMapping/>
  </p:clrMapOvr>
  <p:transition spd="med">
    <p:cove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D439-1798-D2E4-0014-5ECE65249FE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6B8D22C-D268-325C-86EF-258162201896}"/>
              </a:ext>
            </a:extLst>
          </p:cNvPr>
          <p:cNvSpPr>
            <a:spLocks noGrp="1"/>
          </p:cNvSpPr>
          <p:nvPr>
            <p:ph type="sldNum" sz="quarter" idx="10"/>
          </p:nvPr>
        </p:nvSpPr>
        <p:spPr/>
        <p:txBody>
          <a:bodyPr/>
          <a:lstStyle/>
          <a:p>
            <a:fld id="{A4A44E63-CB97-42CA-A549-D8228D173849}" type="slidenum">
              <a:rPr lang="en-US"/>
              <a:pPr/>
              <a:t>201</a:t>
            </a:fld>
            <a:endParaRPr lang="en-US"/>
          </a:p>
        </p:txBody>
      </p:sp>
      <p:sp>
        <p:nvSpPr>
          <p:cNvPr id="4" name="Slide Number Placeholder 3">
            <a:extLst>
              <a:ext uri="{FF2B5EF4-FFF2-40B4-BE49-F238E27FC236}">
                <a16:creationId xmlns:a16="http://schemas.microsoft.com/office/drawing/2014/main" id="{3CEEE597-B296-7D17-F414-49E11ACF8F0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201</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009DE9FD-BFB7-D6BA-1280-CD774D5D3680}"/>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a:t>
            </a:r>
            <a:r>
              <a:rPr lang="en-GB" sz="4000"/>
              <a:t>10</a:t>
            </a:r>
            <a:r>
              <a:rPr lang="en-GB" sz="4000">
                <a:latin typeface="+mj-lt"/>
                <a:ea typeface="+mj-ea"/>
                <a:cs typeface="+mj-cs"/>
              </a:rPr>
              <a:t>: Identifying the Impression</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6DF0D465-D16A-8070-D2B6-0C5CE00849F4}"/>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“after we have observ’d the resemblance in a sufficient number of instances, we immediately feel a determination of the mind to pass from one object to its usual attendant, and to conceive it in a stronger light upon account of that relation.  This determination is the only effect of the resemblance; and therefore must be the same with power or efficacy, whose idea is deriv’d from the resemblance.  …  </a:t>
            </a:r>
            <a:r>
              <a:rPr lang="en-US" sz="2500">
                <a:solidFill>
                  <a:srgbClr val="FF7C80"/>
                </a:solidFill>
              </a:rPr>
              <a:t>Necessity, then,</a:t>
            </a:r>
            <a:r>
              <a:rPr lang="en-US" sz="2500"/>
              <a:t> is the effect of this observation, and </a:t>
            </a:r>
            <a:r>
              <a:rPr lang="en-US" sz="2500">
                <a:solidFill>
                  <a:srgbClr val="FF7C80"/>
                </a:solidFill>
              </a:rPr>
              <a:t>is nothing but an internal impression of the mind, or a determination to carry our thoughts from one object to another</a:t>
            </a:r>
            <a:r>
              <a:rPr lang="en-US" sz="2500"/>
              <a:t>.</a:t>
            </a:r>
            <a:r>
              <a:rPr lang="en-GB" sz="2500">
                <a:effectLst/>
              </a:rPr>
              <a:t>”</a:t>
            </a:r>
          </a:p>
          <a:p>
            <a:pPr algn="r">
              <a:spcBef>
                <a:spcPts val="600"/>
              </a:spcBef>
              <a:buNone/>
            </a:pPr>
            <a:r>
              <a:rPr lang="en-US" sz="2500"/>
              <a:t>(</a:t>
            </a:r>
            <a:r>
              <a:rPr lang="en-US" sz="2500" i="1"/>
              <a:t>T</a:t>
            </a:r>
            <a:r>
              <a:rPr lang="en-US" sz="2500"/>
              <a:t> 1.3.14.20)</a:t>
            </a:r>
          </a:p>
        </p:txBody>
      </p:sp>
    </p:spTree>
    <p:extLst>
      <p:ext uri="{BB962C8B-B14F-4D97-AF65-F5344CB8AC3E}">
        <p14:creationId xmlns:p14="http://schemas.microsoft.com/office/powerpoint/2010/main" val="2852620899"/>
      </p:ext>
    </p:extLst>
  </p:cSld>
  <p:clrMapOvr>
    <a:masterClrMapping/>
  </p:clrMapOvr>
  <p:transition spd="med">
    <p:cove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6D5B-3EF6-5F9D-E863-B18CFBCC420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CFCCE4D-E461-5DA1-6696-945962FA87FB}"/>
              </a:ext>
            </a:extLst>
          </p:cNvPr>
          <p:cNvSpPr>
            <a:spLocks noGrp="1"/>
          </p:cNvSpPr>
          <p:nvPr>
            <p:ph type="sldNum" sz="quarter" idx="10"/>
          </p:nvPr>
        </p:nvSpPr>
        <p:spPr/>
        <p:txBody>
          <a:bodyPr/>
          <a:lstStyle/>
          <a:p>
            <a:fld id="{A4A44E63-CB97-42CA-A549-D8228D173849}" type="slidenum">
              <a:rPr lang="en-US"/>
              <a:pPr/>
              <a:t>202</a:t>
            </a:fld>
            <a:endParaRPr lang="en-US"/>
          </a:p>
        </p:txBody>
      </p:sp>
      <p:sp>
        <p:nvSpPr>
          <p:cNvPr id="4" name="Slide Number Placeholder 3">
            <a:extLst>
              <a:ext uri="{FF2B5EF4-FFF2-40B4-BE49-F238E27FC236}">
                <a16:creationId xmlns:a16="http://schemas.microsoft.com/office/drawing/2014/main" id="{06DDD3BB-03A0-6749-96F7-171F06A5BD5C}"/>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202</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7C7BCBF-6A90-1631-9C27-B1F6E7D7A026}"/>
              </a:ext>
            </a:extLst>
          </p:cNvPr>
          <p:cNvSpPr>
            <a:spLocks noGrp="1" noChangeArrowheads="1"/>
          </p:cNvSpPr>
          <p:nvPr>
            <p:ph type="body" idx="4294967295"/>
          </p:nvPr>
        </p:nvSpPr>
        <p:spPr>
          <a:xfrm>
            <a:off x="720341" y="92075"/>
            <a:ext cx="8100131"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“there is nothing in a number of instances, different from every single instance, which is supposed to be exactly similar; except only, that after a repetition of similar instances, the mind is carried by habit, upon the appearance of one event, to expect its usual attendant, and to believe, that it will exist.  </a:t>
            </a:r>
            <a:r>
              <a:rPr lang="en-US" sz="2300">
                <a:solidFill>
                  <a:srgbClr val="FF7C80"/>
                </a:solidFill>
              </a:rPr>
              <a:t>This connexion, therefore, which we </a:t>
            </a:r>
            <a:r>
              <a:rPr lang="en-US" sz="2300" i="1">
                <a:solidFill>
                  <a:srgbClr val="FF7C80"/>
                </a:solidFill>
              </a:rPr>
              <a:t>feel</a:t>
            </a:r>
            <a:r>
              <a:rPr lang="en-US" sz="2300">
                <a:solidFill>
                  <a:srgbClr val="FF7C80"/>
                </a:solidFill>
              </a:rPr>
              <a:t> in the mind, this customary transition of the imagination from one object to its usual attendant, is the sentiment or impression, from which we form the idea of power or necessary connexion</a:t>
            </a:r>
            <a:r>
              <a:rPr lang="en-US" sz="2300"/>
              <a:t>.  …  When we say, therefore, that one object is connected with another, we mean only, that they have acquired a connexion in our thought, and give rise to this inference, by which they become proofs of each other's existence: A conclusion, which is somewhat extraordinary; but which seems founded on sufficient evidence.</a:t>
            </a:r>
            <a:r>
              <a:rPr lang="en-GB" sz="2300">
                <a:effectLst/>
              </a:rPr>
              <a:t>”  </a:t>
            </a:r>
            <a:r>
              <a:rPr lang="en-US" sz="2300"/>
              <a:t>(</a:t>
            </a:r>
            <a:r>
              <a:rPr lang="en-US" sz="2300" i="1"/>
              <a:t>E</a:t>
            </a:r>
            <a:r>
              <a:rPr lang="en-US" sz="2300"/>
              <a:t> 7.28)</a:t>
            </a:r>
          </a:p>
        </p:txBody>
      </p:sp>
    </p:spTree>
    <p:extLst>
      <p:ext uri="{BB962C8B-B14F-4D97-AF65-F5344CB8AC3E}">
        <p14:creationId xmlns:p14="http://schemas.microsoft.com/office/powerpoint/2010/main" val="2201598080"/>
      </p:ext>
    </p:extLst>
  </p:cSld>
  <p:clrMapOvr>
    <a:masterClrMapping/>
  </p:clrMapOvr>
  <p:transition spd="med">
    <p:cove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6FDB-1574-DA6C-DD76-E401417B4B13}"/>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49660AB5-D47C-95D9-2524-5F5CC06BDED9}"/>
              </a:ext>
            </a:extLst>
          </p:cNvPr>
          <p:cNvSpPr>
            <a:spLocks noGrp="1" noChangeArrowheads="1"/>
          </p:cNvSpPr>
          <p:nvPr>
            <p:ph type="ctrTitle"/>
          </p:nvPr>
        </p:nvSpPr>
        <p:spPr>
          <a:xfrm>
            <a:off x="179388" y="296863"/>
            <a:ext cx="4608512" cy="6300787"/>
          </a:xfrm>
        </p:spPr>
        <p:txBody>
          <a:bodyPr/>
          <a:lstStyle/>
          <a:p>
            <a:r>
              <a:rPr lang="en-GB"/>
              <a:t>5(</a:t>
            </a:r>
            <a:r>
              <a:rPr lang="en-GB" dirty="0"/>
              <a:t>b</a:t>
            </a:r>
            <a:r>
              <a:rPr lang="en-GB"/>
              <a:t>)</a:t>
            </a:r>
            <a:br>
              <a:rPr lang="en-GB" dirty="0"/>
            </a:br>
            <a:br>
              <a:rPr lang="en-GB"/>
            </a:br>
            <a:r>
              <a:rPr lang="en-GB"/>
              <a:t>The “Impression of Necessary Connexion”</a:t>
            </a:r>
            <a:endParaRPr lang="en-US" dirty="0"/>
          </a:p>
        </p:txBody>
      </p:sp>
      <p:pic>
        <p:nvPicPr>
          <p:cNvPr id="847875" name="Picture 3" descr="treatise1">
            <a:extLst>
              <a:ext uri="{FF2B5EF4-FFF2-40B4-BE49-F238E27FC236}">
                <a16:creationId xmlns:a16="http://schemas.microsoft.com/office/drawing/2014/main" id="{EB645797-D7C9-1501-4F0C-F1A3F59430F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412062143"/>
      </p:ext>
    </p:extLst>
  </p:cSld>
  <p:clrMapOvr>
    <a:masterClrMapping/>
  </p:clrMapOvr>
  <p:transition spd="med">
    <p:cove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6C1FFB5-0E50-4479-9D41-E9F8FA6DB743}" type="slidenum">
              <a:rPr lang="en-US"/>
              <a:pPr/>
              <a:t>204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1BD1C4-8AC5-46C7-8802-F6ABAE0B4F6C}" type="slidenum">
              <a:rPr lang="en-US" sz="1600">
                <a:effectLst>
                  <a:outerShdw blurRad="38100" dist="38100" dir="2700000" algn="tl">
                    <a:srgbClr val="000000"/>
                  </a:outerShdw>
                </a:effectLst>
                <a:ea typeface="ＭＳ Ｐゴシック" charset="-128"/>
              </a:rPr>
              <a:pPr eaLnBrk="1" hangingPunct="1"/>
              <a:t>204</a:t>
            </a:fld>
            <a:endParaRPr lang="en-US" sz="1600">
              <a:effectLst>
                <a:outerShdw blurRad="38100" dist="38100" dir="2700000" algn="tl">
                  <a:srgbClr val="000000"/>
                </a:outerShdw>
              </a:effectLst>
              <a:ea typeface="ＭＳ Ｐゴシック" charset="-128"/>
            </a:endParaRPr>
          </a:p>
        </p:txBody>
      </p:sp>
      <p:sp>
        <p:nvSpPr>
          <p:cNvPr id="917506" name="Rectangle 2"/>
          <p:cNvSpPr>
            <a:spLocks noGrp="1" noChangeArrowheads="1"/>
          </p:cNvSpPr>
          <p:nvPr>
            <p:ph type="title" idx="4294967295"/>
          </p:nvPr>
        </p:nvSpPr>
        <p:spPr>
          <a:xfrm>
            <a:off x="143508" y="116632"/>
            <a:ext cx="8820980" cy="828092"/>
          </a:xfrm>
        </p:spPr>
        <p:txBody>
          <a:bodyPr/>
          <a:lstStyle/>
          <a:p>
            <a:pPr>
              <a:defRPr/>
            </a:pPr>
            <a:r>
              <a:rPr lang="en-GB" sz="3600"/>
              <a:t>Notorious “Subjectivism” about Necessity</a:t>
            </a:r>
            <a:endParaRPr lang="en-GB" sz="3600" dirty="0">
              <a:latin typeface="+mj-lt"/>
              <a:ea typeface="+mj-ea"/>
              <a:cs typeface="+mj-cs"/>
            </a:endParaRPr>
          </a:p>
        </p:txBody>
      </p:sp>
      <p:sp>
        <p:nvSpPr>
          <p:cNvPr id="917507" name="Rectangle 3"/>
          <p:cNvSpPr>
            <a:spLocks noGrp="1" noChangeArrowheads="1"/>
          </p:cNvSpPr>
          <p:nvPr>
            <p:ph type="body" idx="4294967295"/>
          </p:nvPr>
        </p:nvSpPr>
        <p:spPr>
          <a:xfrm>
            <a:off x="539553" y="1160748"/>
            <a:ext cx="8244915" cy="5292588"/>
          </a:xfrm>
        </p:spPr>
        <p:txBody>
          <a:bodyPr/>
          <a:lstStyle/>
          <a:p>
            <a:pPr>
              <a:spcBef>
                <a:spcPts val="600"/>
              </a:spcBef>
            </a:pPr>
            <a:r>
              <a:rPr lang="en-GB" sz="2400" dirty="0"/>
              <a:t>“Necessity, then, ... is nothing but an internal impression of the mind” (</a:t>
            </a:r>
            <a:r>
              <a:rPr lang="en-GB" sz="2400" i="1" dirty="0"/>
              <a:t>T</a:t>
            </a:r>
            <a:r>
              <a:rPr lang="en-GB" sz="2400" dirty="0"/>
              <a:t> 1.3.14.20);</a:t>
            </a:r>
          </a:p>
          <a:p>
            <a:pPr>
              <a:spcBef>
                <a:spcPts val="900"/>
              </a:spcBef>
            </a:pPr>
            <a:r>
              <a:rPr lang="en-GB" sz="2400" dirty="0"/>
              <a:t>“necessity is something, that exists in the mind, not in objects” (</a:t>
            </a:r>
            <a:r>
              <a:rPr lang="en-GB" sz="2400" i="1" dirty="0"/>
              <a:t>T</a:t>
            </a:r>
            <a:r>
              <a:rPr lang="en-GB" sz="2400" dirty="0"/>
              <a:t> 1.3.14.22);</a:t>
            </a:r>
          </a:p>
          <a:p>
            <a:pPr>
              <a:spcBef>
                <a:spcPts val="900"/>
              </a:spcBef>
            </a:pPr>
            <a:r>
              <a:rPr lang="en-GB" sz="2400" dirty="0"/>
              <a:t>“the necessity or power ... lies in the determination of the mind ...  The efficacy or energy of causes is [not] </a:t>
            </a:r>
            <a:r>
              <a:rPr lang="en-GB" sz="2400" dirty="0" err="1"/>
              <a:t>plac’d</a:t>
            </a:r>
            <a:r>
              <a:rPr lang="en-GB" sz="2400" dirty="0"/>
              <a:t> in the causes themselves ...; but belongs entirely to the soul ...  </a:t>
            </a:r>
            <a:r>
              <a:rPr lang="en-GB" sz="2400" dirty="0" err="1"/>
              <a:t>’Tis</a:t>
            </a:r>
            <a:r>
              <a:rPr lang="en-GB" sz="2400" dirty="0"/>
              <a:t> here that the real power of causes is </a:t>
            </a:r>
            <a:r>
              <a:rPr lang="en-GB" sz="2400" dirty="0" err="1"/>
              <a:t>plac’d</a:t>
            </a:r>
            <a:r>
              <a:rPr lang="en-GB" sz="2400" dirty="0"/>
              <a:t>, along with their connexion and necessity. (</a:t>
            </a:r>
            <a:r>
              <a:rPr lang="en-GB" sz="2400" i="1" dirty="0"/>
              <a:t>T</a:t>
            </a:r>
            <a:r>
              <a:rPr lang="en-GB" sz="2400" dirty="0"/>
              <a:t> 1.3.14.23);</a:t>
            </a:r>
          </a:p>
          <a:p>
            <a:pPr>
              <a:spcBef>
                <a:spcPts val="900"/>
              </a:spcBef>
            </a:pPr>
            <a:r>
              <a:rPr lang="en-GB" sz="2400" dirty="0"/>
              <a:t>“power and necessity ... are ... qualities of perceptions, not of objects, and are internally felt by the soul, and not </a:t>
            </a:r>
            <a:r>
              <a:rPr lang="en-GB" sz="2400" dirty="0" err="1"/>
              <a:t>perceiv’d</a:t>
            </a:r>
            <a:r>
              <a:rPr lang="en-GB" sz="2400" dirty="0"/>
              <a:t> externally in bodies” (</a:t>
            </a:r>
            <a:r>
              <a:rPr lang="en-GB" sz="2400" i="1" dirty="0"/>
              <a:t>T</a:t>
            </a:r>
            <a:r>
              <a:rPr lang="en-GB" sz="2400" dirty="0"/>
              <a:t> 1.3.14.24);</a:t>
            </a:r>
          </a:p>
          <a:p>
            <a:pPr>
              <a:spcBef>
                <a:spcPts val="900"/>
              </a:spcBef>
            </a:pPr>
            <a:r>
              <a:rPr lang="en-GB" sz="2400" dirty="0"/>
              <a:t>See also </a:t>
            </a:r>
            <a:r>
              <a:rPr lang="en-GB" sz="2400" i="1" dirty="0"/>
              <a:t>T</a:t>
            </a:r>
            <a:r>
              <a:rPr lang="en-GB" sz="2400" dirty="0"/>
              <a:t> 1.4.7.5, 2.3.1.4, 2.3.1.6.</a:t>
            </a:r>
          </a:p>
        </p:txBody>
      </p:sp>
    </p:spTree>
    <p:extLst>
      <p:ext uri="{BB962C8B-B14F-4D97-AF65-F5344CB8AC3E}">
        <p14:creationId xmlns:p14="http://schemas.microsoft.com/office/powerpoint/2010/main" val="313108469"/>
      </p:ext>
    </p:extLst>
  </p:cSld>
  <p:clrMapOvr>
    <a:masterClrMapping/>
  </p:clrMapOvr>
  <p:transition spd="med">
    <p:cove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8274838-1582-4508-A9FF-7A16401A97BC}" type="slidenum">
              <a:rPr lang="en-US"/>
              <a:pPr/>
              <a:t>205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E7E04-0E42-4280-A458-8206041E4340}" type="slidenum">
              <a:rPr lang="en-US" sz="1600">
                <a:effectLst>
                  <a:outerShdw blurRad="38100" dist="38100" dir="2700000" algn="tl">
                    <a:srgbClr val="000000"/>
                  </a:outerShdw>
                </a:effectLst>
                <a:ea typeface="ＭＳ Ｐゴシック" charset="-128"/>
              </a:rPr>
              <a:pPr eaLnBrk="1" hangingPunct="1"/>
              <a:t>205</a:t>
            </a:fld>
            <a:endParaRPr lang="en-US" sz="1600">
              <a:effectLst>
                <a:outerShdw blurRad="38100" dist="38100" dir="2700000" algn="tl">
                  <a:srgbClr val="000000"/>
                </a:outerShdw>
              </a:effectLst>
              <a:ea typeface="ＭＳ Ｐゴシック" charset="-128"/>
            </a:endParaRPr>
          </a:p>
        </p:txBody>
      </p:sp>
      <p:sp>
        <p:nvSpPr>
          <p:cNvPr id="918530" name="Rectangle 2"/>
          <p:cNvSpPr>
            <a:spLocks noGrp="1" noChangeArrowheads="1"/>
          </p:cNvSpPr>
          <p:nvPr>
            <p:ph type="title" idx="4294967295"/>
          </p:nvPr>
        </p:nvSpPr>
        <p:spPr>
          <a:xfrm>
            <a:off x="457200" y="224644"/>
            <a:ext cx="8229600" cy="684076"/>
          </a:xfrm>
        </p:spPr>
        <p:txBody>
          <a:bodyPr/>
          <a:lstStyle/>
          <a:p>
            <a:r>
              <a:rPr lang="en-GB" dirty="0"/>
              <a:t>Misunderstanding and Bias</a:t>
            </a:r>
          </a:p>
        </p:txBody>
      </p:sp>
      <p:sp>
        <p:nvSpPr>
          <p:cNvPr id="918531" name="Rectangle 3"/>
          <p:cNvSpPr>
            <a:spLocks noGrp="1" noChangeArrowheads="1"/>
          </p:cNvSpPr>
          <p:nvPr>
            <p:ph type="body" idx="4294967295"/>
          </p:nvPr>
        </p:nvSpPr>
        <p:spPr>
          <a:xfrm>
            <a:off x="467544" y="1160748"/>
            <a:ext cx="8604956" cy="5400600"/>
          </a:xfrm>
        </p:spPr>
        <p:txBody>
          <a:bodyPr/>
          <a:lstStyle/>
          <a:p>
            <a:r>
              <a:rPr lang="en-GB" sz="2700" dirty="0"/>
              <a:t>Hume is not saying that we perceive some kind of objective necessity within the operations of the mind, but not body (see </a:t>
            </a:r>
            <a:r>
              <a:rPr lang="en-GB" sz="2700" i="1" dirty="0"/>
              <a:t>T</a:t>
            </a:r>
            <a:r>
              <a:rPr lang="en-GB" sz="2700" dirty="0"/>
              <a:t> 1.3.14.29).  Rather …</a:t>
            </a:r>
          </a:p>
          <a:p>
            <a:pPr>
              <a:spcBef>
                <a:spcPts val="1200"/>
              </a:spcBef>
            </a:pPr>
            <a:r>
              <a:rPr lang="en-GB" sz="2700" dirty="0"/>
              <a:t>We find ourselves inferring from </a:t>
            </a:r>
            <a:r>
              <a:rPr lang="en-GB" sz="2700" i="1" dirty="0"/>
              <a:t>A</a:t>
            </a:r>
            <a:r>
              <a:rPr lang="en-GB" sz="2700" dirty="0"/>
              <a:t> to </a:t>
            </a:r>
            <a:r>
              <a:rPr lang="en-GB" sz="2700" i="1" dirty="0"/>
              <a:t>B</a:t>
            </a:r>
            <a:r>
              <a:rPr lang="en-GB" sz="2700" dirty="0"/>
              <a:t>, and this relation “in the mind” is </a:t>
            </a:r>
            <a:r>
              <a:rPr lang="en-GB" sz="2700" i="1" dirty="0"/>
              <a:t>all we can understand</a:t>
            </a:r>
            <a:r>
              <a:rPr lang="en-GB" sz="2700" dirty="0"/>
              <a:t> by “necessity” (whether in body or mind).  </a:t>
            </a:r>
            <a:r>
              <a:rPr lang="en-GB" sz="2700" i="1" dirty="0"/>
              <a:t>We can’t even make sense</a:t>
            </a:r>
            <a:r>
              <a:rPr lang="en-GB" sz="2700" dirty="0"/>
              <a:t> of anything more.</a:t>
            </a:r>
          </a:p>
          <a:p>
            <a:pPr>
              <a:spcBef>
                <a:spcPts val="1200"/>
              </a:spcBef>
            </a:pPr>
            <a:r>
              <a:rPr lang="en-GB" sz="2700" dirty="0"/>
              <a:t>There is a natural bias against this view: “the mind has a great propensity to spread itself on external objects, and to conjoin with them any internal impressions, which they occasion”  (</a:t>
            </a:r>
            <a:r>
              <a:rPr lang="en-GB" sz="2700" i="1" dirty="0"/>
              <a:t>T</a:t>
            </a:r>
            <a:r>
              <a:rPr lang="en-GB" sz="2700" dirty="0"/>
              <a:t> 1.3.14.25).</a:t>
            </a:r>
          </a:p>
          <a:p>
            <a:pPr lvl="1"/>
            <a:r>
              <a:rPr lang="en-GB" sz="2500" i="1" dirty="0">
                <a:solidFill>
                  <a:srgbClr val="FF7C80"/>
                </a:solidFill>
              </a:rPr>
              <a:t>Hume is criticising this propensity, not endorsing it!</a:t>
            </a:r>
            <a:endParaRPr lang="en-GB" sz="2500" dirty="0">
              <a:solidFill>
                <a:srgbClr val="FF7C80"/>
              </a:solidFill>
            </a:endParaRPr>
          </a:p>
        </p:txBody>
      </p:sp>
    </p:spTree>
    <p:extLst>
      <p:ext uri="{BB962C8B-B14F-4D97-AF65-F5344CB8AC3E}">
        <p14:creationId xmlns:p14="http://schemas.microsoft.com/office/powerpoint/2010/main" val="3756667400"/>
      </p:ext>
    </p:extLst>
  </p:cSld>
  <p:clrMapOvr>
    <a:masterClrMapping/>
  </p:clrMapOvr>
  <p:transition spd="med">
    <p:cove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F409311-5372-4537-9D78-D72A4C80DCA8}" type="slidenum">
              <a:rPr lang="en-US"/>
              <a:pPr/>
              <a:t>206</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30CF8A5-C9F2-4ED3-8611-D29FFC1DAD49}" type="slidenum">
              <a:rPr lang="en-US" sz="1600">
                <a:effectLst>
                  <a:outerShdw blurRad="38100" dist="38100" dir="2700000" algn="tl">
                    <a:srgbClr val="000000"/>
                  </a:outerShdw>
                </a:effectLst>
                <a:ea typeface="ＭＳ Ｐゴシック" charset="-128"/>
              </a:rPr>
              <a:pPr eaLnBrk="1" hangingPunct="1"/>
              <a:t>206</a:t>
            </a:fld>
            <a:endParaRPr lang="en-US" sz="1600">
              <a:effectLst>
                <a:outerShdw blurRad="38100" dist="38100" dir="2700000" algn="tl">
                  <a:srgbClr val="000000"/>
                </a:outerShdw>
              </a:effectLst>
              <a:ea typeface="ＭＳ Ｐゴシック" charset="-128"/>
            </a:endParaRPr>
          </a:p>
        </p:txBody>
      </p:sp>
      <p:sp>
        <p:nvSpPr>
          <p:cNvPr id="924674" name="Rectangle 2"/>
          <p:cNvSpPr>
            <a:spLocks noGrp="1" noChangeArrowheads="1"/>
          </p:cNvSpPr>
          <p:nvPr>
            <p:ph type="title" idx="4294967295"/>
          </p:nvPr>
        </p:nvSpPr>
        <p:spPr>
          <a:xfrm>
            <a:off x="250825" y="188640"/>
            <a:ext cx="8642350" cy="876759"/>
          </a:xfrm>
        </p:spPr>
        <p:txBody>
          <a:bodyPr/>
          <a:lstStyle/>
          <a:p>
            <a:pPr>
              <a:defRPr/>
            </a:pPr>
            <a:r>
              <a:rPr lang="en-GB" sz="4000" dirty="0">
                <a:latin typeface="+mj-lt"/>
                <a:ea typeface="+mj-ea"/>
                <a:cs typeface="+mj-cs"/>
              </a:rPr>
              <a:t>The Confused Vulgar Idea of Power</a:t>
            </a:r>
          </a:p>
        </p:txBody>
      </p:sp>
      <p:sp>
        <p:nvSpPr>
          <p:cNvPr id="924675" name="Rectangle 3"/>
          <p:cNvSpPr>
            <a:spLocks noGrp="1" noChangeArrowheads="1"/>
          </p:cNvSpPr>
          <p:nvPr>
            <p:ph type="body" idx="4294967295"/>
          </p:nvPr>
        </p:nvSpPr>
        <p:spPr>
          <a:xfrm>
            <a:off x="322833" y="1232756"/>
            <a:ext cx="8570342" cy="5365812"/>
          </a:xfrm>
        </p:spPr>
        <p:txBody>
          <a:bodyPr/>
          <a:lstStyle/>
          <a:p>
            <a:pPr>
              <a:spcBef>
                <a:spcPts val="1200"/>
              </a:spcBef>
            </a:pPr>
            <a:r>
              <a:rPr lang="en-US" sz="2700" dirty="0"/>
              <a:t>Another common instance of “the same propensity” is our natural tendency to assign spatial location to our impressions of sounds and smells.</a:t>
            </a:r>
          </a:p>
          <a:p>
            <a:pPr lvl="1">
              <a:spcBef>
                <a:spcPts val="900"/>
              </a:spcBef>
            </a:pPr>
            <a:r>
              <a:rPr lang="en-US" sz="2400" i="1" dirty="0"/>
              <a:t>T</a:t>
            </a:r>
            <a:r>
              <a:rPr lang="en-US" sz="2400" dirty="0"/>
              <a:t> 1.3.14.25 includes a footnote to 1.4.5.14, which says:  “All this absurdity proceeds from our </a:t>
            </a:r>
            <a:r>
              <a:rPr lang="en-US" sz="2400" dirty="0" err="1"/>
              <a:t>endeavouring</a:t>
            </a:r>
            <a:r>
              <a:rPr lang="en-US" sz="2400" dirty="0"/>
              <a:t> to bestow a place on what is utterly incapable of it”.</a:t>
            </a:r>
          </a:p>
          <a:p>
            <a:pPr>
              <a:spcBef>
                <a:spcPts val="1800"/>
              </a:spcBef>
            </a:pPr>
            <a:r>
              <a:rPr lang="en-GB" sz="2700" dirty="0"/>
              <a:t>In the </a:t>
            </a:r>
            <a:r>
              <a:rPr lang="en-GB" sz="2700" i="1" dirty="0"/>
              <a:t>Enquiry</a:t>
            </a:r>
            <a:r>
              <a:rPr lang="en-GB" sz="2700" dirty="0"/>
              <a:t>, Hume alludes to a similar projective tendency “to apply to external objects every internal sensation, which they occasion” (</a:t>
            </a:r>
            <a:r>
              <a:rPr lang="en-GB" sz="2700" i="1" dirty="0"/>
              <a:t>E</a:t>
            </a:r>
            <a:r>
              <a:rPr lang="en-GB" sz="2700" dirty="0"/>
              <a:t> 7.29 n. 17).</a:t>
            </a:r>
            <a:endParaRPr lang="en-US" sz="2700" dirty="0"/>
          </a:p>
          <a:p>
            <a:pPr lvl="1">
              <a:spcBef>
                <a:spcPts val="900"/>
              </a:spcBef>
            </a:pPr>
            <a:r>
              <a:rPr lang="en-GB" sz="2400" dirty="0"/>
              <a:t>The same note also mentions “the sentiment of a </a:t>
            </a:r>
            <a:r>
              <a:rPr lang="en-GB" sz="2400" i="1" dirty="0"/>
              <a:t>nisus</a:t>
            </a:r>
            <a:r>
              <a:rPr lang="en-GB" sz="2400" dirty="0"/>
              <a:t> or endeavour” which “enters very  much into” the vulgar idea of physical power (</a:t>
            </a:r>
            <a:r>
              <a:rPr lang="en-GB" sz="2400" i="1" dirty="0"/>
              <a:t>E</a:t>
            </a:r>
            <a:r>
              <a:rPr lang="en-GB" sz="2400" dirty="0"/>
              <a:t> 7.29 n. 17, cf. 7.15 n. 13).</a:t>
            </a:r>
          </a:p>
        </p:txBody>
      </p:sp>
    </p:spTree>
    <p:extLst>
      <p:ext uri="{BB962C8B-B14F-4D97-AF65-F5344CB8AC3E}">
        <p14:creationId xmlns:p14="http://schemas.microsoft.com/office/powerpoint/2010/main" val="282303801"/>
      </p:ext>
    </p:extLst>
  </p:cSld>
  <p:clrMapOvr>
    <a:masterClrMapping/>
  </p:clrMapOvr>
  <p:transition spd="med">
    <p:cove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BD6900D-853D-4511-8558-6786ECE74703}" type="slidenum">
              <a:rPr lang="en-US"/>
              <a:pPr/>
              <a:t>207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207</a:t>
            </a:fld>
            <a:endParaRPr lang="en-US" sz="1600">
              <a:effectLst>
                <a:outerShdw blurRad="38100" dist="38100" dir="2700000" algn="tl">
                  <a:srgbClr val="000000"/>
                </a:outerShdw>
              </a:effectLst>
              <a:ea typeface="ＭＳ Ｐゴシック" charset="-128"/>
            </a:endParaRPr>
          </a:p>
        </p:txBody>
      </p:sp>
      <p:sp>
        <p:nvSpPr>
          <p:cNvPr id="914434" name="Rectangle 2"/>
          <p:cNvSpPr>
            <a:spLocks noGrp="1" noChangeArrowheads="1"/>
          </p:cNvSpPr>
          <p:nvPr>
            <p:ph type="title" idx="4294967295"/>
          </p:nvPr>
        </p:nvSpPr>
        <p:spPr>
          <a:xfrm>
            <a:off x="457200" y="188640"/>
            <a:ext cx="8229600" cy="648072"/>
          </a:xfrm>
        </p:spPr>
        <p:txBody>
          <a:bodyPr/>
          <a:lstStyle/>
          <a:p>
            <a:pPr>
              <a:defRPr/>
            </a:pPr>
            <a:r>
              <a:rPr lang="en-GB" dirty="0">
                <a:latin typeface="+mj-lt"/>
                <a:ea typeface="+mj-ea"/>
                <a:cs typeface="+mj-cs"/>
              </a:rPr>
              <a:t>Is the Impression a </a:t>
            </a:r>
            <a:r>
              <a:rPr lang="en-GB" i="1" dirty="0">
                <a:latin typeface="+mj-lt"/>
                <a:ea typeface="+mj-ea"/>
                <a:cs typeface="+mj-cs"/>
              </a:rPr>
              <a:t>Feeling</a:t>
            </a:r>
            <a:r>
              <a:rPr lang="en-GB" dirty="0">
                <a:latin typeface="+mj-lt"/>
                <a:ea typeface="+mj-ea"/>
                <a:cs typeface="+mj-cs"/>
              </a:rPr>
              <a:t>? </a:t>
            </a:r>
          </a:p>
        </p:txBody>
      </p:sp>
      <p:sp>
        <p:nvSpPr>
          <p:cNvPr id="914435" name="Rectangle 3"/>
          <p:cNvSpPr>
            <a:spLocks noGrp="1" noChangeArrowheads="1"/>
          </p:cNvSpPr>
          <p:nvPr>
            <p:ph type="body" idx="4294967295"/>
          </p:nvPr>
        </p:nvSpPr>
        <p:spPr>
          <a:xfrm>
            <a:off x="503548" y="980728"/>
            <a:ext cx="8435975" cy="5652628"/>
          </a:xfrm>
        </p:spPr>
        <p:txBody>
          <a:bodyPr/>
          <a:lstStyle/>
          <a:p>
            <a:pPr>
              <a:spcBef>
                <a:spcPts val="1200"/>
              </a:spcBef>
              <a:buFont typeface="Wingdings" charset="2"/>
              <a:buNone/>
            </a:pPr>
            <a:r>
              <a:rPr lang="en-GB" sz="2600"/>
              <a:t>	</a:t>
            </a:r>
            <a:r>
              <a:rPr lang="en-GB" sz="2300"/>
              <a:t>“</a:t>
            </a:r>
            <a:r>
              <a:rPr lang="en-US" sz="2300"/>
              <a:t>we … </a:t>
            </a:r>
            <a:r>
              <a:rPr lang="en-US" sz="2300">
                <a:solidFill>
                  <a:srgbClr val="FF7C80"/>
                </a:solidFill>
              </a:rPr>
              <a:t>feel a determination of the mind</a:t>
            </a:r>
            <a:r>
              <a:rPr lang="en-US" sz="2300"/>
              <a:t> to pass from one object to its usual attendant</a:t>
            </a:r>
            <a:r>
              <a:rPr lang="en-GB" sz="2300"/>
              <a:t>” (</a:t>
            </a:r>
            <a:r>
              <a:rPr lang="en-GB" sz="2300" i="1"/>
              <a:t>T</a:t>
            </a:r>
            <a:r>
              <a:rPr lang="en-GB" sz="2300"/>
              <a:t> 3.1.14.20, cf. 29)	</a:t>
            </a:r>
          </a:p>
          <a:p>
            <a:pPr>
              <a:spcBef>
                <a:spcPts val="1200"/>
              </a:spcBef>
              <a:buFont typeface="Wingdings" charset="2"/>
              <a:buNone/>
            </a:pPr>
            <a:r>
              <a:rPr lang="en-GB" sz="2300"/>
              <a:t>	“</a:t>
            </a:r>
            <a:r>
              <a:rPr lang="en-GB" sz="2300" dirty="0"/>
              <a:t>This connexion … </a:t>
            </a:r>
            <a:r>
              <a:rPr lang="en-GB" sz="2300" dirty="0">
                <a:solidFill>
                  <a:srgbClr val="FF7C80"/>
                </a:solidFill>
              </a:rPr>
              <a:t>which we </a:t>
            </a:r>
            <a:r>
              <a:rPr lang="en-GB" sz="2300" i="1" dirty="0">
                <a:solidFill>
                  <a:srgbClr val="FF7C80"/>
                </a:solidFill>
              </a:rPr>
              <a:t>feel</a:t>
            </a:r>
            <a:r>
              <a:rPr lang="en-GB" sz="2300" dirty="0">
                <a:solidFill>
                  <a:srgbClr val="FF7C80"/>
                </a:solidFill>
              </a:rPr>
              <a:t> in the mind</a:t>
            </a:r>
            <a:r>
              <a:rPr lang="en-GB" sz="2300" dirty="0"/>
              <a:t>, this customary transition of the imagination from one object to its usual attendant, is the sentiment or impression, from which we form the idea of power or necessary connexion.” (</a:t>
            </a:r>
            <a:r>
              <a:rPr lang="en-GB" sz="2300" i="1"/>
              <a:t>E</a:t>
            </a:r>
            <a:r>
              <a:rPr lang="en-GB" sz="2300"/>
              <a:t> 7.28).</a:t>
            </a:r>
            <a:endParaRPr lang="en-GB" sz="2300" dirty="0"/>
          </a:p>
          <a:p>
            <a:pPr>
              <a:spcBef>
                <a:spcPts val="1200"/>
              </a:spcBef>
            </a:pPr>
            <a:r>
              <a:rPr lang="en-US" sz="2300" dirty="0"/>
              <a:t>Stroud (1977, pp. 85-6) takes the impression to </a:t>
            </a:r>
            <a:r>
              <a:rPr lang="en-US" sz="2300"/>
              <a:t>be a </a:t>
            </a:r>
            <a:r>
              <a:rPr lang="en-US" sz="2300" dirty="0"/>
              <a:t>“</a:t>
            </a:r>
            <a:r>
              <a:rPr lang="en-US" sz="2300" i="1" dirty="0"/>
              <a:t>feeling</a:t>
            </a:r>
            <a:r>
              <a:rPr lang="en-US" sz="2300" dirty="0"/>
              <a:t> of determination” that happens to accompany the operation of customary </a:t>
            </a:r>
            <a:r>
              <a:rPr lang="en-US" sz="2300"/>
              <a:t>inference.  But the </a:t>
            </a:r>
            <a:r>
              <a:rPr lang="en-US" sz="2300" i="1"/>
              <a:t>Enquiry</a:t>
            </a:r>
            <a:r>
              <a:rPr lang="en-US" sz="2300"/>
              <a:t> talks of “transition” in this context (as on the next ), never “determination”.</a:t>
            </a:r>
            <a:endParaRPr lang="en-US" sz="2300" dirty="0"/>
          </a:p>
          <a:p>
            <a:pPr>
              <a:spcBef>
                <a:spcPts val="1200"/>
              </a:spcBef>
            </a:pPr>
            <a:r>
              <a:rPr lang="en-US" sz="2300"/>
              <a:t>Besides, </a:t>
            </a:r>
            <a:r>
              <a:rPr lang="en-US" sz="2300" dirty="0"/>
              <a:t>it’s not obvious that </a:t>
            </a:r>
            <a:r>
              <a:rPr lang="en-US" sz="2300" i="1" dirty="0"/>
              <a:t>there </a:t>
            </a:r>
            <a:r>
              <a:rPr lang="en-US" sz="2300" i="1"/>
              <a:t>is</a:t>
            </a:r>
            <a:r>
              <a:rPr lang="en-US" sz="2300"/>
              <a:t> any characteristic </a:t>
            </a:r>
            <a:r>
              <a:rPr lang="en-US" sz="2300" i="1"/>
              <a:t>feeling</a:t>
            </a:r>
            <a:r>
              <a:rPr lang="en-US" sz="2300"/>
              <a:t> of inference </a:t>
            </a:r>
            <a:r>
              <a:rPr lang="en-US" sz="2300" dirty="0"/>
              <a:t>(</a:t>
            </a:r>
            <a:r>
              <a:rPr lang="en-US" sz="2300"/>
              <a:t>cf. </a:t>
            </a:r>
            <a:r>
              <a:rPr lang="en-US" sz="2300" i="1"/>
              <a:t>T</a:t>
            </a:r>
            <a:r>
              <a:rPr lang="en-US" sz="2300"/>
              <a:t> </a:t>
            </a:r>
            <a:r>
              <a:rPr lang="en-US" sz="2300" dirty="0"/>
              <a:t>1.3.8.2, 13; 1.3.12.7).  And even if there were, “</a:t>
            </a:r>
            <a:r>
              <a:rPr lang="en-GB" sz="2300" dirty="0"/>
              <a:t>No internal impression has an apparent energy, more than external objects</a:t>
            </a:r>
            <a:r>
              <a:rPr lang="en-US" sz="2300" dirty="0"/>
              <a:t>” (</a:t>
            </a:r>
            <a:r>
              <a:rPr lang="en-US" sz="2300" i="1" dirty="0"/>
              <a:t>T</a:t>
            </a:r>
            <a:r>
              <a:rPr lang="en-US" sz="2300" dirty="0"/>
              <a:t> </a:t>
            </a:r>
            <a:r>
              <a:rPr lang="en-GB" sz="2300" dirty="0"/>
              <a:t>1.3.14.12</a:t>
            </a:r>
            <a:r>
              <a:rPr lang="en-US" sz="2300" dirty="0"/>
              <a:t>, cf. </a:t>
            </a:r>
            <a:r>
              <a:rPr lang="en-US" sz="2300" i="1" dirty="0"/>
              <a:t>E </a:t>
            </a:r>
            <a:r>
              <a:rPr lang="en-US" sz="2300" dirty="0"/>
              <a:t>7.15 n. 13).</a:t>
            </a:r>
            <a:endParaRPr lang="en-GB" sz="2300" dirty="0"/>
          </a:p>
        </p:txBody>
      </p:sp>
    </p:spTree>
    <p:extLst>
      <p:ext uri="{BB962C8B-B14F-4D97-AF65-F5344CB8AC3E}">
        <p14:creationId xmlns:p14="http://schemas.microsoft.com/office/powerpoint/2010/main" val="1215215637"/>
      </p:ext>
    </p:extLst>
  </p:cSld>
  <p:clrMapOvr>
    <a:masterClrMapping/>
  </p:clrMapOvr>
  <p:transition spd="med">
    <p:cove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1567-97A6-CF3C-7DBE-07699853874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2F660F3-D555-D3A2-860B-6A969BA28740}"/>
              </a:ext>
            </a:extLst>
          </p:cNvPr>
          <p:cNvSpPr>
            <a:spLocks noGrp="1"/>
          </p:cNvSpPr>
          <p:nvPr>
            <p:ph type="sldNum" sz="quarter" idx="10"/>
          </p:nvPr>
        </p:nvSpPr>
        <p:spPr/>
        <p:txBody>
          <a:bodyPr/>
          <a:lstStyle/>
          <a:p>
            <a:fld id="{0BD6900D-853D-4511-8558-6786ECE74703}" type="slidenum">
              <a:rPr lang="en-US"/>
              <a:pPr/>
              <a:t>208</a:t>
            </a:fld>
            <a:endParaRPr lang="en-US"/>
          </a:p>
        </p:txBody>
      </p:sp>
      <p:sp>
        <p:nvSpPr>
          <p:cNvPr id="4" name="Slide Number Placeholder 3">
            <a:extLst>
              <a:ext uri="{FF2B5EF4-FFF2-40B4-BE49-F238E27FC236}">
                <a16:creationId xmlns:a16="http://schemas.microsoft.com/office/drawing/2014/main" id="{C926F785-83A8-94CB-696F-D74FDEE7196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208</a:t>
            </a:fld>
            <a:endParaRPr lang="en-US" sz="1600">
              <a:effectLst>
                <a:outerShdw blurRad="38100" dist="38100" dir="2700000" algn="tl">
                  <a:srgbClr val="000000"/>
                </a:outerShdw>
              </a:effectLst>
              <a:ea typeface="ＭＳ Ｐゴシック" charset="-128"/>
            </a:endParaRPr>
          </a:p>
        </p:txBody>
      </p:sp>
      <p:sp>
        <p:nvSpPr>
          <p:cNvPr id="914434" name="Rectangle 2">
            <a:extLst>
              <a:ext uri="{FF2B5EF4-FFF2-40B4-BE49-F238E27FC236}">
                <a16:creationId xmlns:a16="http://schemas.microsoft.com/office/drawing/2014/main" id="{E7F6D010-84BF-1503-D89C-09125B24048B}"/>
              </a:ext>
            </a:extLst>
          </p:cNvPr>
          <p:cNvSpPr>
            <a:spLocks noGrp="1" noChangeArrowheads="1"/>
          </p:cNvSpPr>
          <p:nvPr>
            <p:ph type="title" idx="4294967295"/>
          </p:nvPr>
        </p:nvSpPr>
        <p:spPr>
          <a:xfrm>
            <a:off x="143508" y="116632"/>
            <a:ext cx="8892988" cy="1296144"/>
          </a:xfrm>
        </p:spPr>
        <p:txBody>
          <a:bodyPr/>
          <a:lstStyle/>
          <a:p>
            <a:pPr>
              <a:defRPr/>
            </a:pPr>
            <a:r>
              <a:rPr lang="en-GB" sz="4200" dirty="0">
                <a:latin typeface="+mj-lt"/>
                <a:ea typeface="+mj-ea"/>
                <a:cs typeface="+mj-cs"/>
              </a:rPr>
              <a:t>From “D</a:t>
            </a:r>
            <a:r>
              <a:rPr lang="en-GB" sz="4200" dirty="0"/>
              <a:t>etermination” of Thought (</a:t>
            </a:r>
            <a:r>
              <a:rPr lang="en-GB" sz="4200" i="1" dirty="0"/>
              <a:t>Treatise</a:t>
            </a:r>
            <a:r>
              <a:rPr lang="en-GB" sz="4200" dirty="0"/>
              <a:t>) to “Transition” (</a:t>
            </a:r>
            <a:r>
              <a:rPr lang="en-GB" sz="4200" i="1" dirty="0"/>
              <a:t>Enquiry</a:t>
            </a:r>
            <a:r>
              <a:rPr lang="en-GB" sz="4200" dirty="0"/>
              <a:t>)</a:t>
            </a:r>
            <a:endParaRPr lang="en-GB" sz="4200" dirty="0">
              <a:latin typeface="+mj-lt"/>
              <a:ea typeface="+mj-ea"/>
              <a:cs typeface="+mj-cs"/>
            </a:endParaRPr>
          </a:p>
        </p:txBody>
      </p:sp>
      <p:sp>
        <p:nvSpPr>
          <p:cNvPr id="914435" name="Rectangle 3">
            <a:extLst>
              <a:ext uri="{FF2B5EF4-FFF2-40B4-BE49-F238E27FC236}">
                <a16:creationId xmlns:a16="http://schemas.microsoft.com/office/drawing/2014/main" id="{D3C4A19C-9C3C-4989-43E8-6A059E386B67}"/>
              </a:ext>
            </a:extLst>
          </p:cNvPr>
          <p:cNvSpPr>
            <a:spLocks noGrp="1" noChangeArrowheads="1"/>
          </p:cNvSpPr>
          <p:nvPr>
            <p:ph type="body" idx="4294967295"/>
          </p:nvPr>
        </p:nvSpPr>
        <p:spPr>
          <a:xfrm>
            <a:off x="251520" y="1628800"/>
            <a:ext cx="8688003" cy="4860540"/>
          </a:xfrm>
        </p:spPr>
        <p:txBody>
          <a:bodyPr/>
          <a:lstStyle/>
          <a:p>
            <a:pPr>
              <a:spcBef>
                <a:spcPts val="1200"/>
              </a:spcBef>
              <a:buFont typeface="Wingdings" charset="2"/>
              <a:buNone/>
            </a:pPr>
            <a:r>
              <a:rPr lang="en-GB" sz="2300"/>
              <a:t>	</a:t>
            </a:r>
            <a:r>
              <a:rPr lang="en-US" sz="2300"/>
              <a:t>“’Tis this impression, then, or </a:t>
            </a:r>
            <a:r>
              <a:rPr lang="en-US" sz="2300" i="1">
                <a:solidFill>
                  <a:srgbClr val="FF7C80"/>
                </a:solidFill>
              </a:rPr>
              <a:t>determination</a:t>
            </a:r>
            <a:r>
              <a:rPr lang="en-US" sz="2300"/>
              <a:t>, which affords me the idea of necessity.” (</a:t>
            </a:r>
            <a:r>
              <a:rPr lang="en-US" sz="2300" i="1"/>
              <a:t>T</a:t>
            </a:r>
            <a:r>
              <a:rPr lang="en-US" sz="2300"/>
              <a:t> 1.3.14.1)</a:t>
            </a:r>
          </a:p>
          <a:p>
            <a:pPr>
              <a:spcBef>
                <a:spcPts val="1200"/>
              </a:spcBef>
              <a:buFont typeface="Wingdings" charset="2"/>
              <a:buNone/>
            </a:pPr>
            <a:r>
              <a:rPr lang="en-US" sz="2300"/>
              <a:t>	“Necessity, then, … is nothing but an internal impression of the mind, or </a:t>
            </a:r>
            <a:r>
              <a:rPr lang="en-US" sz="2300">
                <a:solidFill>
                  <a:srgbClr val="FF7C80"/>
                </a:solidFill>
              </a:rPr>
              <a:t>a determination to carry our thoughts from one object to another</a:t>
            </a:r>
            <a:r>
              <a:rPr lang="en-US" sz="2300"/>
              <a:t>.”  (</a:t>
            </a:r>
            <a:r>
              <a:rPr lang="en-US" sz="2300" i="1"/>
              <a:t>T</a:t>
            </a:r>
            <a:r>
              <a:rPr lang="en-US" sz="2300"/>
              <a:t> 1.3.14.20)</a:t>
            </a:r>
          </a:p>
          <a:p>
            <a:pPr>
              <a:spcBef>
                <a:spcPts val="1200"/>
              </a:spcBef>
              <a:buFont typeface="Wingdings" charset="2"/>
              <a:buNone/>
            </a:pPr>
            <a:r>
              <a:rPr lang="en-GB" sz="2300"/>
              <a:t>	“this </a:t>
            </a:r>
            <a:r>
              <a:rPr lang="en-GB" sz="2300" dirty="0">
                <a:solidFill>
                  <a:srgbClr val="FF7C80"/>
                </a:solidFill>
              </a:rPr>
              <a:t>customary transition of the imagination from one object to its usual attendant</a:t>
            </a:r>
            <a:r>
              <a:rPr lang="en-GB" sz="2300" dirty="0"/>
              <a:t>, is </a:t>
            </a:r>
            <a:r>
              <a:rPr lang="en-GB" sz="2300"/>
              <a:t>the sentiment or impression, from which we form the idea of power or necessary connexion” </a:t>
            </a:r>
            <a:r>
              <a:rPr lang="en-GB" sz="2300" dirty="0"/>
              <a:t>(</a:t>
            </a:r>
            <a:r>
              <a:rPr lang="en-GB" sz="2300" i="1"/>
              <a:t>E</a:t>
            </a:r>
            <a:r>
              <a:rPr lang="en-GB" sz="2300"/>
              <a:t> 7.28)</a:t>
            </a:r>
          </a:p>
          <a:p>
            <a:pPr>
              <a:spcBef>
                <a:spcPts val="1200"/>
              </a:spcBef>
              <a:buFont typeface="Wingdings" charset="2"/>
              <a:buNone/>
            </a:pPr>
            <a:r>
              <a:rPr lang="en-US" sz="2300"/>
              <a:t>	“We … </a:t>
            </a:r>
            <a:r>
              <a:rPr lang="en-US" sz="2300" i="1"/>
              <a:t>feel</a:t>
            </a:r>
            <a:r>
              <a:rPr lang="en-US" sz="2300"/>
              <a:t> a new sentiment or impression, to wit, a customary connexion in the thought … and this … is the original of that idea which we seek for … </a:t>
            </a:r>
            <a:r>
              <a:rPr lang="en-US" sz="2300">
                <a:solidFill>
                  <a:srgbClr val="FF7C80"/>
                </a:solidFill>
              </a:rPr>
              <a:t>this customary connexion or transition of the imagination</a:t>
            </a:r>
            <a:r>
              <a:rPr lang="en-US" sz="2300"/>
              <a:t>” (</a:t>
            </a:r>
            <a:r>
              <a:rPr lang="en-US" sz="2300" i="1"/>
              <a:t>E</a:t>
            </a:r>
            <a:r>
              <a:rPr lang="en-US" sz="2300"/>
              <a:t> 7.30)</a:t>
            </a:r>
            <a:endParaRPr lang="en-GB" sz="2300"/>
          </a:p>
          <a:p>
            <a:pPr>
              <a:spcBef>
                <a:spcPts val="1200"/>
              </a:spcBef>
              <a:buFont typeface="Wingdings" charset="2"/>
              <a:buNone/>
            </a:pPr>
            <a:r>
              <a:rPr lang="en-US" sz="2300"/>
              <a:t>	</a:t>
            </a:r>
          </a:p>
        </p:txBody>
      </p:sp>
    </p:spTree>
    <p:extLst>
      <p:ext uri="{BB962C8B-B14F-4D97-AF65-F5344CB8AC3E}">
        <p14:creationId xmlns:p14="http://schemas.microsoft.com/office/powerpoint/2010/main" val="3642268093"/>
      </p:ext>
    </p:extLst>
  </p:cSld>
  <p:clrMapOvr>
    <a:masterClrMapping/>
  </p:clrMapOvr>
  <p:transition spd="med">
    <p:cove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7ECCFBB-2DE3-457F-823F-53122EF08FAC}" type="slidenum">
              <a:rPr lang="en-US"/>
              <a:pPr/>
              <a:t>209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432610-1F10-4E6C-BE42-0D1E69515864}" type="slidenum">
              <a:rPr lang="en-US" sz="1600">
                <a:effectLst>
                  <a:outerShdw blurRad="38100" dist="38100" dir="2700000" algn="tl">
                    <a:srgbClr val="000000"/>
                  </a:outerShdw>
                </a:effectLst>
                <a:ea typeface="ＭＳ Ｐゴシック" charset="-128"/>
              </a:rPr>
              <a:pPr eaLnBrk="1" hangingPunct="1"/>
              <a:t>209</a:t>
            </a:fld>
            <a:endParaRPr lang="en-US" sz="1600">
              <a:effectLst>
                <a:outerShdw blurRad="38100" dist="38100" dir="2700000" algn="tl">
                  <a:srgbClr val="000000"/>
                </a:outerShdw>
              </a:effectLst>
              <a:ea typeface="ＭＳ Ｐゴシック" charset="-128"/>
            </a:endParaRPr>
          </a:p>
        </p:txBody>
      </p:sp>
      <p:sp>
        <p:nvSpPr>
          <p:cNvPr id="916482" name="Rectangle 2"/>
          <p:cNvSpPr>
            <a:spLocks noGrp="1" noChangeArrowheads="1"/>
          </p:cNvSpPr>
          <p:nvPr>
            <p:ph type="title" idx="4294967295"/>
          </p:nvPr>
        </p:nvSpPr>
        <p:spPr>
          <a:xfrm>
            <a:off x="482860" y="152636"/>
            <a:ext cx="8229600" cy="612068"/>
          </a:xfrm>
        </p:spPr>
        <p:txBody>
          <a:bodyPr/>
          <a:lstStyle/>
          <a:p>
            <a:pPr>
              <a:defRPr/>
            </a:pPr>
            <a:r>
              <a:rPr lang="en-GB" sz="4000">
                <a:latin typeface="+mj-lt"/>
                <a:ea typeface="+mj-ea"/>
                <a:cs typeface="+mj-cs"/>
              </a:rPr>
              <a:t>Reflective </a:t>
            </a:r>
            <a:r>
              <a:rPr lang="en-GB" sz="4000" dirty="0">
                <a:latin typeface="+mj-lt"/>
                <a:ea typeface="+mj-ea"/>
                <a:cs typeface="+mj-cs"/>
              </a:rPr>
              <a:t>Awareness </a:t>
            </a:r>
            <a:r>
              <a:rPr lang="en-GB" sz="4000">
                <a:latin typeface="+mj-lt"/>
                <a:ea typeface="+mj-ea"/>
                <a:cs typeface="+mj-cs"/>
              </a:rPr>
              <a:t>of Inference?</a:t>
            </a:r>
            <a:endParaRPr lang="en-GB" sz="4000" dirty="0">
              <a:latin typeface="+mj-lt"/>
              <a:ea typeface="+mj-ea"/>
              <a:cs typeface="+mj-cs"/>
            </a:endParaRPr>
          </a:p>
        </p:txBody>
      </p:sp>
      <p:sp>
        <p:nvSpPr>
          <p:cNvPr id="916483" name="Rectangle 3"/>
          <p:cNvSpPr>
            <a:spLocks noGrp="1" noChangeArrowheads="1"/>
          </p:cNvSpPr>
          <p:nvPr>
            <p:ph type="body" idx="4294967295"/>
          </p:nvPr>
        </p:nvSpPr>
        <p:spPr>
          <a:xfrm>
            <a:off x="719572" y="908720"/>
            <a:ext cx="8136904" cy="5760640"/>
          </a:xfrm>
        </p:spPr>
        <p:txBody>
          <a:bodyPr/>
          <a:lstStyle/>
          <a:p>
            <a:r>
              <a:rPr lang="en-GB" sz="2500"/>
              <a:t>If Hume had in mind Lockean </a:t>
            </a:r>
            <a:r>
              <a:rPr lang="en-GB" sz="2500" dirty="0"/>
              <a:t>“</a:t>
            </a:r>
            <a:r>
              <a:rPr lang="en-GB" sz="2500"/>
              <a:t>reflection” – internal </a:t>
            </a:r>
            <a:r>
              <a:rPr lang="en-GB" sz="2500" i="1" dirty="0"/>
              <a:t>monitoring</a:t>
            </a:r>
            <a:r>
              <a:rPr lang="en-GB" sz="2500" dirty="0"/>
              <a:t> </a:t>
            </a:r>
            <a:r>
              <a:rPr lang="en-GB" sz="2500"/>
              <a:t>of mental activity</a:t>
            </a:r>
            <a:r>
              <a:rPr lang="en-GB" sz="2500" i="1"/>
              <a:t> </a:t>
            </a:r>
            <a:r>
              <a:rPr lang="en-GB" sz="2500"/>
              <a:t>(as hinted by </a:t>
            </a:r>
            <a:r>
              <a:rPr lang="en-GB" sz="2500" i="1"/>
              <a:t>E</a:t>
            </a:r>
            <a:r>
              <a:rPr lang="en-GB" sz="2500"/>
              <a:t> 1.13-14, 7.9), rather </a:t>
            </a:r>
            <a:r>
              <a:rPr lang="en-GB" sz="2500" dirty="0"/>
              <a:t>than </a:t>
            </a:r>
            <a:r>
              <a:rPr lang="en-GB" sz="2500"/>
              <a:t>literal </a:t>
            </a:r>
            <a:r>
              <a:rPr lang="en-GB" sz="2500" i="1"/>
              <a:t>feeling</a:t>
            </a:r>
            <a:r>
              <a:rPr lang="en-GB" sz="2500"/>
              <a:t> – then his “impression” could be our </a:t>
            </a:r>
            <a:r>
              <a:rPr lang="en-GB" sz="2500" i="1"/>
              <a:t>awareness</a:t>
            </a:r>
            <a:r>
              <a:rPr lang="en-GB" sz="2500"/>
              <a:t> of making causal inferences.</a:t>
            </a:r>
            <a:endParaRPr lang="en-GB" sz="2500" dirty="0"/>
          </a:p>
          <a:p>
            <a:pPr>
              <a:spcBef>
                <a:spcPts val="1200"/>
              </a:spcBef>
            </a:pPr>
            <a:r>
              <a:rPr lang="en-GB" sz="2500"/>
              <a:t>This would fit with the idea that mental </a:t>
            </a:r>
            <a:r>
              <a:rPr lang="en-GB" sz="2500" i="1"/>
              <a:t>inference</a:t>
            </a:r>
            <a:r>
              <a:rPr lang="en-GB" sz="2500"/>
              <a:t> is the only form of genuine </a:t>
            </a:r>
            <a:r>
              <a:rPr lang="en-GB" sz="2500" i="1"/>
              <a:t>consequentiality</a:t>
            </a:r>
            <a:r>
              <a:rPr lang="en-GB" sz="2500"/>
              <a:t> of which we can be intimately aware: “</a:t>
            </a:r>
            <a:r>
              <a:rPr lang="en-GB" sz="2500" dirty="0">
                <a:solidFill>
                  <a:srgbClr val="FF7C80"/>
                </a:solidFill>
              </a:rPr>
              <a:t>that inference of the understanding, which is the only connexion, that we can have any comprehension of</a:t>
            </a:r>
            <a:r>
              <a:rPr lang="en-GB" sz="2500" dirty="0"/>
              <a:t>” (</a:t>
            </a:r>
            <a:r>
              <a:rPr lang="en-GB" sz="2500" i="1" dirty="0"/>
              <a:t>E</a:t>
            </a:r>
            <a:r>
              <a:rPr lang="en-GB" sz="2500" dirty="0"/>
              <a:t> 8.25)</a:t>
            </a:r>
            <a:endParaRPr lang="en-US" sz="2500" dirty="0"/>
          </a:p>
          <a:p>
            <a:pPr>
              <a:spcBef>
                <a:spcPts val="1200"/>
              </a:spcBef>
            </a:pPr>
            <a:r>
              <a:rPr lang="en-GB" sz="2500"/>
              <a:t>This ingeniously finds the source of our consequential thinking about </a:t>
            </a:r>
            <a:r>
              <a:rPr lang="en-GB" sz="2500" i="1"/>
              <a:t>causation </a:t>
            </a:r>
            <a:r>
              <a:rPr lang="en-GB" sz="2500"/>
              <a:t>in our own </a:t>
            </a:r>
            <a:r>
              <a:rPr lang="en-GB" sz="2500" i="1"/>
              <a:t>inferential</a:t>
            </a:r>
            <a:r>
              <a:rPr lang="en-GB" sz="2500"/>
              <a:t> behav-iour.  When Hume calls his impression a “feeling”, he is probably being misled by his pervasive assumption that all “impressions of reflection” are feelings.</a:t>
            </a:r>
            <a:endParaRPr lang="en-GB" sz="2500" dirty="0"/>
          </a:p>
        </p:txBody>
      </p:sp>
    </p:spTree>
    <p:extLst>
      <p:ext uri="{BB962C8B-B14F-4D97-AF65-F5344CB8AC3E}">
        <p14:creationId xmlns:p14="http://schemas.microsoft.com/office/powerpoint/2010/main" val="748100506"/>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DB8E15-8121-41DA-B1FB-A90CD185AA92}" type="slidenum">
              <a:rPr lang="en-US"/>
              <a:pPr/>
              <a:t>21</a:t>
            </a:fld>
            <a:endParaRPr lang="en-US"/>
          </a:p>
        </p:txBody>
      </p:sp>
      <p:sp>
        <p:nvSpPr>
          <p:cNvPr id="849922" name="Rectangle 2"/>
          <p:cNvSpPr>
            <a:spLocks noGrp="1" noChangeArrowheads="1"/>
          </p:cNvSpPr>
          <p:nvPr>
            <p:ph type="title"/>
          </p:nvPr>
        </p:nvSpPr>
        <p:spPr>
          <a:xfrm>
            <a:off x="457200" y="188641"/>
            <a:ext cx="8229600" cy="720080"/>
          </a:xfrm>
        </p:spPr>
        <p:txBody>
          <a:bodyPr/>
          <a:lstStyle/>
          <a:p>
            <a:r>
              <a:rPr lang="en-GB"/>
              <a:t>Humean Ideas </a:t>
            </a:r>
            <a:r>
              <a:rPr lang="en-GB" dirty="0"/>
              <a:t>and Impressions</a:t>
            </a:r>
          </a:p>
        </p:txBody>
      </p:sp>
      <p:sp>
        <p:nvSpPr>
          <p:cNvPr id="849923" name="Rectangle 3"/>
          <p:cNvSpPr>
            <a:spLocks noGrp="1" noChangeArrowheads="1"/>
          </p:cNvSpPr>
          <p:nvPr>
            <p:ph type="body" idx="1"/>
          </p:nvPr>
        </p:nvSpPr>
        <p:spPr>
          <a:xfrm>
            <a:off x="457200" y="1160748"/>
            <a:ext cx="8327268" cy="5472608"/>
          </a:xfrm>
        </p:spPr>
        <p:txBody>
          <a:bodyPr/>
          <a:lstStyle/>
          <a:p>
            <a:r>
              <a:rPr lang="en-GB"/>
              <a:t>Hume considers </a:t>
            </a:r>
            <a:r>
              <a:rPr lang="en-GB" dirty="0"/>
              <a:t>Locke’s </a:t>
            </a:r>
            <a:r>
              <a:rPr lang="en-GB"/>
              <a:t>usage  of “idea” </a:t>
            </a:r>
            <a:r>
              <a:rPr lang="en-GB" dirty="0"/>
              <a:t>too broad, </a:t>
            </a:r>
            <a:r>
              <a:rPr lang="en-GB"/>
              <a:t>so adopts </a:t>
            </a:r>
            <a:r>
              <a:rPr lang="en-GB" dirty="0"/>
              <a:t>different terminology:</a:t>
            </a:r>
          </a:p>
          <a:p>
            <a:pPr lvl="1">
              <a:spcBef>
                <a:spcPts val="1200"/>
              </a:spcBef>
            </a:pPr>
            <a:r>
              <a:rPr lang="en-GB" dirty="0"/>
              <a:t>An </a:t>
            </a:r>
            <a:r>
              <a:rPr lang="en-GB" i="1" dirty="0">
                <a:solidFill>
                  <a:srgbClr val="FF7C80"/>
                </a:solidFill>
              </a:rPr>
              <a:t>impression</a:t>
            </a:r>
            <a:r>
              <a:rPr lang="en-GB" dirty="0"/>
              <a:t> is a </a:t>
            </a:r>
            <a:r>
              <a:rPr lang="en-GB" i="1" dirty="0">
                <a:solidFill>
                  <a:srgbClr val="FF7C80"/>
                </a:solidFill>
              </a:rPr>
              <a:t>sensation</a:t>
            </a:r>
            <a:r>
              <a:rPr lang="en-GB" dirty="0"/>
              <a:t> (e.g. from seeing a blue sky, smelling a flower, or physical pain) or a </a:t>
            </a:r>
            <a:r>
              <a:rPr lang="en-GB" i="1" dirty="0">
                <a:solidFill>
                  <a:srgbClr val="FF7C80"/>
                </a:solidFill>
              </a:rPr>
              <a:t>feeling</a:t>
            </a:r>
            <a:r>
              <a:rPr lang="en-GB" dirty="0"/>
              <a:t> (e.g. anger, desire, disapproval, envy, fear, love, or pride);</a:t>
            </a:r>
          </a:p>
          <a:p>
            <a:pPr lvl="1">
              <a:spcBef>
                <a:spcPts val="1200"/>
              </a:spcBef>
            </a:pPr>
            <a:r>
              <a:rPr lang="en-GB" dirty="0"/>
              <a:t>An </a:t>
            </a:r>
            <a:r>
              <a:rPr lang="en-GB" i="1" dirty="0">
                <a:solidFill>
                  <a:srgbClr val="FF7C80"/>
                </a:solidFill>
              </a:rPr>
              <a:t>idea</a:t>
            </a:r>
            <a:r>
              <a:rPr lang="en-GB" dirty="0"/>
              <a:t> is a </a:t>
            </a:r>
            <a:r>
              <a:rPr lang="en-GB" i="1" dirty="0">
                <a:solidFill>
                  <a:srgbClr val="FF7C80"/>
                </a:solidFill>
              </a:rPr>
              <a:t>thought</a:t>
            </a:r>
            <a:r>
              <a:rPr lang="en-GB" dirty="0"/>
              <a:t> (e.g. about the sky, or about a pain, or about the existence of God);</a:t>
            </a:r>
          </a:p>
          <a:p>
            <a:pPr lvl="1">
              <a:spcBef>
                <a:spcPts val="1200"/>
              </a:spcBef>
            </a:pPr>
            <a:r>
              <a:rPr lang="en-GB" dirty="0"/>
              <a:t>A </a:t>
            </a:r>
            <a:r>
              <a:rPr lang="en-GB" i="1" dirty="0">
                <a:solidFill>
                  <a:srgbClr val="FF7C80"/>
                </a:solidFill>
              </a:rPr>
              <a:t>perception</a:t>
            </a:r>
            <a:r>
              <a:rPr lang="en-GB" dirty="0"/>
              <a:t> is either an </a:t>
            </a:r>
            <a:r>
              <a:rPr lang="en-GB" i="1" dirty="0"/>
              <a:t>impression</a:t>
            </a:r>
            <a:r>
              <a:rPr lang="en-GB" dirty="0"/>
              <a:t> or an </a:t>
            </a:r>
            <a:r>
              <a:rPr lang="en-GB" i="1" dirty="0"/>
              <a:t>idea</a:t>
            </a:r>
            <a:r>
              <a:rPr lang="en-GB" dirty="0"/>
              <a:t>.  (So Hume uses the word </a:t>
            </a:r>
            <a:r>
              <a:rPr lang="en-GB" i="1" dirty="0"/>
              <a:t>perception</a:t>
            </a:r>
            <a:r>
              <a:rPr lang="en-GB" dirty="0"/>
              <a:t> to cover everything that Locke calls an </a:t>
            </a:r>
            <a:r>
              <a:rPr lang="en-GB" i="1" dirty="0"/>
              <a:t>idea</a:t>
            </a:r>
            <a:r>
              <a:rPr lang="en-GB" dirty="0"/>
              <a:t>.)</a:t>
            </a:r>
          </a:p>
        </p:txBody>
      </p:sp>
    </p:spTree>
    <p:extLst>
      <p:ext uri="{BB962C8B-B14F-4D97-AF65-F5344CB8AC3E}">
        <p14:creationId xmlns:p14="http://schemas.microsoft.com/office/powerpoint/2010/main" val="640449771"/>
      </p:ext>
    </p:extLst>
  </p:cSld>
  <p:clrMapOvr>
    <a:masterClrMapping/>
  </p:clrMapOvr>
  <p:transition spd="med">
    <p:cove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5D61E50-3275-48E9-A89C-46FBB66883C5}" type="slidenum">
              <a:rPr lang="en-US"/>
              <a:pPr/>
              <a:t>210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0BCA95-AEDE-4C09-9B4F-4B8FAC7F64DD}" type="slidenum">
              <a:rPr lang="en-US" sz="1600">
                <a:effectLst>
                  <a:outerShdw blurRad="38100" dist="38100" dir="2700000" algn="tl">
                    <a:srgbClr val="000000"/>
                  </a:outerShdw>
                </a:effectLst>
                <a:ea typeface="ＭＳ Ｐゴシック" charset="-128"/>
              </a:rPr>
              <a:pPr eaLnBrk="1" hangingPunct="1"/>
              <a:t>210</a:t>
            </a:fld>
            <a:endParaRPr lang="en-US" sz="1600">
              <a:effectLst>
                <a:outerShdw blurRad="38100" dist="38100" dir="2700000" algn="tl">
                  <a:srgbClr val="000000"/>
                </a:outerShdw>
              </a:effectLst>
              <a:ea typeface="ＭＳ Ｐゴシック" charset="-128"/>
            </a:endParaRPr>
          </a:p>
        </p:txBody>
      </p:sp>
      <p:sp>
        <p:nvSpPr>
          <p:cNvPr id="675843" name="Rectangle 3"/>
          <p:cNvSpPr>
            <a:spLocks noGrp="1" noChangeArrowheads="1"/>
          </p:cNvSpPr>
          <p:nvPr>
            <p:ph type="body" idx="4294967295"/>
          </p:nvPr>
        </p:nvSpPr>
        <p:spPr>
          <a:xfrm>
            <a:off x="287524" y="1016732"/>
            <a:ext cx="8676964" cy="5688632"/>
          </a:xfrm>
        </p:spPr>
        <p:txBody>
          <a:bodyPr/>
          <a:lstStyle/>
          <a:p>
            <a:pPr>
              <a:spcBef>
                <a:spcPts val="1200"/>
              </a:spcBef>
            </a:pPr>
            <a:r>
              <a:rPr lang="en-GB" sz="2700"/>
              <a:t>Awareness of </a:t>
            </a:r>
            <a:r>
              <a:rPr lang="en-GB" sz="2700" i="1"/>
              <a:t>inference</a:t>
            </a:r>
            <a:r>
              <a:rPr lang="en-GB" sz="2700"/>
              <a:t>, rather than a </a:t>
            </a:r>
            <a:r>
              <a:rPr lang="en-GB" sz="2700" i="1"/>
              <a:t>feeling</a:t>
            </a:r>
            <a:r>
              <a:rPr lang="en-GB" sz="2700"/>
              <a:t>, helps to explain why Hume’s own candidate “impression” is not rejected for failing to satisfy his “Key Move” (i.e. yielding demonstrative causal knowledge </a:t>
            </a:r>
            <a:r>
              <a:rPr lang="en-GB" sz="2700" i="1"/>
              <a:t>a priori</a:t>
            </a:r>
            <a:r>
              <a:rPr lang="en-GB" sz="2700"/>
              <a:t>).</a:t>
            </a:r>
          </a:p>
          <a:p>
            <a:pPr>
              <a:spcBef>
                <a:spcPts val="1200"/>
              </a:spcBef>
            </a:pPr>
            <a:r>
              <a:rPr lang="en-GB" sz="2700"/>
              <a:t>The Key </a:t>
            </a:r>
            <a:r>
              <a:rPr lang="en-GB" sz="2700" dirty="0"/>
              <a:t>M</a:t>
            </a:r>
            <a:r>
              <a:rPr lang="en-GB" sz="2700"/>
              <a:t>ove </a:t>
            </a:r>
            <a:r>
              <a:rPr lang="en-GB" sz="2700" dirty="0"/>
              <a:t>occurs only in the first part of Hume’s argument,</a:t>
            </a:r>
            <a:r>
              <a:rPr lang="en-GB" sz="2700" i="1" dirty="0"/>
              <a:t> </a:t>
            </a:r>
            <a:r>
              <a:rPr lang="en-GB" sz="2700" i="1" dirty="0">
                <a:solidFill>
                  <a:srgbClr val="FF9999"/>
                </a:solidFill>
              </a:rPr>
              <a:t>before</a:t>
            </a:r>
            <a:r>
              <a:rPr lang="en-GB" sz="2700" dirty="0">
                <a:solidFill>
                  <a:srgbClr val="FF9999"/>
                </a:solidFill>
              </a:rPr>
              <a:t> he has considered </a:t>
            </a:r>
            <a:r>
              <a:rPr lang="en-GB" sz="2700" i="1" dirty="0">
                <a:solidFill>
                  <a:srgbClr val="FF9999"/>
                </a:solidFill>
              </a:rPr>
              <a:t>repetition</a:t>
            </a:r>
            <a:r>
              <a:rPr lang="en-GB" sz="2700" dirty="0"/>
              <a:t> (and</a:t>
            </a:r>
            <a:r>
              <a:rPr lang="en-GB" sz="2700" i="1" dirty="0"/>
              <a:t> </a:t>
            </a:r>
            <a:r>
              <a:rPr lang="en-GB" sz="2700" dirty="0"/>
              <a:t>thus</a:t>
            </a:r>
            <a:r>
              <a:rPr lang="en-GB" sz="2700" i="1" dirty="0"/>
              <a:t> </a:t>
            </a:r>
            <a:r>
              <a:rPr lang="en-GB" sz="2700"/>
              <a:t>identified his own “impression” </a:t>
            </a:r>
            <a:r>
              <a:rPr lang="en-GB" sz="2700" dirty="0"/>
              <a:t>of necessity).</a:t>
            </a:r>
          </a:p>
          <a:p>
            <a:pPr lvl="1">
              <a:spcBef>
                <a:spcPts val="900"/>
              </a:spcBef>
            </a:pPr>
            <a:r>
              <a:rPr lang="en-GB" sz="2400"/>
              <a:t>Hume’s </a:t>
            </a:r>
            <a:r>
              <a:rPr lang="en-GB" sz="2400" dirty="0"/>
              <a:t>use of the </a:t>
            </a:r>
            <a:r>
              <a:rPr lang="en-GB" sz="2400"/>
              <a:t>criterion makes sense there given his  </a:t>
            </a:r>
            <a:r>
              <a:rPr lang="en-GB" sz="2400" dirty="0"/>
              <a:t>standard assumption (e.g. </a:t>
            </a:r>
            <a:r>
              <a:rPr lang="en-GB" sz="2400" i="1" dirty="0"/>
              <a:t>T</a:t>
            </a:r>
            <a:r>
              <a:rPr lang="en-GB" sz="2400" dirty="0"/>
              <a:t> 1.3.6.1, </a:t>
            </a:r>
            <a:r>
              <a:rPr lang="en-GB" sz="2400" i="1" dirty="0"/>
              <a:t>A </a:t>
            </a:r>
            <a:r>
              <a:rPr lang="en-GB" sz="2400"/>
              <a:t>11, </a:t>
            </a:r>
            <a:r>
              <a:rPr lang="en-GB" sz="2400" i="1"/>
              <a:t>E</a:t>
            </a:r>
            <a:r>
              <a:rPr lang="en-GB" sz="2400"/>
              <a:t> </a:t>
            </a:r>
            <a:r>
              <a:rPr lang="en-GB" sz="2400" dirty="0"/>
              <a:t>4.18) that </a:t>
            </a:r>
            <a:r>
              <a:rPr lang="en-GB" sz="2400" dirty="0">
                <a:solidFill>
                  <a:srgbClr val="FF9999"/>
                </a:solidFill>
              </a:rPr>
              <a:t>any legitimate inference </a:t>
            </a:r>
            <a:r>
              <a:rPr lang="en-GB" sz="2400" i="1" dirty="0">
                <a:solidFill>
                  <a:srgbClr val="FF9999"/>
                </a:solidFill>
              </a:rPr>
              <a:t>prior to </a:t>
            </a:r>
            <a:r>
              <a:rPr lang="en-GB" sz="2400" i="1">
                <a:solidFill>
                  <a:srgbClr val="FF9999"/>
                </a:solidFill>
              </a:rPr>
              <a:t>experience</a:t>
            </a:r>
            <a:r>
              <a:rPr lang="en-GB" sz="2400">
                <a:solidFill>
                  <a:srgbClr val="FF9999"/>
                </a:solidFill>
              </a:rPr>
              <a:t> </a:t>
            </a:r>
            <a:r>
              <a:rPr lang="en-GB" sz="2400"/>
              <a:t>(e.g. from observing </a:t>
            </a:r>
            <a:r>
              <a:rPr lang="en-GB" sz="2400" dirty="0"/>
              <a:t>a </a:t>
            </a:r>
            <a:r>
              <a:rPr lang="en-GB" sz="2400"/>
              <a:t>single </a:t>
            </a:r>
            <a:r>
              <a:rPr lang="en-GB" sz="2400" i="1"/>
              <a:t>A</a:t>
            </a:r>
            <a:r>
              <a:rPr lang="en-GB" sz="2400"/>
              <a:t>) </a:t>
            </a:r>
            <a:r>
              <a:rPr lang="en-GB" sz="2400" dirty="0">
                <a:solidFill>
                  <a:srgbClr val="FF9999"/>
                </a:solidFill>
              </a:rPr>
              <a:t>must </a:t>
            </a:r>
            <a:r>
              <a:rPr lang="en-GB" sz="2400">
                <a:solidFill>
                  <a:srgbClr val="FF9999"/>
                </a:solidFill>
              </a:rPr>
              <a:t>yield demonstrative certainty</a:t>
            </a:r>
            <a:r>
              <a:rPr lang="en-GB" sz="2400"/>
              <a:t>.</a:t>
            </a:r>
          </a:p>
          <a:p>
            <a:pPr lvl="1">
              <a:spcBef>
                <a:spcPts val="900"/>
              </a:spcBef>
            </a:pPr>
            <a:r>
              <a:rPr lang="en-GB" sz="2400"/>
              <a:t>Once repetition is observed, the causal inference from</a:t>
            </a:r>
            <a:br>
              <a:rPr lang="en-GB" sz="2400"/>
            </a:br>
            <a:r>
              <a:rPr lang="en-GB" sz="2400" i="1"/>
              <a:t>A</a:t>
            </a:r>
            <a:r>
              <a:rPr lang="en-GB" sz="2400"/>
              <a:t> to </a:t>
            </a:r>
            <a:r>
              <a:rPr lang="en-GB" sz="2400" i="1"/>
              <a:t>B</a:t>
            </a:r>
            <a:r>
              <a:rPr lang="en-GB" sz="2400"/>
              <a:t> is made through custom, and is no longer </a:t>
            </a:r>
            <a:r>
              <a:rPr lang="en-GB" sz="2400" i="1"/>
              <a:t>a priori</a:t>
            </a:r>
            <a:r>
              <a:rPr lang="en-GB" sz="2400"/>
              <a:t>.</a:t>
            </a:r>
            <a:endParaRPr lang="en-GB" sz="2400" dirty="0"/>
          </a:p>
        </p:txBody>
      </p:sp>
      <p:sp>
        <p:nvSpPr>
          <p:cNvPr id="2" name="Rectangle 2">
            <a:extLst>
              <a:ext uri="{FF2B5EF4-FFF2-40B4-BE49-F238E27FC236}">
                <a16:creationId xmlns:a16="http://schemas.microsoft.com/office/drawing/2014/main" id="{405D8C6A-C00D-853C-4D09-E833DCF97114}"/>
              </a:ext>
            </a:extLst>
          </p:cNvPr>
          <p:cNvSpPr txBox="1">
            <a:spLocks noChangeArrowheads="1"/>
          </p:cNvSpPr>
          <p:nvPr/>
        </p:nvSpPr>
        <p:spPr bwMode="auto">
          <a:xfrm>
            <a:off x="457200" y="152636"/>
            <a:ext cx="8229600" cy="612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GB" sz="4000" kern="0"/>
              <a:t>What Happened to the Key Move?</a:t>
            </a:r>
            <a:endParaRPr lang="en-GB" sz="4000" kern="0" dirty="0"/>
          </a:p>
        </p:txBody>
      </p:sp>
    </p:spTree>
    <p:extLst>
      <p:ext uri="{BB962C8B-B14F-4D97-AF65-F5344CB8AC3E}">
        <p14:creationId xmlns:p14="http://schemas.microsoft.com/office/powerpoint/2010/main" val="101974569"/>
      </p:ext>
    </p:extLst>
  </p:cSld>
  <p:clrMapOvr>
    <a:masterClrMapping/>
  </p:clrMapOvr>
  <p:transition spd="med">
    <p:cove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A474-2C34-8BD4-C027-76738BF2EDF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E68FED13-7F9C-17F1-55C5-DD3C218A04D7}"/>
              </a:ext>
            </a:extLst>
          </p:cNvPr>
          <p:cNvSpPr>
            <a:spLocks noGrp="1" noChangeArrowheads="1"/>
          </p:cNvSpPr>
          <p:nvPr>
            <p:ph type="ctrTitle"/>
          </p:nvPr>
        </p:nvSpPr>
        <p:spPr>
          <a:xfrm>
            <a:off x="179388" y="296863"/>
            <a:ext cx="4608512" cy="6300787"/>
          </a:xfrm>
        </p:spPr>
        <p:txBody>
          <a:bodyPr/>
          <a:lstStyle/>
          <a:p>
            <a:r>
              <a:rPr lang="en-GB"/>
              <a:t>5(</a:t>
            </a:r>
            <a:r>
              <a:rPr lang="en-GB" dirty="0"/>
              <a:t>c</a:t>
            </a:r>
            <a:r>
              <a:rPr lang="en-GB"/>
              <a:t>)</a:t>
            </a:r>
            <a:br>
              <a:rPr lang="en-GB" dirty="0"/>
            </a:br>
            <a:br>
              <a:rPr lang="en-GB"/>
            </a:br>
            <a:r>
              <a:rPr lang="en-GB"/>
              <a:t>The Two Definitions of Cause and of Necessity</a:t>
            </a:r>
            <a:endParaRPr lang="en-US" dirty="0"/>
          </a:p>
        </p:txBody>
      </p:sp>
      <p:pic>
        <p:nvPicPr>
          <p:cNvPr id="847875" name="Picture 3" descr="treatise1">
            <a:extLst>
              <a:ext uri="{FF2B5EF4-FFF2-40B4-BE49-F238E27FC236}">
                <a16:creationId xmlns:a16="http://schemas.microsoft.com/office/drawing/2014/main" id="{1D37EB9B-8620-375C-2FAF-026611109C2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266587088"/>
      </p:ext>
    </p:extLst>
  </p:cSld>
  <p:clrMapOvr>
    <a:masterClrMapping/>
  </p:clrMapOvr>
  <p:transition spd="med">
    <p:cove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02B1-9D4A-9D2E-F72A-8DDD99D682D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96C4474-30B8-98A0-4A4E-8123BE31FBEB}"/>
              </a:ext>
            </a:extLst>
          </p:cNvPr>
          <p:cNvSpPr>
            <a:spLocks noGrp="1"/>
          </p:cNvSpPr>
          <p:nvPr>
            <p:ph type="sldNum" sz="quarter" idx="10"/>
          </p:nvPr>
        </p:nvSpPr>
        <p:spPr/>
        <p:txBody>
          <a:bodyPr/>
          <a:lstStyle/>
          <a:p>
            <a:fld id="{858AF360-1768-4917-9245-CF9F5DE98ED1}" type="slidenum">
              <a:rPr lang="en-US"/>
              <a:pPr/>
              <a:t>212</a:t>
            </a:fld>
            <a:endParaRPr lang="en-US"/>
          </a:p>
        </p:txBody>
      </p:sp>
      <p:sp>
        <p:nvSpPr>
          <p:cNvPr id="4" name="Slide Number Placeholder 3">
            <a:extLst>
              <a:ext uri="{FF2B5EF4-FFF2-40B4-BE49-F238E27FC236}">
                <a16:creationId xmlns:a16="http://schemas.microsoft.com/office/drawing/2014/main" id="{90E64B43-310C-235B-CD51-216BA26AB71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212</a:t>
            </a:fld>
            <a:endParaRPr lang="en-US" sz="1600">
              <a:effectLst>
                <a:outerShdw blurRad="38100" dist="38100" dir="2700000" algn="tl">
                  <a:srgbClr val="000000"/>
                </a:outerShdw>
              </a:effectLst>
              <a:ea typeface="ＭＳ Ｐゴシック" charset="-128"/>
            </a:endParaRPr>
          </a:p>
        </p:txBody>
      </p:sp>
      <p:sp>
        <p:nvSpPr>
          <p:cNvPr id="922626" name="Rectangle 2">
            <a:extLst>
              <a:ext uri="{FF2B5EF4-FFF2-40B4-BE49-F238E27FC236}">
                <a16:creationId xmlns:a16="http://schemas.microsoft.com/office/drawing/2014/main" id="{7DC9E620-1A91-0DDD-3BC6-580F15695E92}"/>
              </a:ext>
            </a:extLst>
          </p:cNvPr>
          <p:cNvSpPr>
            <a:spLocks noGrp="1" noChangeArrowheads="1"/>
          </p:cNvSpPr>
          <p:nvPr>
            <p:ph type="title" idx="4294967295"/>
          </p:nvPr>
        </p:nvSpPr>
        <p:spPr>
          <a:xfrm>
            <a:off x="457200" y="152636"/>
            <a:ext cx="8229600" cy="774923"/>
          </a:xfrm>
        </p:spPr>
        <p:txBody>
          <a:bodyPr/>
          <a:lstStyle/>
          <a:p>
            <a:r>
              <a:rPr lang="en-GB" dirty="0"/>
              <a:t>Two “Definitions of Cause”</a:t>
            </a:r>
          </a:p>
        </p:txBody>
      </p:sp>
      <p:sp>
        <p:nvSpPr>
          <p:cNvPr id="922627" name="Rectangle 3">
            <a:extLst>
              <a:ext uri="{FF2B5EF4-FFF2-40B4-BE49-F238E27FC236}">
                <a16:creationId xmlns:a16="http://schemas.microsoft.com/office/drawing/2014/main" id="{97B0255E-F614-8737-883D-8400E686C620}"/>
              </a:ext>
            </a:extLst>
          </p:cNvPr>
          <p:cNvSpPr>
            <a:spLocks noGrp="1" noChangeArrowheads="1"/>
          </p:cNvSpPr>
          <p:nvPr>
            <p:ph type="body" idx="4294967295"/>
          </p:nvPr>
        </p:nvSpPr>
        <p:spPr>
          <a:xfrm>
            <a:off x="662880" y="1160749"/>
            <a:ext cx="8229600" cy="5400600"/>
          </a:xfrm>
        </p:spPr>
        <p:txBody>
          <a:bodyPr/>
          <a:lstStyle/>
          <a:p>
            <a:r>
              <a:rPr lang="en-GB" sz="2800"/>
              <a:t>Hume’s discussions of “the idea of necessary connexion” both famously culminate with his paired definitions (at </a:t>
            </a:r>
            <a:r>
              <a:rPr lang="en-GB" sz="2800" i="1"/>
              <a:t>T </a:t>
            </a:r>
            <a:r>
              <a:rPr lang="en-GB" sz="2800"/>
              <a:t>1.3.14.31 and </a:t>
            </a:r>
            <a:r>
              <a:rPr lang="en-GB" sz="2800" i="1"/>
              <a:t>E</a:t>
            </a:r>
            <a:r>
              <a:rPr lang="en-GB" sz="2800"/>
              <a:t> 7.29) .</a:t>
            </a:r>
          </a:p>
          <a:p>
            <a:pPr lvl="1">
              <a:spcBef>
                <a:spcPts val="900"/>
              </a:spcBef>
            </a:pPr>
            <a:r>
              <a:rPr lang="en-GB" sz="2500"/>
              <a:t>The first definition is based on </a:t>
            </a:r>
            <a:r>
              <a:rPr lang="en-GB" sz="2500" i="1"/>
              <a:t>regular succession</a:t>
            </a:r>
            <a:r>
              <a:rPr lang="en-GB" sz="2500"/>
              <a:t> of the “cause” </a:t>
            </a:r>
            <a:r>
              <a:rPr lang="en-GB" sz="2500" i="1"/>
              <a:t>A</a:t>
            </a:r>
            <a:r>
              <a:rPr lang="en-GB" sz="2500"/>
              <a:t> followed by “effect” </a:t>
            </a:r>
            <a:r>
              <a:rPr lang="en-GB" sz="2500" i="1"/>
              <a:t>B</a:t>
            </a:r>
            <a:r>
              <a:rPr lang="en-GB" sz="2500"/>
              <a:t> (plus contiguity in the </a:t>
            </a:r>
            <a:r>
              <a:rPr lang="en-GB" sz="2500" i="1"/>
              <a:t>Treatise</a:t>
            </a:r>
            <a:r>
              <a:rPr lang="en-GB" sz="2500"/>
              <a:t>).</a:t>
            </a:r>
          </a:p>
          <a:p>
            <a:pPr lvl="1">
              <a:spcBef>
                <a:spcPts val="900"/>
              </a:spcBef>
            </a:pPr>
            <a:r>
              <a:rPr lang="en-GB" sz="2500"/>
              <a:t>The second definition is based on the mind’s tendency to </a:t>
            </a:r>
            <a:r>
              <a:rPr lang="en-GB" sz="2500" i="1"/>
              <a:t>infer</a:t>
            </a:r>
            <a:r>
              <a:rPr lang="en-GB" sz="2500"/>
              <a:t> </a:t>
            </a:r>
            <a:r>
              <a:rPr lang="en-GB" sz="2500" i="1"/>
              <a:t>B</a:t>
            </a:r>
            <a:r>
              <a:rPr lang="en-GB" sz="2500"/>
              <a:t> from </a:t>
            </a:r>
            <a:r>
              <a:rPr lang="en-GB" sz="2500" i="1"/>
              <a:t>A</a:t>
            </a:r>
            <a:r>
              <a:rPr lang="en-GB" sz="2500"/>
              <a:t>.</a:t>
            </a:r>
          </a:p>
          <a:p>
            <a:r>
              <a:rPr lang="en-GB" sz="2800"/>
              <a:t>Note that “a cause” here is a </a:t>
            </a:r>
            <a:r>
              <a:rPr lang="en-GB" sz="2800" i="1"/>
              <a:t>specific “</a:t>
            </a:r>
            <a:r>
              <a:rPr lang="en-GB" sz="2800"/>
              <a:t>object” (e.g. an instance of </a:t>
            </a:r>
            <a:r>
              <a:rPr lang="en-GB" sz="2800" i="1"/>
              <a:t>A</a:t>
            </a:r>
            <a:r>
              <a:rPr lang="en-GB" sz="2800"/>
              <a:t>), but that its being a cause depends on the </a:t>
            </a:r>
            <a:r>
              <a:rPr lang="en-GB" sz="2800" i="1"/>
              <a:t>regular sequence</a:t>
            </a:r>
            <a:r>
              <a:rPr lang="en-GB" sz="2800"/>
              <a:t> of </a:t>
            </a:r>
            <a:r>
              <a:rPr lang="en-GB" sz="2800" i="1"/>
              <a:t>A</a:t>
            </a:r>
            <a:r>
              <a:rPr lang="en-GB" sz="2800"/>
              <a:t>’s and </a:t>
            </a:r>
            <a:r>
              <a:rPr lang="en-GB" sz="2800" i="1"/>
              <a:t>B</a:t>
            </a:r>
            <a:r>
              <a:rPr lang="en-GB" sz="2800"/>
              <a:t>’s (hence on objects “foreign to the cause”).</a:t>
            </a:r>
            <a:endParaRPr lang="en-GB" sz="2800" dirty="0"/>
          </a:p>
        </p:txBody>
      </p:sp>
    </p:spTree>
    <p:extLst>
      <p:ext uri="{BB962C8B-B14F-4D97-AF65-F5344CB8AC3E}">
        <p14:creationId xmlns:p14="http://schemas.microsoft.com/office/powerpoint/2010/main" val="1987745011"/>
      </p:ext>
    </p:extLst>
  </p:cSld>
  <p:clrMapOvr>
    <a:masterClrMapping/>
  </p:clrMapOvr>
  <p:transition spd="med">
    <p:cove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7154-A66E-824E-32E5-A008A39889E6}"/>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C6AAA0-B1A5-FBBF-8AB7-AC504B15B9D8}"/>
              </a:ext>
            </a:extLst>
          </p:cNvPr>
          <p:cNvSpPr>
            <a:spLocks noGrp="1"/>
          </p:cNvSpPr>
          <p:nvPr>
            <p:ph type="sldNum" sz="quarter" idx="10"/>
          </p:nvPr>
        </p:nvSpPr>
        <p:spPr/>
        <p:txBody>
          <a:bodyPr/>
          <a:lstStyle/>
          <a:p>
            <a:fld id="{B4F74643-E7DD-4ED0-9C3D-37EC392EB4A0}" type="slidenum">
              <a:rPr lang="en-US"/>
              <a:pPr/>
              <a:t>213</a:t>
            </a:fld>
            <a:endParaRPr lang="en-US"/>
          </a:p>
        </p:txBody>
      </p:sp>
      <p:sp>
        <p:nvSpPr>
          <p:cNvPr id="3" name="Slide Number Placeholder 3">
            <a:extLst>
              <a:ext uri="{FF2B5EF4-FFF2-40B4-BE49-F238E27FC236}">
                <a16:creationId xmlns:a16="http://schemas.microsoft.com/office/drawing/2014/main" id="{E56D8F65-0909-349F-51C4-2D44AB89CB1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072F06F-7013-4447-9AFE-6796654582B3}" type="slidenum">
              <a:rPr lang="en-US" sz="1600">
                <a:effectLst>
                  <a:outerShdw blurRad="38100" dist="38100" dir="2700000" algn="tl">
                    <a:srgbClr val="000000"/>
                  </a:outerShdw>
                </a:effectLst>
                <a:ea typeface="ＭＳ Ｐゴシック" charset="-128"/>
              </a:rPr>
              <a:pPr eaLnBrk="1" hangingPunct="1"/>
              <a:t>213</a:t>
            </a:fld>
            <a:endParaRPr lang="en-US" sz="1600">
              <a:effectLst>
                <a:outerShdw blurRad="38100" dist="38100" dir="2700000" algn="tl">
                  <a:srgbClr val="000000"/>
                </a:outerShdw>
              </a:effectLst>
              <a:ea typeface="ＭＳ Ｐゴシック" charset="-128"/>
            </a:endParaRPr>
          </a:p>
        </p:txBody>
      </p:sp>
      <p:sp>
        <p:nvSpPr>
          <p:cNvPr id="923650" name="Rectangle 2">
            <a:extLst>
              <a:ext uri="{FF2B5EF4-FFF2-40B4-BE49-F238E27FC236}">
                <a16:creationId xmlns:a16="http://schemas.microsoft.com/office/drawing/2014/main" id="{57E7E3B9-3620-C9EB-4153-6EEB6E21FEFE}"/>
              </a:ext>
            </a:extLst>
          </p:cNvPr>
          <p:cNvSpPr>
            <a:spLocks noGrp="1" noChangeArrowheads="1"/>
          </p:cNvSpPr>
          <p:nvPr>
            <p:ph type="body" idx="4294967295"/>
          </p:nvPr>
        </p:nvSpPr>
        <p:spPr>
          <a:xfrm>
            <a:off x="539552" y="224645"/>
            <a:ext cx="8244916" cy="6552728"/>
          </a:xfrm>
        </p:spPr>
        <p:txBody>
          <a:bodyPr/>
          <a:lstStyle/>
          <a:p>
            <a:pPr>
              <a:spcBef>
                <a:spcPts val="1200"/>
              </a:spcBef>
              <a:buFont typeface="Wingdings" charset="2"/>
              <a:buNone/>
            </a:pPr>
            <a:r>
              <a:rPr lang="en-GB" sz="2300" dirty="0"/>
              <a:t>	“There may two definitions be given of this relation, which are only different, by their presenting a different view of the same object …  </a:t>
            </a:r>
            <a:r>
              <a:rPr lang="en-GB" sz="2300" dirty="0">
                <a:solidFill>
                  <a:srgbClr val="FF9999"/>
                </a:solidFill>
              </a:rPr>
              <a:t>We may define a CAUSE to be ‘</a:t>
            </a:r>
            <a:r>
              <a:rPr lang="en-GB" sz="2300" u="sng" dirty="0">
                <a:solidFill>
                  <a:srgbClr val="FF9999"/>
                </a:solidFill>
              </a:rPr>
              <a:t>An object precedent and contiguous to another, and where all the objects resembling the former are </a:t>
            </a:r>
            <a:r>
              <a:rPr lang="en-GB" sz="2300" u="sng" dirty="0" err="1">
                <a:solidFill>
                  <a:srgbClr val="FF9999"/>
                </a:solidFill>
              </a:rPr>
              <a:t>plac’d</a:t>
            </a:r>
            <a:r>
              <a:rPr lang="en-GB" sz="2300" u="sng" dirty="0">
                <a:solidFill>
                  <a:srgbClr val="FF9999"/>
                </a:solidFill>
              </a:rPr>
              <a:t> in like relations of </a:t>
            </a:r>
            <a:r>
              <a:rPr lang="en-GB" sz="2300" u="sng" dirty="0" err="1">
                <a:solidFill>
                  <a:srgbClr val="FF9999"/>
                </a:solidFill>
              </a:rPr>
              <a:t>precedency</a:t>
            </a:r>
            <a:r>
              <a:rPr lang="en-GB" sz="2300" u="sng" dirty="0">
                <a:solidFill>
                  <a:srgbClr val="FF9999"/>
                </a:solidFill>
              </a:rPr>
              <a:t> and contiguity to those objects, which resemble the latter</a:t>
            </a:r>
            <a:r>
              <a:rPr lang="en-GB" sz="2300" dirty="0">
                <a:solidFill>
                  <a:srgbClr val="FF9999"/>
                </a:solidFill>
              </a:rPr>
              <a:t>.’  </a:t>
            </a:r>
            <a:r>
              <a:rPr lang="en-GB" sz="2300" dirty="0"/>
              <a:t>If this definition be </a:t>
            </a:r>
            <a:r>
              <a:rPr lang="en-GB" sz="2300" dirty="0" err="1"/>
              <a:t>esteem’d</a:t>
            </a:r>
            <a:r>
              <a:rPr lang="en-GB" sz="2300" dirty="0"/>
              <a:t> defective, because drawn from objects foreign to the cause, we may substitute this other definition in its place, </a:t>
            </a:r>
            <a:r>
              <a:rPr lang="en-GB" sz="2300" i="1" dirty="0"/>
              <a:t>viz.</a:t>
            </a:r>
            <a:r>
              <a:rPr lang="en-GB" sz="2300" dirty="0"/>
              <a:t> </a:t>
            </a:r>
            <a:r>
              <a:rPr lang="en-GB" sz="2300" dirty="0">
                <a:solidFill>
                  <a:srgbClr val="FF9999"/>
                </a:solidFill>
              </a:rPr>
              <a:t>‘A CAUSE is </a:t>
            </a:r>
            <a:r>
              <a:rPr lang="en-GB" sz="2300" u="sng" dirty="0">
                <a:solidFill>
                  <a:srgbClr val="FF9999"/>
                </a:solidFill>
              </a:rPr>
              <a:t>an object precedent and contiguous to another, and so united with it, that the idea of the one determines the mind to form the idea of the other, and the impression of the one to form a more lively idea of the </a:t>
            </a:r>
            <a:r>
              <a:rPr lang="en-GB" sz="2300" u="sng">
                <a:solidFill>
                  <a:srgbClr val="FF9999"/>
                </a:solidFill>
              </a:rPr>
              <a:t>other</a:t>
            </a:r>
            <a:r>
              <a:rPr lang="en-GB" sz="2300">
                <a:solidFill>
                  <a:srgbClr val="FF9999"/>
                </a:solidFill>
              </a:rPr>
              <a:t>.’  </a:t>
            </a:r>
            <a:r>
              <a:rPr lang="en-US" sz="2300"/>
              <a:t>Shou’d this definition also be rejected for the same reason, I know no other remedy, than that the persons, who express this delicacy, should substitute a juster definition in its place.  But for my part I must own my incapacity for such an undertaking.”</a:t>
            </a:r>
            <a:endParaRPr lang="en-GB" sz="2300"/>
          </a:p>
          <a:p>
            <a:pPr algn="r">
              <a:spcBef>
                <a:spcPts val="1200"/>
              </a:spcBef>
              <a:buFont typeface="Wingdings" charset="2"/>
              <a:buNone/>
            </a:pPr>
            <a:r>
              <a:rPr lang="en-GB" sz="2300"/>
              <a:t>(</a:t>
            </a:r>
            <a:r>
              <a:rPr lang="en-GB" sz="2300" i="1" dirty="0"/>
              <a:t>T</a:t>
            </a:r>
            <a:r>
              <a:rPr lang="en-GB" sz="2300" dirty="0"/>
              <a:t> 1.3.14.31)</a:t>
            </a:r>
            <a:endParaRPr lang="en-GB" sz="2300" i="1" dirty="0"/>
          </a:p>
        </p:txBody>
      </p:sp>
    </p:spTree>
    <p:extLst>
      <p:ext uri="{BB962C8B-B14F-4D97-AF65-F5344CB8AC3E}">
        <p14:creationId xmlns:p14="http://schemas.microsoft.com/office/powerpoint/2010/main" val="2556888989"/>
      </p:ext>
    </p:extLst>
  </p:cSld>
  <p:clrMapOvr>
    <a:masterClrMapping/>
  </p:clrMapOvr>
  <p:transition spd="med">
    <p:cove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11E1-C897-ECE8-1D31-BE1C14D3394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D4E97E9-BDE2-039A-84AF-5020020B01D3}"/>
              </a:ext>
            </a:extLst>
          </p:cNvPr>
          <p:cNvSpPr>
            <a:spLocks noGrp="1"/>
          </p:cNvSpPr>
          <p:nvPr>
            <p:ph type="sldNum" sz="quarter" idx="10"/>
          </p:nvPr>
        </p:nvSpPr>
        <p:spPr/>
        <p:txBody>
          <a:bodyPr/>
          <a:lstStyle/>
          <a:p>
            <a:fld id="{858AF360-1768-4917-9245-CF9F5DE98ED1}" type="slidenum">
              <a:rPr lang="en-US"/>
              <a:pPr/>
              <a:t>214</a:t>
            </a:fld>
            <a:endParaRPr lang="en-US"/>
          </a:p>
        </p:txBody>
      </p:sp>
      <p:sp>
        <p:nvSpPr>
          <p:cNvPr id="4" name="Slide Number Placeholder 3">
            <a:extLst>
              <a:ext uri="{FF2B5EF4-FFF2-40B4-BE49-F238E27FC236}">
                <a16:creationId xmlns:a16="http://schemas.microsoft.com/office/drawing/2014/main" id="{B63C0CBE-6CC2-7886-C131-F2222CE25ED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214</a:t>
            </a:fld>
            <a:endParaRPr lang="en-US" sz="1600">
              <a:effectLst>
                <a:outerShdw blurRad="38100" dist="38100" dir="2700000" algn="tl">
                  <a:srgbClr val="000000"/>
                </a:outerShdw>
              </a:effectLst>
              <a:ea typeface="ＭＳ Ｐゴシック" charset="-128"/>
            </a:endParaRPr>
          </a:p>
        </p:txBody>
      </p:sp>
      <p:sp>
        <p:nvSpPr>
          <p:cNvPr id="922627" name="Rectangle 3">
            <a:extLst>
              <a:ext uri="{FF2B5EF4-FFF2-40B4-BE49-F238E27FC236}">
                <a16:creationId xmlns:a16="http://schemas.microsoft.com/office/drawing/2014/main" id="{2D90E16F-B2BF-903C-833B-94B555680392}"/>
              </a:ext>
            </a:extLst>
          </p:cNvPr>
          <p:cNvSpPr>
            <a:spLocks noGrp="1" noChangeArrowheads="1"/>
          </p:cNvSpPr>
          <p:nvPr>
            <p:ph type="body" idx="4294967295"/>
          </p:nvPr>
        </p:nvSpPr>
        <p:spPr>
          <a:xfrm>
            <a:off x="565212" y="188640"/>
            <a:ext cx="8147248" cy="6300702"/>
          </a:xfrm>
        </p:spPr>
        <p:txBody>
          <a:bodyPr/>
          <a:lstStyle/>
          <a:p>
            <a:pPr marL="400050" lvl="1" indent="0">
              <a:buNone/>
            </a:pPr>
            <a:r>
              <a:rPr lang="en-GB" sz="2400" dirty="0"/>
              <a:t>“</a:t>
            </a:r>
            <a:r>
              <a:rPr lang="en-US" sz="2400" dirty="0"/>
              <a:t>Similar objects are always conjoined with similar.  Of this we have experience.  Suitably to this experience, therefore, we may define a cause to be </a:t>
            </a:r>
            <a:r>
              <a:rPr lang="en-US" sz="2400" i="1" u="sng" dirty="0">
                <a:solidFill>
                  <a:srgbClr val="FF7C80"/>
                </a:solidFill>
              </a:rPr>
              <a:t>an object, followed by another, and where all the objects, similar to the first, are followed by objects similar to the second</a:t>
            </a:r>
            <a:r>
              <a:rPr lang="en-US" sz="2400" dirty="0"/>
              <a:t>.  </a:t>
            </a:r>
            <a:r>
              <a:rPr lang="en-US" sz="2400" dirty="0">
                <a:solidFill>
                  <a:srgbClr val="92D050"/>
                </a:solidFill>
              </a:rPr>
              <a:t>Or in other words, </a:t>
            </a:r>
            <a:r>
              <a:rPr lang="en-US" sz="2400" i="1" dirty="0">
                <a:solidFill>
                  <a:srgbClr val="92D050"/>
                </a:solidFill>
              </a:rPr>
              <a:t>where, if the first object had not been, the second never had existed</a:t>
            </a:r>
            <a:r>
              <a:rPr lang="en-US" sz="2400" dirty="0"/>
              <a:t>.  The appearance of a cause always conveys the mind, by a customary transition, to the idea of the effect.  Of this also we have experience.  We may, therefore, suitably to this experience, form another definition of cause; and call it, </a:t>
            </a:r>
            <a:r>
              <a:rPr lang="en-US" sz="2400" i="1" u="sng" dirty="0">
                <a:solidFill>
                  <a:srgbClr val="FF7C80"/>
                </a:solidFill>
              </a:rPr>
              <a:t>an object followed by another, and whose appearance always conveys the thought to that other</a:t>
            </a:r>
            <a:r>
              <a:rPr lang="en-US" sz="2400" dirty="0"/>
              <a:t>.</a:t>
            </a:r>
            <a:r>
              <a:rPr lang="en-GB" sz="2400" dirty="0">
                <a:solidFill>
                  <a:srgbClr val="FF9999"/>
                </a:solidFill>
              </a:rPr>
              <a:t>’</a:t>
            </a:r>
            <a:r>
              <a:rPr lang="en-GB" sz="2400" dirty="0"/>
              <a:t>”</a:t>
            </a:r>
          </a:p>
          <a:p>
            <a:pPr marL="400050" lvl="1" indent="0" algn="r">
              <a:buNone/>
            </a:pPr>
            <a:r>
              <a:rPr lang="en-GB" sz="2400" dirty="0"/>
              <a:t>(</a:t>
            </a:r>
            <a:r>
              <a:rPr lang="en-GB" sz="2400" i="1" dirty="0"/>
              <a:t>E</a:t>
            </a:r>
            <a:r>
              <a:rPr lang="en-GB" sz="2400" dirty="0"/>
              <a:t> 7.29)</a:t>
            </a:r>
          </a:p>
          <a:p>
            <a:pPr>
              <a:spcBef>
                <a:spcPts val="1200"/>
              </a:spcBef>
            </a:pPr>
            <a:r>
              <a:rPr lang="en-GB" sz="2400" dirty="0"/>
              <a:t>(Note that “Or in other words … existed” gloss seems to be a mistake – it is </a:t>
            </a:r>
            <a:r>
              <a:rPr lang="en-GB" sz="2400" i="1" dirty="0"/>
              <a:t>not</a:t>
            </a:r>
            <a:r>
              <a:rPr lang="en-GB" sz="2400" dirty="0"/>
              <a:t> saying the same thing!)</a:t>
            </a:r>
          </a:p>
        </p:txBody>
      </p:sp>
    </p:spTree>
    <p:extLst>
      <p:ext uri="{BB962C8B-B14F-4D97-AF65-F5344CB8AC3E}">
        <p14:creationId xmlns:p14="http://schemas.microsoft.com/office/powerpoint/2010/main" val="727109486"/>
      </p:ext>
    </p:extLst>
  </p:cSld>
  <p:clrMapOvr>
    <a:masterClrMapping/>
  </p:clrMapOvr>
  <p:transition spd="med">
    <p:cove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8D10-798A-6538-9FC8-22E9F0C5A72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6E91E4A-6FBF-F4FC-A08E-24DF3A6A7E51}"/>
              </a:ext>
            </a:extLst>
          </p:cNvPr>
          <p:cNvSpPr>
            <a:spLocks noGrp="1"/>
          </p:cNvSpPr>
          <p:nvPr>
            <p:ph type="sldNum" sz="quarter" idx="10"/>
          </p:nvPr>
        </p:nvSpPr>
        <p:spPr/>
        <p:txBody>
          <a:bodyPr/>
          <a:lstStyle/>
          <a:p>
            <a:fld id="{1636CBDD-A0B4-4B79-AC05-5C6944D480DE}" type="slidenum">
              <a:rPr lang="en-US"/>
              <a:pPr/>
              <a:t>215</a:t>
            </a:fld>
            <a:endParaRPr lang="en-US"/>
          </a:p>
        </p:txBody>
      </p:sp>
      <p:sp>
        <p:nvSpPr>
          <p:cNvPr id="3" name="Slide Number Placeholder 3">
            <a:extLst>
              <a:ext uri="{FF2B5EF4-FFF2-40B4-BE49-F238E27FC236}">
                <a16:creationId xmlns:a16="http://schemas.microsoft.com/office/drawing/2014/main" id="{4986EEF2-11C2-D8AC-AFBC-8A52E4816698}"/>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4511A2-7B56-4742-B9F3-1FE6FE29CE81}" type="slidenum">
              <a:rPr lang="en-US" sz="1600">
                <a:effectLst>
                  <a:outerShdw blurRad="38100" dist="38100" dir="2700000" algn="tl">
                    <a:srgbClr val="000000"/>
                  </a:outerShdw>
                </a:effectLst>
                <a:ea typeface="ＭＳ Ｐゴシック" charset="-128"/>
              </a:rPr>
              <a:pPr eaLnBrk="1" hangingPunct="1"/>
              <a:t>215</a:t>
            </a:fld>
            <a:endParaRPr lang="en-US" sz="1600">
              <a:effectLst>
                <a:outerShdw blurRad="38100" dist="38100" dir="2700000" algn="tl">
                  <a:srgbClr val="000000"/>
                </a:outerShdw>
              </a:effectLst>
              <a:ea typeface="ＭＳ Ｐゴシック" charset="-128"/>
            </a:endParaRPr>
          </a:p>
        </p:txBody>
      </p:sp>
      <p:sp>
        <p:nvSpPr>
          <p:cNvPr id="653314" name="Rectangle 2">
            <a:extLst>
              <a:ext uri="{FF2B5EF4-FFF2-40B4-BE49-F238E27FC236}">
                <a16:creationId xmlns:a16="http://schemas.microsoft.com/office/drawing/2014/main" id="{B0574CC6-DECB-D010-ECB4-D7147FF98C84}"/>
              </a:ext>
            </a:extLst>
          </p:cNvPr>
          <p:cNvSpPr>
            <a:spLocks noGrp="1" noChangeArrowheads="1"/>
          </p:cNvSpPr>
          <p:nvPr>
            <p:ph type="body" idx="4294967295"/>
          </p:nvPr>
        </p:nvSpPr>
        <p:spPr>
          <a:xfrm>
            <a:off x="359532" y="1160748"/>
            <a:ext cx="8533643" cy="5697252"/>
          </a:xfrm>
        </p:spPr>
        <p:txBody>
          <a:bodyPr/>
          <a:lstStyle/>
          <a:p>
            <a:r>
              <a:rPr lang="en-GB" sz="2600" dirty="0"/>
              <a:t>Hume is clearly aware that our inferences don’t always correspond with genuine constant conjunctions.  So it seems rather unlikely that he intends both definitions to specify necessary and sufficient conditions.</a:t>
            </a:r>
          </a:p>
          <a:p>
            <a:pPr lvl="1">
              <a:spcBef>
                <a:spcPts val="1200"/>
              </a:spcBef>
            </a:pPr>
            <a:r>
              <a:rPr lang="en-GB" sz="2400" dirty="0"/>
              <a:t>His </a:t>
            </a:r>
            <a:r>
              <a:rPr lang="en-GB" sz="2400" dirty="0">
                <a:solidFill>
                  <a:srgbClr val="FF9999"/>
                </a:solidFill>
              </a:rPr>
              <a:t>“genetic” conception of </a:t>
            </a:r>
            <a:r>
              <a:rPr lang="en-GB" sz="2400" i="1" dirty="0">
                <a:solidFill>
                  <a:srgbClr val="FF9999"/>
                </a:solidFill>
              </a:rPr>
              <a:t>meaning</a:t>
            </a:r>
            <a:r>
              <a:rPr lang="en-GB" sz="2400" dirty="0"/>
              <a:t> suggests a different view.  The meaning of causal necessity can only be understood through </a:t>
            </a:r>
            <a:r>
              <a:rPr lang="en-GB" sz="2400"/>
              <a:t>the “impression” </a:t>
            </a:r>
            <a:r>
              <a:rPr lang="en-GB" sz="2400" dirty="0"/>
              <a:t>from which its idea is derived (perhaps most charitably interpreted </a:t>
            </a:r>
            <a:r>
              <a:rPr lang="en-GB" sz="2400"/>
              <a:t>as </a:t>
            </a:r>
            <a:r>
              <a:rPr lang="en-GB" sz="2400" i="1"/>
              <a:t>reflective </a:t>
            </a:r>
            <a:r>
              <a:rPr lang="en-GB" sz="2400" i="1" dirty="0"/>
              <a:t>awareness of our own inferential behaviour</a:t>
            </a:r>
            <a:r>
              <a:rPr lang="en-GB" sz="2400" dirty="0"/>
              <a:t> in response to observed constant conjunctions).</a:t>
            </a:r>
          </a:p>
          <a:p>
            <a:pPr lvl="1">
              <a:spcBef>
                <a:spcPts val="1200"/>
              </a:spcBef>
            </a:pPr>
            <a:r>
              <a:rPr lang="en-GB" sz="2400" dirty="0"/>
              <a:t>The second definition, accordingly, can be seen as specifying a </a:t>
            </a:r>
            <a:r>
              <a:rPr lang="en-GB" sz="2400" dirty="0">
                <a:solidFill>
                  <a:srgbClr val="FF9999"/>
                </a:solidFill>
              </a:rPr>
              <a:t>paradigm case </a:t>
            </a:r>
            <a:r>
              <a:rPr lang="en-GB" sz="2400" dirty="0"/>
              <a:t>in which we experience </a:t>
            </a:r>
            <a:r>
              <a:rPr lang="en-GB" sz="2400"/>
              <a:t>this “impression” </a:t>
            </a:r>
            <a:r>
              <a:rPr lang="en-GB" sz="2400" dirty="0"/>
              <a:t>and thus can acquire the idea.</a:t>
            </a:r>
          </a:p>
        </p:txBody>
      </p:sp>
      <p:sp>
        <p:nvSpPr>
          <p:cNvPr id="5" name="Rectangle 2">
            <a:extLst>
              <a:ext uri="{FF2B5EF4-FFF2-40B4-BE49-F238E27FC236}">
                <a16:creationId xmlns:a16="http://schemas.microsoft.com/office/drawing/2014/main" id="{EB9E9148-5FEE-6AF3-484C-AA1D93A6FC00}"/>
              </a:ext>
            </a:extLst>
          </p:cNvPr>
          <p:cNvSpPr txBox="1">
            <a:spLocks noChangeArrowheads="1"/>
          </p:cNvSpPr>
          <p:nvPr/>
        </p:nvSpPr>
        <p:spPr bwMode="auto">
          <a:xfrm>
            <a:off x="179512" y="188641"/>
            <a:ext cx="8820980" cy="880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800" kern="0">
                <a:solidFill>
                  <a:schemeClr val="tx2"/>
                </a:solidFill>
                <a:effectLst>
                  <a:outerShdw blurRad="38100" dist="38100" dir="2700000" algn="tl">
                    <a:srgbClr val="000000"/>
                  </a:outerShdw>
                </a:effectLst>
                <a:latin typeface="+mj-lt"/>
                <a:ea typeface="+mj-ea"/>
                <a:cs typeface="+mj-cs"/>
              </a:rPr>
              <a:t>“But </a:t>
            </a:r>
            <a:r>
              <a:rPr lang="en-GB" sz="3800" kern="0" dirty="0">
                <a:solidFill>
                  <a:schemeClr val="tx2"/>
                </a:solidFill>
                <a:effectLst>
                  <a:outerShdw blurRad="38100" dist="38100" dir="2700000" algn="tl">
                    <a:srgbClr val="000000"/>
                  </a:outerShdw>
                </a:effectLst>
                <a:latin typeface="+mj-lt"/>
                <a:ea typeface="+mj-ea"/>
                <a:cs typeface="+mj-cs"/>
              </a:rPr>
              <a:t>the Definitions Aren’t </a:t>
            </a:r>
            <a:r>
              <a:rPr lang="en-GB" sz="3800" kern="0">
                <a:solidFill>
                  <a:schemeClr val="tx2"/>
                </a:solidFill>
                <a:effectLst>
                  <a:outerShdw blurRad="38100" dist="38100" dir="2700000" algn="tl">
                    <a:srgbClr val="000000"/>
                  </a:outerShdw>
                </a:effectLst>
                <a:latin typeface="+mj-lt"/>
                <a:ea typeface="+mj-ea"/>
                <a:cs typeface="+mj-cs"/>
              </a:rPr>
              <a:t>Coextensive!”</a:t>
            </a:r>
            <a:endParaRPr kumimoji="0" lang="en-GB" sz="3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1792861698"/>
      </p:ext>
    </p:extLst>
  </p:cSld>
  <p:clrMapOvr>
    <a:masterClrMapping/>
  </p:clrMapOvr>
  <p:transition spd="med">
    <p:cove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F1EB-7F02-4FDC-ABEF-88A0F4CADDE1}"/>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355D69F-5315-900E-5F66-F17A529B1C1C}"/>
              </a:ext>
            </a:extLst>
          </p:cNvPr>
          <p:cNvSpPr>
            <a:spLocks noGrp="1"/>
          </p:cNvSpPr>
          <p:nvPr>
            <p:ph type="sldNum" sz="quarter" idx="10"/>
          </p:nvPr>
        </p:nvSpPr>
        <p:spPr/>
        <p:txBody>
          <a:bodyPr/>
          <a:lstStyle/>
          <a:p>
            <a:fld id="{B48EA685-BBF3-48F0-BE60-24DC52515B71}" type="slidenum">
              <a:rPr lang="en-US"/>
              <a:pPr/>
              <a:t>216</a:t>
            </a:fld>
            <a:endParaRPr lang="en-US"/>
          </a:p>
        </p:txBody>
      </p:sp>
      <p:sp>
        <p:nvSpPr>
          <p:cNvPr id="3" name="Slide Number Placeholder 3">
            <a:extLst>
              <a:ext uri="{FF2B5EF4-FFF2-40B4-BE49-F238E27FC236}">
                <a16:creationId xmlns:a16="http://schemas.microsoft.com/office/drawing/2014/main" id="{023A8344-EB61-3D96-5F75-E637881883F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912EDA9-B130-4F5B-81D8-C6DF8E2FF226}" type="slidenum">
              <a:rPr lang="en-US" sz="1600">
                <a:effectLst>
                  <a:outerShdw blurRad="38100" dist="38100" dir="2700000" algn="tl">
                    <a:srgbClr val="000000"/>
                  </a:outerShdw>
                </a:effectLst>
                <a:ea typeface="ＭＳ Ｐゴシック" charset="-128"/>
              </a:rPr>
              <a:pPr eaLnBrk="1" hangingPunct="1"/>
              <a:t>216</a:t>
            </a:fld>
            <a:endParaRPr lang="en-US" sz="1600">
              <a:effectLst>
                <a:outerShdw blurRad="38100" dist="38100" dir="2700000" algn="tl">
                  <a:srgbClr val="000000"/>
                </a:outerShdw>
              </a:effectLst>
              <a:ea typeface="ＭＳ Ｐゴシック" charset="-128"/>
            </a:endParaRPr>
          </a:p>
        </p:txBody>
      </p:sp>
      <p:sp>
        <p:nvSpPr>
          <p:cNvPr id="656386" name="Rectangle 2">
            <a:extLst>
              <a:ext uri="{FF2B5EF4-FFF2-40B4-BE49-F238E27FC236}">
                <a16:creationId xmlns:a16="http://schemas.microsoft.com/office/drawing/2014/main" id="{C0B0CA48-AC26-3697-6134-4FA6FEFD2FD1}"/>
              </a:ext>
            </a:extLst>
          </p:cNvPr>
          <p:cNvSpPr>
            <a:spLocks noGrp="1" noChangeArrowheads="1"/>
          </p:cNvSpPr>
          <p:nvPr>
            <p:ph type="body" idx="4294967295"/>
          </p:nvPr>
        </p:nvSpPr>
        <p:spPr>
          <a:xfrm>
            <a:off x="610865" y="368660"/>
            <a:ext cx="8173603" cy="6264695"/>
          </a:xfrm>
        </p:spPr>
        <p:txBody>
          <a:bodyPr/>
          <a:lstStyle/>
          <a:p>
            <a:r>
              <a:rPr lang="en-GB" sz="2600" i="1" dirty="0"/>
              <a:t>Having once acquired the idea</a:t>
            </a:r>
            <a:r>
              <a:rPr lang="en-GB" sz="2600" dirty="0"/>
              <a:t>, we need not restrict its application only to the manifest sorts of constant conjunctions that naturally generate it.</a:t>
            </a:r>
          </a:p>
          <a:p>
            <a:pPr>
              <a:spcBef>
                <a:spcPts val="1200"/>
              </a:spcBef>
            </a:pPr>
            <a:r>
              <a:rPr lang="en-GB" sz="2600" dirty="0"/>
              <a:t>Hume clearly thinks that we can – and should – go beyond these natural cases by </a:t>
            </a:r>
            <a:r>
              <a:rPr lang="en-GB" sz="2600" i="1" dirty="0"/>
              <a:t>systematising</a:t>
            </a:r>
            <a:r>
              <a:rPr lang="en-GB" sz="2600" dirty="0"/>
              <a:t> our application of the idea.  For he immediately goes on to propose “Rules by which to judge of causes and effects” (</a:t>
            </a:r>
            <a:r>
              <a:rPr lang="en-GB" sz="2600" i="1" dirty="0"/>
              <a:t>T</a:t>
            </a:r>
            <a:r>
              <a:rPr lang="en-GB" sz="2600" dirty="0"/>
              <a:t> 1.3.15), and he has already advocated:</a:t>
            </a:r>
          </a:p>
          <a:p>
            <a:pPr lvl="1">
              <a:spcBef>
                <a:spcPts val="900"/>
              </a:spcBef>
            </a:pPr>
            <a:r>
              <a:rPr lang="en-GB" sz="2400" dirty="0"/>
              <a:t>Searching for hidden causes (</a:t>
            </a:r>
            <a:r>
              <a:rPr lang="en-GB" sz="2400" i="1" dirty="0"/>
              <a:t>T</a:t>
            </a:r>
            <a:r>
              <a:rPr lang="en-GB" sz="2400" dirty="0"/>
              <a:t> 1.3.12.5);</a:t>
            </a:r>
          </a:p>
          <a:p>
            <a:pPr lvl="1">
              <a:spcBef>
                <a:spcPts val="900"/>
              </a:spcBef>
            </a:pPr>
            <a:r>
              <a:rPr lang="en-GB" sz="2400" dirty="0"/>
              <a:t>Working out high-level general rules (</a:t>
            </a:r>
            <a:r>
              <a:rPr lang="en-GB" sz="2400" i="1" dirty="0"/>
              <a:t>T</a:t>
            </a:r>
            <a:r>
              <a:rPr lang="en-GB" sz="2400" dirty="0"/>
              <a:t> 1.3.13.11-12).</a:t>
            </a:r>
          </a:p>
          <a:p>
            <a:pPr>
              <a:spcBef>
                <a:spcPts val="1200"/>
              </a:spcBef>
            </a:pPr>
            <a:r>
              <a:rPr lang="en-GB" sz="2600" dirty="0"/>
              <a:t>Accordingly the two definitions can be seen as </a:t>
            </a:r>
            <a:r>
              <a:rPr lang="en-GB" sz="2600" i="1" dirty="0"/>
              <a:t>complementary</a:t>
            </a:r>
            <a:r>
              <a:rPr lang="en-GB" sz="2600" dirty="0"/>
              <a:t> rather than conflicting.  </a:t>
            </a:r>
            <a:r>
              <a:rPr lang="en-GB" sz="2600" dirty="0">
                <a:solidFill>
                  <a:srgbClr val="FF9999"/>
                </a:solidFill>
              </a:rPr>
              <a:t>The second definition identifies the relevant idea; the first </a:t>
            </a:r>
            <a:r>
              <a:rPr lang="en-GB" sz="2600" i="1" dirty="0">
                <a:solidFill>
                  <a:srgbClr val="FF9999"/>
                </a:solidFill>
              </a:rPr>
              <a:t>summarises</a:t>
            </a:r>
            <a:r>
              <a:rPr lang="en-GB" sz="2600" dirty="0">
                <a:solidFill>
                  <a:srgbClr val="FF9999"/>
                </a:solidFill>
              </a:rPr>
              <a:t> the criteria for applying it.</a:t>
            </a:r>
            <a:endParaRPr lang="en-GB" sz="2600" dirty="0"/>
          </a:p>
        </p:txBody>
      </p:sp>
    </p:spTree>
    <p:extLst>
      <p:ext uri="{BB962C8B-B14F-4D97-AF65-F5344CB8AC3E}">
        <p14:creationId xmlns:p14="http://schemas.microsoft.com/office/powerpoint/2010/main" val="4141311094"/>
      </p:ext>
    </p:extLst>
  </p:cSld>
  <p:clrMapOvr>
    <a:masterClrMapping/>
  </p:clrMapOvr>
  <p:transition spd="med">
    <p:cove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2EA07D-B03A-4870-A068-4317613DC898}" type="slidenum">
              <a:rPr lang="en-US"/>
              <a:pPr/>
              <a:t>217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448856-65B9-44E4-BD8B-FDA24C347955}" type="slidenum">
              <a:rPr lang="en-US" sz="1600">
                <a:effectLst>
                  <a:outerShdw blurRad="38100" dist="38100" dir="2700000" algn="tl">
                    <a:srgbClr val="000000"/>
                  </a:outerShdw>
                </a:effectLst>
                <a:ea typeface="ＭＳ Ｐゴシック" charset="-128"/>
              </a:rPr>
              <a:pPr eaLnBrk="1" hangingPunct="1"/>
              <a:t>217</a:t>
            </a:fld>
            <a:endParaRPr lang="en-US" sz="1600">
              <a:effectLst>
                <a:outerShdw blurRad="38100" dist="38100" dir="2700000" algn="tl">
                  <a:srgbClr val="000000"/>
                </a:outerShdw>
              </a:effectLst>
              <a:ea typeface="ＭＳ Ｐゴシック" charset="-128"/>
            </a:endParaRPr>
          </a:p>
        </p:txBody>
      </p:sp>
      <p:sp>
        <p:nvSpPr>
          <p:cNvPr id="586754" name="Rectangle 2"/>
          <p:cNvSpPr>
            <a:spLocks noGrp="1" noChangeArrowheads="1"/>
          </p:cNvSpPr>
          <p:nvPr>
            <p:ph type="title" idx="4294967295"/>
          </p:nvPr>
        </p:nvSpPr>
        <p:spPr>
          <a:xfrm>
            <a:off x="457200" y="44624"/>
            <a:ext cx="8229600" cy="810927"/>
          </a:xfrm>
        </p:spPr>
        <p:txBody>
          <a:bodyPr/>
          <a:lstStyle/>
          <a:p>
            <a:r>
              <a:rPr lang="en-GB"/>
              <a:t>Applying the Definitions</a:t>
            </a:r>
            <a:endParaRPr lang="en-GB" dirty="0"/>
          </a:p>
        </p:txBody>
      </p:sp>
      <p:sp>
        <p:nvSpPr>
          <p:cNvPr id="586755" name="Rectangle 3"/>
          <p:cNvSpPr>
            <a:spLocks noGrp="1" noChangeArrowheads="1"/>
          </p:cNvSpPr>
          <p:nvPr>
            <p:ph type="body" idx="4294967295"/>
          </p:nvPr>
        </p:nvSpPr>
        <p:spPr>
          <a:xfrm>
            <a:off x="359532" y="1052736"/>
            <a:ext cx="8640960" cy="5508910"/>
          </a:xfrm>
        </p:spPr>
        <p:txBody>
          <a:bodyPr/>
          <a:lstStyle/>
          <a:p>
            <a:r>
              <a:rPr lang="en-GB" sz="2700" dirty="0"/>
              <a:t>Hume goes on to draw some important “corollaries” from his definitions, and then his “rules” of </a:t>
            </a:r>
            <a:r>
              <a:rPr lang="en-GB" sz="2700" i="1" dirty="0"/>
              <a:t>T</a:t>
            </a:r>
            <a:r>
              <a:rPr lang="en-GB" sz="2700" dirty="0"/>
              <a:t> 1.3.15.</a:t>
            </a:r>
          </a:p>
          <a:p>
            <a:r>
              <a:rPr lang="en-GB" sz="2700" dirty="0"/>
              <a:t>In later sections, he is especially keen to establish causality and necessity in respect of the mind:</a:t>
            </a:r>
          </a:p>
          <a:p>
            <a:pPr lvl="1">
              <a:spcBef>
                <a:spcPts val="1200"/>
              </a:spcBef>
            </a:pPr>
            <a:r>
              <a:rPr lang="en-GB" sz="2500" dirty="0"/>
              <a:t>In principle, matter could be the cause of thought</a:t>
            </a:r>
            <a:br>
              <a:rPr lang="en-GB" sz="2500" dirty="0"/>
            </a:br>
            <a:r>
              <a:rPr lang="en-GB" sz="2500" i="1" dirty="0"/>
              <a:t>(T </a:t>
            </a:r>
            <a:r>
              <a:rPr lang="en-GB" sz="2500" dirty="0"/>
              <a:t>1.4.5.29-32,</a:t>
            </a:r>
            <a:r>
              <a:rPr lang="en-GB" sz="2500" i="1" dirty="0"/>
              <a:t> “Of the Immateriality of the Soul”)</a:t>
            </a:r>
          </a:p>
          <a:p>
            <a:pPr lvl="1">
              <a:spcBef>
                <a:spcPts val="1200"/>
              </a:spcBef>
            </a:pPr>
            <a:r>
              <a:rPr lang="en-GB" sz="2500" dirty="0"/>
              <a:t>The “doctrine of necessity” applies as much to the mental world as to the physical world</a:t>
            </a:r>
            <a:br>
              <a:rPr lang="en-GB" sz="2500" dirty="0"/>
            </a:br>
            <a:r>
              <a:rPr lang="en-GB" sz="2500" i="1" dirty="0"/>
              <a:t>(T</a:t>
            </a:r>
            <a:r>
              <a:rPr lang="en-GB" sz="2500" dirty="0"/>
              <a:t> 2.3.1-2 and </a:t>
            </a:r>
            <a:r>
              <a:rPr lang="en-GB" sz="2500" i="1" dirty="0"/>
              <a:t>E</a:t>
            </a:r>
            <a:r>
              <a:rPr lang="en-GB" sz="2500" dirty="0"/>
              <a:t> 8</a:t>
            </a:r>
            <a:r>
              <a:rPr lang="en-GB" sz="2500" i="1" dirty="0"/>
              <a:t> “Of Liberty and Necessity”)</a:t>
            </a:r>
          </a:p>
          <a:p>
            <a:pPr>
              <a:spcBef>
                <a:spcPts val="1200"/>
              </a:spcBef>
            </a:pPr>
            <a:r>
              <a:rPr lang="en-GB" sz="2700" i="1" dirty="0">
                <a:solidFill>
                  <a:srgbClr val="FF9999"/>
                </a:solidFill>
              </a:rPr>
              <a:t>Both turn on the claim that there is nothing to causal necessity beyond the two definitions</a:t>
            </a:r>
            <a:r>
              <a:rPr lang="en-GB" sz="2700" dirty="0"/>
              <a:t> (thus refuting the once-fashionable “New Hume” interpretation).</a:t>
            </a:r>
          </a:p>
        </p:txBody>
      </p:sp>
    </p:spTree>
    <p:extLst>
      <p:ext uri="{BB962C8B-B14F-4D97-AF65-F5344CB8AC3E}">
        <p14:creationId xmlns:p14="http://schemas.microsoft.com/office/powerpoint/2010/main" val="2279319031"/>
      </p:ext>
    </p:extLst>
  </p:cSld>
  <p:clrMapOvr>
    <a:masterClrMapping/>
  </p:clrMapOvr>
  <p:transition spd="med">
    <p:cove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1E5BA36-311F-4485-9A7E-CF60AB50C6D9}" type="slidenum">
              <a:rPr lang="en-US"/>
              <a:pPr/>
              <a:t>218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128452-0E62-4B31-AAAD-91BF32339F8C}" type="slidenum">
              <a:rPr lang="en-US" sz="1600">
                <a:effectLst>
                  <a:outerShdw blurRad="38100" dist="38100" dir="2700000" algn="tl">
                    <a:srgbClr val="000000"/>
                  </a:outerShdw>
                </a:effectLst>
                <a:ea typeface="ＭＳ Ｐゴシック" charset="-128"/>
              </a:rPr>
              <a:pPr eaLnBrk="1" hangingPunct="1"/>
              <a:t>218</a:t>
            </a:fld>
            <a:endParaRPr lang="en-US" sz="1600">
              <a:effectLst>
                <a:outerShdw blurRad="38100" dist="38100" dir="2700000" algn="tl">
                  <a:srgbClr val="000000"/>
                </a:outerShdw>
              </a:effectLst>
              <a:ea typeface="ＭＳ Ｐゴシック" charset="-128"/>
            </a:endParaRPr>
          </a:p>
        </p:txBody>
      </p:sp>
      <p:sp>
        <p:nvSpPr>
          <p:cNvPr id="926722" name="Rectangle 2"/>
          <p:cNvSpPr>
            <a:spLocks noGrp="1" noChangeArrowheads="1"/>
          </p:cNvSpPr>
          <p:nvPr>
            <p:ph type="title" idx="4294967295"/>
          </p:nvPr>
        </p:nvSpPr>
        <p:spPr>
          <a:xfrm>
            <a:off x="457200" y="152636"/>
            <a:ext cx="8229600" cy="846931"/>
          </a:xfrm>
        </p:spPr>
        <p:txBody>
          <a:bodyPr/>
          <a:lstStyle/>
          <a:p>
            <a:r>
              <a:rPr lang="en-GB" dirty="0"/>
              <a:t>Corollaries of the Definitions</a:t>
            </a:r>
          </a:p>
        </p:txBody>
      </p:sp>
      <p:sp>
        <p:nvSpPr>
          <p:cNvPr id="926723" name="Rectangle 3"/>
          <p:cNvSpPr>
            <a:spLocks noGrp="1" noChangeArrowheads="1"/>
          </p:cNvSpPr>
          <p:nvPr>
            <p:ph type="body" idx="4294967295"/>
          </p:nvPr>
        </p:nvSpPr>
        <p:spPr>
          <a:xfrm>
            <a:off x="539552" y="1124744"/>
            <a:ext cx="8352928" cy="5400600"/>
          </a:xfrm>
        </p:spPr>
        <p:txBody>
          <a:bodyPr/>
          <a:lstStyle/>
          <a:p>
            <a:r>
              <a:rPr lang="en-GB" sz="2400" dirty="0"/>
              <a:t>“All causes are of the same kind …  For the same reason we must reject the distinction betwixt </a:t>
            </a:r>
            <a:r>
              <a:rPr lang="en-GB" sz="2400" i="1" dirty="0"/>
              <a:t>cause</a:t>
            </a:r>
            <a:r>
              <a:rPr lang="en-GB" sz="2400" dirty="0"/>
              <a:t> and </a:t>
            </a:r>
            <a:r>
              <a:rPr lang="en-GB" sz="2400" i="1" dirty="0"/>
              <a:t>occasion</a:t>
            </a:r>
            <a:r>
              <a:rPr lang="en-GB" sz="2400" dirty="0"/>
              <a:t> …   If constant conjunction be </a:t>
            </a:r>
            <a:r>
              <a:rPr lang="en-GB" sz="2400" dirty="0" err="1"/>
              <a:t>imply’d</a:t>
            </a:r>
            <a:r>
              <a:rPr lang="en-GB" sz="2400" dirty="0"/>
              <a:t> in what we call occasion, ’tis a real cause.  If not, ’tis no relation at all …”  (</a:t>
            </a:r>
            <a:r>
              <a:rPr lang="en-GB" sz="2400" i="1" dirty="0"/>
              <a:t>T</a:t>
            </a:r>
            <a:r>
              <a:rPr lang="en-GB" sz="2400" dirty="0"/>
              <a:t> 1.3.14.32)  </a:t>
            </a:r>
            <a:r>
              <a:rPr lang="en-GB" sz="2400" i="1" dirty="0"/>
              <a:t>So what Nicolas Malebranche thought of as mere occasional causes are real causes.</a:t>
            </a:r>
            <a:endParaRPr lang="en-GB" sz="2400" dirty="0"/>
          </a:p>
          <a:p>
            <a:r>
              <a:rPr lang="en-GB" sz="2400" dirty="0"/>
              <a:t>“there is but one kind of </a:t>
            </a:r>
            <a:r>
              <a:rPr lang="en-GB" sz="2400" i="1" dirty="0"/>
              <a:t>necessity</a:t>
            </a:r>
            <a:r>
              <a:rPr lang="en-GB" sz="2400" dirty="0"/>
              <a:t> … and … the common distinction betwixt </a:t>
            </a:r>
            <a:r>
              <a:rPr lang="en-GB" sz="2400" i="1" dirty="0"/>
              <a:t>moral</a:t>
            </a:r>
            <a:r>
              <a:rPr lang="en-GB" sz="2400" dirty="0"/>
              <a:t> and </a:t>
            </a:r>
            <a:r>
              <a:rPr lang="en-GB" sz="2400" i="1" dirty="0"/>
              <a:t>physical</a:t>
            </a:r>
            <a:r>
              <a:rPr lang="en-GB" sz="2400" dirty="0"/>
              <a:t> necessity is without any foundation in nature.”  (</a:t>
            </a:r>
            <a:r>
              <a:rPr lang="en-GB" sz="2400" i="1" dirty="0"/>
              <a:t>T</a:t>
            </a:r>
            <a:r>
              <a:rPr lang="en-GB" sz="2400" dirty="0"/>
              <a:t> 1.3.14.33)  </a:t>
            </a:r>
            <a:r>
              <a:rPr lang="en-GB" sz="2400" i="1" dirty="0"/>
              <a:t>So Samuel Clarke is refuted with regard to liberty and necessity.</a:t>
            </a:r>
            <a:endParaRPr lang="en-GB" sz="2400" dirty="0"/>
          </a:p>
          <a:p>
            <a:r>
              <a:rPr lang="en-GB" sz="2400" dirty="0"/>
              <a:t>It is now easy to see why the Causal Maxim of </a:t>
            </a:r>
            <a:r>
              <a:rPr lang="en-GB" sz="2400" i="1" dirty="0"/>
              <a:t>T</a:t>
            </a:r>
            <a:r>
              <a:rPr lang="en-GB" sz="2400" dirty="0"/>
              <a:t> 1.3.3 is not intuitively or demonstratively certain.  (</a:t>
            </a:r>
            <a:r>
              <a:rPr lang="en-GB" sz="2400" i="1" dirty="0"/>
              <a:t>T</a:t>
            </a:r>
            <a:r>
              <a:rPr lang="en-GB" sz="2400" dirty="0"/>
              <a:t> 1.3.14.35)</a:t>
            </a:r>
          </a:p>
          <a:p>
            <a:r>
              <a:rPr lang="en-GB" sz="2400" dirty="0"/>
              <a:t>“we can never have reason to believe that any object exists, of which we cannot form an idea.”  (</a:t>
            </a:r>
            <a:r>
              <a:rPr lang="en-GB" sz="2400" i="1" dirty="0"/>
              <a:t>T</a:t>
            </a:r>
            <a:r>
              <a:rPr lang="en-GB" sz="2400" dirty="0"/>
              <a:t> 1.3.14.36)</a:t>
            </a:r>
          </a:p>
          <a:p>
            <a:endParaRPr lang="en-GB" sz="2400" dirty="0"/>
          </a:p>
        </p:txBody>
      </p:sp>
    </p:spTree>
    <p:extLst>
      <p:ext uri="{BB962C8B-B14F-4D97-AF65-F5344CB8AC3E}">
        <p14:creationId xmlns:p14="http://schemas.microsoft.com/office/powerpoint/2010/main" val="3668022618"/>
      </p:ext>
    </p:extLst>
  </p:cSld>
  <p:clrMapOvr>
    <a:masterClrMapping/>
  </p:clrMapOvr>
  <p:transition spd="med">
    <p:cove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3A21-BA83-7B51-969B-CFB1C41314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259D1-E2E8-54EE-6A1C-DF23F2842B44}"/>
              </a:ext>
            </a:extLst>
          </p:cNvPr>
          <p:cNvSpPr>
            <a:spLocks noGrp="1"/>
          </p:cNvSpPr>
          <p:nvPr>
            <p:ph idx="1"/>
          </p:nvPr>
        </p:nvSpPr>
        <p:spPr>
          <a:xfrm>
            <a:off x="215516" y="1088740"/>
            <a:ext cx="8712968" cy="5580620"/>
          </a:xfrm>
        </p:spPr>
        <p:txBody>
          <a:bodyPr/>
          <a:lstStyle/>
          <a:p>
            <a:pPr lvl="0"/>
            <a:r>
              <a:rPr lang="en-GB" sz="2600">
                <a:effectLst/>
              </a:rPr>
              <a:t>In his discussions “Of Liberty and Necessity”, in both the </a:t>
            </a:r>
            <a:r>
              <a:rPr lang="en-GB" sz="2600" i="1">
                <a:effectLst/>
              </a:rPr>
              <a:t>Treatise </a:t>
            </a:r>
            <a:r>
              <a:rPr lang="en-GB" sz="2600">
                <a:effectLst/>
              </a:rPr>
              <a:t>and </a:t>
            </a:r>
            <a:r>
              <a:rPr lang="en-GB" sz="2600" i="1">
                <a:effectLst/>
              </a:rPr>
              <a:t>Enquiry</a:t>
            </a:r>
            <a:r>
              <a:rPr lang="en-GB" sz="2600">
                <a:effectLst/>
              </a:rPr>
              <a:t>, Hume gives two definitions of necessity, parallel to the earlier definitions of cause:</a:t>
            </a:r>
          </a:p>
          <a:p>
            <a:pPr lvl="1">
              <a:spcBef>
                <a:spcPts val="1200"/>
              </a:spcBef>
              <a:buFont typeface="Arial" panose="020B0604020202020204" pitchFamily="34" charset="0"/>
              <a:buChar char=" "/>
            </a:pPr>
            <a:r>
              <a:rPr lang="en-GB" sz="2400">
                <a:effectLst/>
              </a:rPr>
              <a:t>“Necessity </a:t>
            </a:r>
            <a:r>
              <a:rPr lang="en-GB" sz="2400" dirty="0">
                <a:effectLst/>
              </a:rPr>
              <a:t>may be defined two ways, conformably to the two definitions of </a:t>
            </a:r>
            <a:r>
              <a:rPr lang="en-GB" sz="2400" i="1" dirty="0">
                <a:effectLst/>
              </a:rPr>
              <a:t>cause</a:t>
            </a:r>
            <a:r>
              <a:rPr lang="en-GB" sz="2400" dirty="0">
                <a:effectLst/>
              </a:rPr>
              <a:t>, of which it makes an essential part.  It consists either in the constant conjunction of like objects, or in the inference of the understanding from one object to another.”  (</a:t>
            </a:r>
            <a:r>
              <a:rPr lang="en-GB" sz="2400" i="1" dirty="0">
                <a:effectLst/>
              </a:rPr>
              <a:t>E</a:t>
            </a:r>
            <a:r>
              <a:rPr lang="en-GB" sz="2400" dirty="0">
                <a:effectLst/>
              </a:rPr>
              <a:t> 8.27; </a:t>
            </a:r>
            <a:r>
              <a:rPr lang="en-GB" sz="2400" i="1" dirty="0">
                <a:effectLst/>
              </a:rPr>
              <a:t>T</a:t>
            </a:r>
            <a:r>
              <a:rPr lang="en-GB" sz="2400" dirty="0">
                <a:effectLst/>
              </a:rPr>
              <a:t> 2.3.2.4 is very similar)</a:t>
            </a:r>
          </a:p>
          <a:p>
            <a:pPr>
              <a:spcBef>
                <a:spcPts val="1800"/>
              </a:spcBef>
            </a:pPr>
            <a:r>
              <a:rPr lang="en-GB" sz="2600">
                <a:effectLst/>
              </a:rPr>
              <a:t>In Hume’s </a:t>
            </a:r>
            <a:r>
              <a:rPr lang="en-GB" sz="2600" dirty="0">
                <a:effectLst/>
              </a:rPr>
              <a:t>index to </a:t>
            </a:r>
            <a:r>
              <a:rPr lang="en-GB" sz="2600" i="1" dirty="0">
                <a:effectLst/>
              </a:rPr>
              <a:t>Essays and Treatises on </a:t>
            </a:r>
            <a:r>
              <a:rPr lang="en-GB" sz="2600" i="1">
                <a:effectLst/>
              </a:rPr>
              <a:t>Several Subjects</a:t>
            </a:r>
            <a:r>
              <a:rPr lang="en-GB" sz="2600">
                <a:effectLst/>
              </a:rPr>
              <a:t> (which includes the two </a:t>
            </a:r>
            <a:r>
              <a:rPr lang="en-GB" sz="2600" i="1">
                <a:effectLst/>
              </a:rPr>
              <a:t>Enquiries</a:t>
            </a:r>
            <a:r>
              <a:rPr lang="en-GB" sz="2600">
                <a:effectLst/>
              </a:rPr>
              <a:t>) </a:t>
            </a:r>
            <a:r>
              <a:rPr lang="en-GB" sz="2600" dirty="0">
                <a:effectLst/>
              </a:rPr>
              <a:t>“</a:t>
            </a:r>
            <a:r>
              <a:rPr lang="en-GB" sz="2600" cap="small" dirty="0">
                <a:effectLst/>
              </a:rPr>
              <a:t>Cause</a:t>
            </a:r>
            <a:r>
              <a:rPr lang="en-GB" sz="2600" dirty="0">
                <a:effectLst/>
              </a:rPr>
              <a:t> and </a:t>
            </a:r>
            <a:r>
              <a:rPr lang="en-GB" sz="2600" cap="small" dirty="0">
                <a:effectLst/>
              </a:rPr>
              <a:t>Effect</a:t>
            </a:r>
            <a:r>
              <a:rPr lang="en-GB" sz="2600" dirty="0">
                <a:effectLst/>
              </a:rPr>
              <a:t> ... Its Definition” refers to </a:t>
            </a:r>
            <a:r>
              <a:rPr lang="en-GB" sz="2600" i="1" dirty="0">
                <a:effectLst/>
              </a:rPr>
              <a:t>E</a:t>
            </a:r>
            <a:r>
              <a:rPr lang="en-GB" sz="2600" dirty="0">
                <a:effectLst/>
              </a:rPr>
              <a:t> 7.29 and 8.25 n. 19; “</a:t>
            </a:r>
            <a:r>
              <a:rPr lang="en-GB" sz="2600" cap="small" dirty="0">
                <a:effectLst/>
              </a:rPr>
              <a:t>Necessity</a:t>
            </a:r>
            <a:r>
              <a:rPr lang="en-GB" sz="2600" dirty="0">
                <a:effectLst/>
              </a:rPr>
              <a:t>, its definition” refers to </a:t>
            </a:r>
            <a:r>
              <a:rPr lang="en-GB" sz="2600" i="1" dirty="0">
                <a:effectLst/>
              </a:rPr>
              <a:t>E</a:t>
            </a:r>
            <a:r>
              <a:rPr lang="en-GB" sz="2600" dirty="0">
                <a:effectLst/>
              </a:rPr>
              <a:t> 8.5 and </a:t>
            </a:r>
            <a:r>
              <a:rPr lang="en-GB" sz="2600">
                <a:effectLst/>
              </a:rPr>
              <a:t>8.27.</a:t>
            </a:r>
          </a:p>
          <a:p>
            <a:pPr lvl="1">
              <a:spcBef>
                <a:spcPts val="600"/>
              </a:spcBef>
            </a:pPr>
            <a:r>
              <a:rPr lang="en-GB" sz="2200">
                <a:effectLst/>
              </a:rPr>
              <a:t>So he clearly takes both pairs of definitions to be significant.</a:t>
            </a:r>
            <a:endParaRPr lang="en-GB" sz="2200" dirty="0"/>
          </a:p>
        </p:txBody>
      </p:sp>
      <p:sp>
        <p:nvSpPr>
          <p:cNvPr id="4" name="Slide Number Placeholder 3">
            <a:extLst>
              <a:ext uri="{FF2B5EF4-FFF2-40B4-BE49-F238E27FC236}">
                <a16:creationId xmlns:a16="http://schemas.microsoft.com/office/drawing/2014/main" id="{FAD7ACF8-99AA-C963-4BA1-B9EC500B48F4}"/>
              </a:ext>
            </a:extLst>
          </p:cNvPr>
          <p:cNvSpPr>
            <a:spLocks noGrp="1"/>
          </p:cNvSpPr>
          <p:nvPr>
            <p:ph type="sldNum" sz="quarter" idx="10"/>
          </p:nvPr>
        </p:nvSpPr>
        <p:spPr/>
        <p:txBody>
          <a:bodyPr/>
          <a:lstStyle/>
          <a:p>
            <a:fld id="{A10A50DE-8775-498A-B5F5-974B635EB245}" type="slidenum">
              <a:rPr lang="en-US" smtClean="0"/>
              <a:pPr/>
              <a:t>219</a:t>
            </a:fld>
            <a:endParaRPr lang="en-US"/>
          </a:p>
        </p:txBody>
      </p:sp>
      <p:sp>
        <p:nvSpPr>
          <p:cNvPr id="5" name="Title 1">
            <a:extLst>
              <a:ext uri="{FF2B5EF4-FFF2-40B4-BE49-F238E27FC236}">
                <a16:creationId xmlns:a16="http://schemas.microsoft.com/office/drawing/2014/main" id="{32CA6499-7C79-D1D9-7BD5-A7432378B13D}"/>
              </a:ext>
            </a:extLst>
          </p:cNvPr>
          <p:cNvSpPr>
            <a:spLocks noGrp="1"/>
          </p:cNvSpPr>
          <p:nvPr>
            <p:ph type="title"/>
          </p:nvPr>
        </p:nvSpPr>
        <p:spPr>
          <a:xfrm>
            <a:off x="179512" y="116632"/>
            <a:ext cx="8784976" cy="648072"/>
          </a:xfrm>
        </p:spPr>
        <p:txBody>
          <a:bodyPr/>
          <a:lstStyle/>
          <a:p>
            <a:r>
              <a:rPr lang="en-GB"/>
              <a:t>The Two Definitions </a:t>
            </a:r>
            <a:r>
              <a:rPr lang="en-GB" dirty="0"/>
              <a:t>of Necessity</a:t>
            </a:r>
          </a:p>
        </p:txBody>
      </p:sp>
    </p:spTree>
    <p:extLst>
      <p:ext uri="{BB962C8B-B14F-4D97-AF65-F5344CB8AC3E}">
        <p14:creationId xmlns:p14="http://schemas.microsoft.com/office/powerpoint/2010/main" val="2003400077"/>
      </p:ext>
    </p:extLst>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34179B-E23C-4165-B0FF-1C3211BEEE64}" type="slidenum">
              <a:rPr lang="en-US"/>
              <a:pPr/>
              <a:t>22</a:t>
            </a:fld>
            <a:endParaRPr lang="en-US"/>
          </a:p>
        </p:txBody>
      </p:sp>
      <p:sp>
        <p:nvSpPr>
          <p:cNvPr id="854018" name="Rectangle 2"/>
          <p:cNvSpPr>
            <a:spLocks noGrp="1" noChangeArrowheads="1"/>
          </p:cNvSpPr>
          <p:nvPr>
            <p:ph type="title"/>
          </p:nvPr>
        </p:nvSpPr>
        <p:spPr>
          <a:xfrm>
            <a:off x="457200" y="116632"/>
            <a:ext cx="8229600" cy="839539"/>
          </a:xfrm>
        </p:spPr>
        <p:txBody>
          <a:bodyPr/>
          <a:lstStyle/>
          <a:p>
            <a:r>
              <a:rPr lang="en-GB"/>
              <a:t>An Obvious Distinction?</a:t>
            </a:r>
            <a:endParaRPr lang="en-GB" dirty="0"/>
          </a:p>
        </p:txBody>
      </p:sp>
      <p:sp>
        <p:nvSpPr>
          <p:cNvPr id="854019" name="Rectangle 3"/>
          <p:cNvSpPr>
            <a:spLocks noGrp="1" noChangeArrowheads="1"/>
          </p:cNvSpPr>
          <p:nvPr>
            <p:ph type="body" idx="1"/>
          </p:nvPr>
        </p:nvSpPr>
        <p:spPr>
          <a:xfrm>
            <a:off x="626876" y="1088740"/>
            <a:ext cx="8229600" cy="5544616"/>
          </a:xfrm>
        </p:spPr>
        <p:txBody>
          <a:bodyPr/>
          <a:lstStyle/>
          <a:p>
            <a:r>
              <a:rPr lang="en-GB" sz="2800"/>
              <a:t>Hume seems to think that the impression/idea distinction is a fairly obvious one, between (roughly) </a:t>
            </a:r>
            <a:r>
              <a:rPr lang="en-GB" sz="2800" i="1"/>
              <a:t>feeling</a:t>
            </a:r>
            <a:r>
              <a:rPr lang="en-GB" sz="2800"/>
              <a:t> – including both feelings of sensation and of reflection – and </a:t>
            </a:r>
            <a:r>
              <a:rPr lang="en-GB" sz="2800" i="1"/>
              <a:t>thinking</a:t>
            </a:r>
            <a:r>
              <a:rPr lang="en-GB" sz="2800"/>
              <a:t>:</a:t>
            </a:r>
            <a:endParaRPr lang="en-GB" sz="2800" dirty="0"/>
          </a:p>
          <a:p>
            <a:pPr lvl="1">
              <a:spcBef>
                <a:spcPts val="1200"/>
              </a:spcBef>
              <a:buFontTx/>
              <a:buNone/>
            </a:pPr>
            <a:r>
              <a:rPr lang="en-GB" sz="2600" dirty="0"/>
              <a:t>	“I believe it will not be very necessary to employ many words in explaining this distinction.  </a:t>
            </a:r>
            <a:r>
              <a:rPr lang="en-GB" sz="2600" dirty="0">
                <a:solidFill>
                  <a:srgbClr val="FF7C80"/>
                </a:solidFill>
              </a:rPr>
              <a:t>Every one of himself will readily perceive the difference betwixt feeling and thinking</a:t>
            </a:r>
            <a:r>
              <a:rPr lang="en-GB" sz="2600" dirty="0"/>
              <a:t>.”  (</a:t>
            </a:r>
            <a:r>
              <a:rPr lang="en-GB" sz="2600" i="1" dirty="0"/>
              <a:t>T</a:t>
            </a:r>
            <a:r>
              <a:rPr lang="en-GB" sz="2600" dirty="0"/>
              <a:t> 1.1.1.1)</a:t>
            </a:r>
          </a:p>
          <a:p>
            <a:pPr>
              <a:spcBef>
                <a:spcPts val="1800"/>
              </a:spcBef>
            </a:pPr>
            <a:r>
              <a:rPr lang="en-GB" sz="2800"/>
              <a:t>This indeed seems to be how he mainly thinks of the distinction, but as we’ll soon see, he muddies the waters by seeming to define it in a different way (in terms of “force and vivacity”).</a:t>
            </a:r>
            <a:endParaRPr lang="en-GB" sz="2800" dirty="0"/>
          </a:p>
        </p:txBody>
      </p:sp>
    </p:spTree>
    <p:extLst>
      <p:ext uri="{BB962C8B-B14F-4D97-AF65-F5344CB8AC3E}">
        <p14:creationId xmlns:p14="http://schemas.microsoft.com/office/powerpoint/2010/main" val="1596228149"/>
      </p:ext>
    </p:extLst>
  </p:cSld>
  <p:clrMapOvr>
    <a:masterClrMapping/>
  </p:clrMapOvr>
  <p:transition spd="med">
    <p:cove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532948" cy="5436604"/>
          </a:xfrm>
        </p:spPr>
        <p:txBody>
          <a:bodyPr/>
          <a:lstStyle/>
          <a:p>
            <a:r>
              <a:rPr lang="en-GB" sz="2700" dirty="0"/>
              <a:t>Hume’s first definition of cause and his first definition of necessity define both of these in terms of constant conjunction – an </a:t>
            </a:r>
            <a:r>
              <a:rPr lang="en-GB" sz="2700" i="1" dirty="0">
                <a:solidFill>
                  <a:srgbClr val="FF7C80"/>
                </a:solidFill>
              </a:rPr>
              <a:t>objective</a:t>
            </a:r>
            <a:r>
              <a:rPr lang="en-GB" sz="2700" dirty="0"/>
              <a:t> matter which is not merely “in the mind”.  But what about all those famous subjectivist passages from </a:t>
            </a:r>
            <a:r>
              <a:rPr lang="en-GB" sz="2700" i="1" dirty="0"/>
              <a:t>T</a:t>
            </a:r>
            <a:r>
              <a:rPr lang="en-GB" sz="2700" dirty="0"/>
              <a:t> 1.3.14.19-28?</a:t>
            </a:r>
          </a:p>
          <a:p>
            <a:pPr>
              <a:spcBef>
                <a:spcPts val="1800"/>
              </a:spcBef>
            </a:pPr>
            <a:r>
              <a:rPr lang="en-GB" sz="2700" dirty="0"/>
              <a:t>Hume seems to have decided (correctly) that they were a serious mistake!  For the </a:t>
            </a:r>
            <a:r>
              <a:rPr lang="en-GB" sz="2700" i="1" dirty="0"/>
              <a:t>Enquiry</a:t>
            </a:r>
            <a:r>
              <a:rPr lang="en-GB" sz="2700" dirty="0"/>
              <a:t> contains only two passages seeming to suggest that causal necessity is subjective, and neither really does so.</a:t>
            </a:r>
          </a:p>
          <a:p>
            <a:pPr lvl="1">
              <a:spcBef>
                <a:spcPts val="1200"/>
              </a:spcBef>
            </a:pPr>
            <a:r>
              <a:rPr lang="en-GB" sz="2300" dirty="0"/>
              <a:t>These are on the next two slides, with the apparently subjectivist parts highlighted in colour.  The underlined parts clarify that the subjectivism is </a:t>
            </a:r>
            <a:r>
              <a:rPr lang="en-GB" sz="2300" i="1" dirty="0"/>
              <a:t>merely</a:t>
            </a:r>
            <a:r>
              <a:rPr lang="en-GB" sz="2300" dirty="0"/>
              <a:t> apparent. </a:t>
            </a:r>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220</a:t>
            </a:fld>
            <a:endParaRPr lang="en-US" dirty="0"/>
          </a:p>
        </p:txBody>
      </p:sp>
      <p:sp>
        <p:nvSpPr>
          <p:cNvPr id="5" name="Title 1"/>
          <p:cNvSpPr>
            <a:spLocks noGrp="1"/>
          </p:cNvSpPr>
          <p:nvPr>
            <p:ph type="title"/>
          </p:nvPr>
        </p:nvSpPr>
        <p:spPr>
          <a:xfrm>
            <a:off x="143508" y="241809"/>
            <a:ext cx="8881620" cy="630907"/>
          </a:xfrm>
        </p:spPr>
        <p:txBody>
          <a:bodyPr/>
          <a:lstStyle/>
          <a:p>
            <a:r>
              <a:rPr lang="en-GB" sz="4000"/>
              <a:t>Where is the Notorious Subjectivism?</a:t>
            </a:r>
            <a:endParaRPr lang="en-GB" sz="4000" dirty="0"/>
          </a:p>
        </p:txBody>
      </p:sp>
    </p:spTree>
    <p:extLst>
      <p:ext uri="{BB962C8B-B14F-4D97-AF65-F5344CB8AC3E}">
        <p14:creationId xmlns:p14="http://schemas.microsoft.com/office/powerpoint/2010/main" val="2284778634"/>
      </p:ext>
    </p:extLst>
  </p:cSld>
  <p:clrMapOvr>
    <a:masterClrMapping/>
  </p:clrMapOvr>
  <p:transition spd="med">
    <p:cove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buClr>
                <a:srgbClr val="00B0F0"/>
              </a:buClr>
              <a:buFont typeface="+mj-lt"/>
              <a:buAutoNum type="alphaLcParenR"/>
            </a:pPr>
            <a:r>
              <a:rPr lang="en-GB" sz="2400" i="1" dirty="0"/>
              <a:t>E</a:t>
            </a:r>
            <a:r>
              <a:rPr lang="en-GB" sz="2400" dirty="0"/>
              <a:t> 8.22 n. 18 is in a footnote largely copied verbatim from </a:t>
            </a:r>
            <a:br>
              <a:rPr lang="en-GB" sz="2400" dirty="0"/>
            </a:br>
            <a:r>
              <a:rPr lang="en-GB" sz="2400" i="1" dirty="0"/>
              <a:t>T</a:t>
            </a:r>
            <a:r>
              <a:rPr lang="en-GB" sz="2400" dirty="0"/>
              <a:t> 2.3.2.2, which aims to explain “the prevalence of the doctrine of liberty”.  And it clearly describes necessity in terms of </a:t>
            </a:r>
            <a:r>
              <a:rPr lang="en-GB" sz="2400" i="1" dirty="0"/>
              <a:t>potential</a:t>
            </a:r>
            <a:r>
              <a:rPr lang="en-GB" sz="2400" dirty="0"/>
              <a:t> (not </a:t>
            </a:r>
            <a:r>
              <a:rPr lang="en-GB" sz="2400" i="1" dirty="0"/>
              <a:t>actual</a:t>
            </a:r>
            <a:r>
              <a:rPr lang="en-GB" sz="2400" dirty="0"/>
              <a:t>) inference:</a:t>
            </a:r>
          </a:p>
          <a:p>
            <a:pPr marL="1200150" lvl="2" indent="-342900">
              <a:spcBef>
                <a:spcPts val="1200"/>
              </a:spcBef>
              <a:buClr>
                <a:srgbClr val="00B0F0"/>
              </a:buClr>
              <a:buFont typeface="Arial" panose="020B0604020202020204" pitchFamily="34" charset="0"/>
              <a:buChar char=" "/>
            </a:pPr>
            <a:r>
              <a:rPr lang="en-US" sz="2200" dirty="0">
                <a:effectLst/>
              </a:rPr>
              <a:t>“…  </a:t>
            </a:r>
            <a:r>
              <a:rPr lang="en-US" sz="2200" dirty="0">
                <a:solidFill>
                  <a:srgbClr val="FF7C80"/>
                </a:solidFill>
                <a:effectLst/>
              </a:rPr>
              <a:t>The necessity of any action, whether of matter or of mind, is not, properly speaking, a quality in the agent, but in any thinking or intelligent being, </a:t>
            </a:r>
            <a:r>
              <a:rPr lang="en-US" sz="2200" u="sng" dirty="0">
                <a:solidFill>
                  <a:srgbClr val="FF7C80"/>
                </a:solidFill>
                <a:effectLst/>
              </a:rPr>
              <a:t>who may</a:t>
            </a:r>
            <a:r>
              <a:rPr lang="en-US" sz="2200" dirty="0">
                <a:solidFill>
                  <a:srgbClr val="FF7C80"/>
                </a:solidFill>
                <a:effectLst/>
              </a:rPr>
              <a:t> consider the action; and it consists chiefly in the determination of his thoughts to infer the existence of that action from some preceding objects; </a:t>
            </a:r>
            <a:r>
              <a:rPr lang="en-US" sz="2200" dirty="0">
                <a:effectLst/>
              </a:rPr>
              <a:t>…  however we may imagine we feel a liberty within ourselves, </a:t>
            </a:r>
            <a:r>
              <a:rPr lang="en-US" sz="2200" u="sng" dirty="0">
                <a:effectLst/>
              </a:rPr>
              <a:t>a spectator can commonly infer our actions from our motives and character; and even where he cannot, he concludes in general, that he might, were he perfectly acquainted with every circumstance of our situation and temper, and the most secret springs of our complexion and disposition. Now this is the very essence of necessity</a:t>
            </a:r>
            <a:r>
              <a:rPr lang="en-US" sz="2200" dirty="0">
                <a:effectLst/>
              </a:rPr>
              <a:t>, according to the foregoing doctrine.”</a:t>
            </a:r>
            <a:endParaRPr lang="en-GB" sz="2200" dirty="0"/>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221</a:t>
            </a:fld>
            <a:endParaRPr lang="en-US"/>
          </a:p>
        </p:txBody>
      </p:sp>
    </p:spTree>
    <p:extLst>
      <p:ext uri="{BB962C8B-B14F-4D97-AF65-F5344CB8AC3E}">
        <p14:creationId xmlns:p14="http://schemas.microsoft.com/office/powerpoint/2010/main" val="4035867398"/>
      </p:ext>
    </p:extLst>
  </p:cSld>
  <p:clrMapOvr>
    <a:masterClrMapping/>
  </p:clrMapOvr>
  <p:transition spd="med">
    <p:cove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spcBef>
                <a:spcPts val="1200"/>
              </a:spcBef>
              <a:buClr>
                <a:srgbClr val="00B0F0"/>
              </a:buClr>
              <a:buFont typeface="+mj-lt"/>
              <a:buAutoNum type="alphaLcParenR" startAt="2"/>
            </a:pPr>
            <a:r>
              <a:rPr lang="en-GB" sz="2400" i="1" dirty="0"/>
              <a:t>E</a:t>
            </a:r>
            <a:r>
              <a:rPr lang="en-GB" sz="2400" dirty="0"/>
              <a:t> 7.28 seems subjectivist, but it occurs in the paragraph immediately before the two definitions of cause.  As soon as the definitions have been presented, an alternative objectivist understanding becomes available:</a:t>
            </a:r>
            <a:endParaRPr lang="en-GB" sz="2400" i="1" dirty="0"/>
          </a:p>
          <a:p>
            <a:pPr lvl="2">
              <a:spcBef>
                <a:spcPts val="1200"/>
              </a:spcBef>
            </a:pPr>
            <a:r>
              <a:rPr lang="en-GB" sz="2000" dirty="0"/>
              <a:t>“</a:t>
            </a:r>
            <a:r>
              <a:rPr lang="en-GB" sz="2000" dirty="0">
                <a:solidFill>
                  <a:srgbClr val="FF7C80"/>
                </a:solidFill>
              </a:rPr>
              <a:t>When we say, therefore, that one object is connected with another, we mean only, that they have acquired a connexion in our thought, and give rise to this inference,</a:t>
            </a:r>
            <a:r>
              <a:rPr lang="en-GB" sz="2000" dirty="0">
                <a:solidFill>
                  <a:srgbClr val="92D050"/>
                </a:solidFill>
              </a:rPr>
              <a:t> ...</a:t>
            </a:r>
            <a:r>
              <a:rPr lang="en-GB" sz="2000" dirty="0"/>
              <a:t>” (</a:t>
            </a:r>
            <a:r>
              <a:rPr lang="en-GB" sz="2000" i="1" dirty="0"/>
              <a:t>E</a:t>
            </a:r>
            <a:r>
              <a:rPr lang="en-GB" sz="2000" dirty="0"/>
              <a:t> 7.28)</a:t>
            </a:r>
          </a:p>
          <a:p>
            <a:pPr marL="914400" lvl="2" indent="0" algn="ctr">
              <a:spcBef>
                <a:spcPts val="1200"/>
              </a:spcBef>
              <a:buNone/>
            </a:pPr>
            <a:r>
              <a:rPr lang="en-GB" sz="2000" i="1" dirty="0"/>
              <a:t>&lt;E 7.29:  Two definitions of cause&gt;</a:t>
            </a:r>
          </a:p>
          <a:p>
            <a:pPr lvl="2">
              <a:spcBef>
                <a:spcPts val="1200"/>
              </a:spcBef>
            </a:pPr>
            <a:r>
              <a:rPr lang="en-GB" sz="2000" dirty="0"/>
              <a:t>We say, for instance, that the vibration of this string is the cause of this particular sound.  But what do we mean by that affirmation?  </a:t>
            </a:r>
            <a:r>
              <a:rPr lang="en-GB" sz="2000" u="sng" dirty="0"/>
              <a:t>We either mean</a:t>
            </a:r>
            <a:r>
              <a:rPr lang="en-GB" sz="2000" dirty="0"/>
              <a:t>, </a:t>
            </a:r>
            <a:r>
              <a:rPr lang="en-GB" sz="2000" i="1" dirty="0"/>
              <a:t>that this vibration is followed by this sound, and that all similar vibrations have been followed by similar sounds:</a:t>
            </a:r>
            <a:r>
              <a:rPr lang="en-GB" sz="2000" dirty="0"/>
              <a:t> </a:t>
            </a:r>
            <a:r>
              <a:rPr lang="en-GB" sz="2000" u="sng" dirty="0"/>
              <a:t>Or</a:t>
            </a:r>
            <a:r>
              <a:rPr lang="en-GB" sz="2000" dirty="0"/>
              <a:t>, </a:t>
            </a:r>
            <a:r>
              <a:rPr lang="en-GB" sz="2000" i="1" dirty="0"/>
              <a:t>that this vibration is followed by this sound, and that upon the appearance of one, the mind anticipates the senses, and forms immediately an idea of the other</a:t>
            </a:r>
            <a:r>
              <a:rPr lang="en-GB" sz="2000" dirty="0"/>
              <a:t>.  </a:t>
            </a:r>
            <a:r>
              <a:rPr lang="en-GB" sz="2000" u="sng" dirty="0"/>
              <a:t>We may consider the relation of cause and effect in either of these two lights</a:t>
            </a:r>
            <a:r>
              <a:rPr lang="en-GB" sz="2000" dirty="0"/>
              <a:t>; but beyond these, we have no idea of it.  (</a:t>
            </a:r>
            <a:r>
              <a:rPr lang="en-GB" sz="2000" i="1" dirty="0"/>
              <a:t>E</a:t>
            </a:r>
            <a:r>
              <a:rPr lang="en-GB" sz="2000" dirty="0"/>
              <a:t> 7.29)</a:t>
            </a:r>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222</a:t>
            </a:fld>
            <a:endParaRPr lang="en-US"/>
          </a:p>
        </p:txBody>
      </p:sp>
    </p:spTree>
    <p:extLst>
      <p:ext uri="{BB962C8B-B14F-4D97-AF65-F5344CB8AC3E}">
        <p14:creationId xmlns:p14="http://schemas.microsoft.com/office/powerpoint/2010/main" val="1847054390"/>
      </p:ext>
    </p:extLst>
  </p:cSld>
  <p:clrMapOvr>
    <a:masterClrMapping/>
  </p:clrMapOvr>
  <p:transition spd="med">
    <p:cove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6</a:t>
            </a:r>
            <a:r>
              <a:rPr lang="en-GB" sz="3000" i="1">
                <a:solidFill>
                  <a:srgbClr val="FF9999"/>
                </a:solidFill>
                <a:effectLst>
                  <a:outerShdw blurRad="38100" dist="38100" dir="2700000" algn="tl">
                    <a:srgbClr val="000000"/>
                  </a:outerShdw>
                </a:effectLst>
              </a:rPr>
              <a:t>. From Book 1 Part 3</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to Part 4: “Sceptical</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Systems of Philosophy”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873874803"/>
      </p:ext>
    </p:extLst>
  </p:cSld>
  <p:clrMapOvr>
    <a:masterClrMapping/>
  </p:clrMapOvr>
  <p:transition spd="med">
    <p:cove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192E7B-86B2-4036-A92F-86C49A118DAF}" type="slidenum">
              <a:rPr lang="en-US" altLang="en-US"/>
              <a:pPr/>
              <a:t>224</a:t>
            </a:fld>
            <a:endParaRPr lang="en-US" altLang="en-US"/>
          </a:p>
        </p:txBody>
      </p:sp>
      <p:sp>
        <p:nvSpPr>
          <p:cNvPr id="899074" name="Rectangle 2"/>
          <p:cNvSpPr>
            <a:spLocks noGrp="1" noChangeArrowheads="1"/>
          </p:cNvSpPr>
          <p:nvPr>
            <p:ph type="title"/>
          </p:nvPr>
        </p:nvSpPr>
        <p:spPr>
          <a:xfrm>
            <a:off x="457200" y="116632"/>
            <a:ext cx="8229600" cy="702915"/>
          </a:xfrm>
        </p:spPr>
        <p:txBody>
          <a:bodyPr/>
          <a:lstStyle/>
          <a:p>
            <a:r>
              <a:rPr lang="en-GB" altLang="en-US" sz="4000" dirty="0"/>
              <a:t>From Last Time …</a:t>
            </a:r>
          </a:p>
        </p:txBody>
      </p:sp>
      <p:sp>
        <p:nvSpPr>
          <p:cNvPr id="6" name="Rectangle 3"/>
          <p:cNvSpPr txBox="1">
            <a:spLocks noChangeArrowheads="1"/>
          </p:cNvSpPr>
          <p:nvPr/>
        </p:nvSpPr>
        <p:spPr bwMode="auto">
          <a:xfrm>
            <a:off x="457200" y="1088740"/>
            <a:ext cx="8435281" cy="54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We studied </a:t>
            </a:r>
            <a:r>
              <a:rPr kumimoji="0" lang="en-GB" sz="27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7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1.3.14, the culmination of</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Hume’s </a:t>
            </a:r>
            <a:r>
              <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search for the source of the idea of causal necessity, which largely </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structures Book 1 Part 3.</a:t>
            </a: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dirty="0">
                <a:effectLst>
                  <a:outerShdw blurRad="38100" dist="38100" dir="2700000" algn="tl">
                    <a:srgbClr val="000000"/>
                  </a:outerShdw>
                </a:effectLst>
                <a:latin typeface="+mn-lt"/>
              </a:rPr>
              <a:t>We noted </a:t>
            </a:r>
            <a:r>
              <a:rPr lang="en-GB" sz="2700" kern="0">
                <a:effectLst>
                  <a:outerShdw blurRad="38100" dist="38100" dir="2700000" algn="tl">
                    <a:srgbClr val="000000"/>
                  </a:outerShdw>
                </a:effectLst>
                <a:latin typeface="+mn-lt"/>
              </a:rPr>
              <a:t>some interpretative complications, which can be largely resolved by reference to Hume’s later presentation of the same topic in </a:t>
            </a:r>
            <a:r>
              <a:rPr lang="en-GB" sz="2700" i="1" kern="0">
                <a:effectLst>
                  <a:outerShdw blurRad="38100" dist="38100" dir="2700000" algn="tl">
                    <a:srgbClr val="000000"/>
                  </a:outerShdw>
                </a:effectLst>
                <a:latin typeface="+mn-lt"/>
              </a:rPr>
              <a:t>Enquiry</a:t>
            </a:r>
            <a:r>
              <a:rPr lang="en-GB" sz="2700" kern="0">
                <a:effectLst>
                  <a:outerShdw blurRad="38100" dist="38100" dir="2700000" algn="tl">
                    <a:srgbClr val="000000"/>
                  </a:outerShdw>
                </a:effectLst>
                <a:latin typeface="+mn-lt"/>
              </a:rPr>
              <a:t> 7, also titled “Of the Idea of Necessary Connexion”.</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a:effectLst>
                  <a:outerShdw blurRad="38100" dist="38100" dir="2700000" algn="tl">
                    <a:srgbClr val="000000"/>
                  </a:outerShdw>
                </a:effectLst>
                <a:latin typeface="+mn-lt"/>
              </a:rPr>
              <a:t>Despite some misleading passages, Hume </a:t>
            </a:r>
            <a:r>
              <a:rPr lang="en-GB" sz="2700" kern="0" dirty="0">
                <a:effectLst>
                  <a:outerShdw blurRad="38100" dist="38100" dir="2700000" algn="tl">
                    <a:srgbClr val="000000"/>
                  </a:outerShdw>
                </a:effectLst>
                <a:latin typeface="+mn-lt"/>
              </a:rPr>
              <a:t>seems clearly to be a believer </a:t>
            </a:r>
            <a:r>
              <a:rPr lang="en-GB" sz="2700" kern="0">
                <a:effectLst>
                  <a:outerShdw blurRad="38100" dist="38100" dir="2700000" algn="tl">
                    <a:srgbClr val="000000"/>
                  </a:outerShdw>
                </a:effectLst>
                <a:latin typeface="+mn-lt"/>
              </a:rPr>
              <a:t>in </a:t>
            </a:r>
            <a:r>
              <a:rPr lang="en-GB" sz="2700" i="1" kern="0">
                <a:effectLst>
                  <a:outerShdw blurRad="38100" dist="38100" dir="2700000" algn="tl">
                    <a:srgbClr val="000000"/>
                  </a:outerShdw>
                </a:effectLst>
                <a:latin typeface="+mn-lt"/>
              </a:rPr>
              <a:t>objective</a:t>
            </a:r>
            <a:r>
              <a:rPr lang="en-GB" sz="2700" kern="0">
                <a:effectLst>
                  <a:outerShdw blurRad="38100" dist="38100" dir="2700000" algn="tl">
                    <a:srgbClr val="000000"/>
                  </a:outerShdw>
                </a:effectLst>
                <a:latin typeface="+mn-lt"/>
              </a:rPr>
              <a:t> causal necessity (understood in terms of regularity).  He </a:t>
            </a:r>
            <a:r>
              <a:rPr lang="en-GB" sz="2700" kern="0" dirty="0">
                <a:effectLst>
                  <a:outerShdw blurRad="38100" dist="38100" dir="2700000" algn="tl">
                    <a:srgbClr val="000000"/>
                  </a:outerShdw>
                </a:effectLst>
                <a:latin typeface="+mn-lt"/>
              </a:rPr>
              <a:t>identifies what he takes to be a </a:t>
            </a:r>
            <a:r>
              <a:rPr lang="en-GB" sz="2700" i="1" kern="0" dirty="0">
                <a:effectLst>
                  <a:outerShdw blurRad="38100" dist="38100" dir="2700000" algn="tl">
                    <a:srgbClr val="000000"/>
                  </a:outerShdw>
                </a:effectLst>
                <a:latin typeface="+mn-lt"/>
              </a:rPr>
              <a:t>legitimate</a:t>
            </a:r>
            <a:r>
              <a:rPr lang="en-GB" sz="2700" kern="0" dirty="0">
                <a:effectLst>
                  <a:outerShdw blurRad="38100" dist="38100" dir="2700000" algn="tl">
                    <a:srgbClr val="000000"/>
                  </a:outerShdw>
                </a:effectLst>
                <a:latin typeface="+mn-lt"/>
              </a:rPr>
              <a:t> impression for the crucial idea, and advocates </a:t>
            </a:r>
            <a:r>
              <a:rPr lang="en-GB" sz="2700" kern="0">
                <a:effectLst>
                  <a:outerShdw blurRad="38100" dist="38100" dir="2700000" algn="tl">
                    <a:srgbClr val="000000"/>
                  </a:outerShdw>
                </a:effectLst>
                <a:latin typeface="+mn-lt"/>
              </a:rPr>
              <a:t>causal investigation …</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294664119"/>
      </p:ext>
    </p:extLst>
  </p:cSld>
  <p:clrMapOvr>
    <a:masterClrMapping/>
  </p:clrMapOvr>
  <p:transition spd="med">
    <p:cove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744D10B-E7D6-4D69-AA1F-794C20F110D7}" type="slidenum">
              <a:rPr lang="en-US"/>
              <a:pPr/>
              <a:t>225</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dirty="0"/>
              <a:t>6(a)</a:t>
            </a:r>
            <a:br>
              <a:rPr lang="en-GB" sz="4800" dirty="0"/>
            </a:br>
            <a:br>
              <a:rPr lang="en-GB" sz="4800"/>
            </a:br>
            <a:r>
              <a:rPr lang="en-GB" sz="4800"/>
              <a:t>Causal Rules, to Liberty and Necessity</a:t>
            </a:r>
            <a:endParaRPr lang="en-US" sz="4800" dirty="0"/>
          </a:p>
        </p:txBody>
      </p:sp>
      <p:pic>
        <p:nvPicPr>
          <p:cNvPr id="106189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250091555"/>
      </p:ext>
    </p:extLst>
  </p:cSld>
  <p:clrMapOvr>
    <a:masterClrMapping/>
  </p:clrMapOvr>
  <p:transition spd="med">
    <p:cove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CA555D7-F766-471D-A2EB-D494A17B3FC1}" type="slidenum">
              <a:rPr lang="en-US"/>
              <a:pPr/>
              <a:t>226</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6E300B7-0154-44FB-B594-C2F32620B484}" type="slidenum">
              <a:rPr lang="en-US" sz="1600">
                <a:effectLst>
                  <a:outerShdw blurRad="38100" dist="38100" dir="2700000" algn="tl">
                    <a:srgbClr val="000000"/>
                  </a:outerShdw>
                </a:effectLst>
                <a:ea typeface="ＭＳ Ｐゴシック" charset="-128"/>
              </a:rPr>
              <a:pPr eaLnBrk="1" hangingPunct="1"/>
              <a:t>226</a:t>
            </a:fld>
            <a:endParaRPr lang="en-US" sz="1600">
              <a:effectLst>
                <a:outerShdw blurRad="38100" dist="38100" dir="2700000" algn="tl">
                  <a:srgbClr val="000000"/>
                </a:outerShdw>
              </a:effectLst>
              <a:ea typeface="ＭＳ Ｐゴシック" charset="-128"/>
            </a:endParaRPr>
          </a:p>
        </p:txBody>
      </p:sp>
      <p:sp>
        <p:nvSpPr>
          <p:cNvPr id="619522" name="Rectangle 2"/>
          <p:cNvSpPr>
            <a:spLocks noGrp="1" noChangeArrowheads="1"/>
          </p:cNvSpPr>
          <p:nvPr>
            <p:ph type="title" idx="4294967295"/>
          </p:nvPr>
        </p:nvSpPr>
        <p:spPr>
          <a:xfrm>
            <a:off x="457200" y="116632"/>
            <a:ext cx="8229600" cy="774923"/>
          </a:xfrm>
        </p:spPr>
        <p:txBody>
          <a:bodyPr/>
          <a:lstStyle/>
          <a:p>
            <a:r>
              <a:rPr lang="en-GB" sz="4000" dirty="0"/>
              <a:t>The Rules of </a:t>
            </a:r>
            <a:r>
              <a:rPr lang="en-GB" sz="4000" i="1" dirty="0"/>
              <a:t>Treatise</a:t>
            </a:r>
            <a:r>
              <a:rPr lang="en-GB" sz="4000" dirty="0"/>
              <a:t> 1.3.15</a:t>
            </a:r>
          </a:p>
        </p:txBody>
      </p:sp>
      <p:sp>
        <p:nvSpPr>
          <p:cNvPr id="619523" name="Rectangle 3"/>
          <p:cNvSpPr>
            <a:spLocks noGrp="1" noChangeArrowheads="1"/>
          </p:cNvSpPr>
          <p:nvPr>
            <p:ph type="body" idx="4294967295"/>
          </p:nvPr>
        </p:nvSpPr>
        <p:spPr>
          <a:xfrm>
            <a:off x="359532" y="1088740"/>
            <a:ext cx="8327268" cy="5436604"/>
          </a:xfrm>
        </p:spPr>
        <p:txBody>
          <a:bodyPr/>
          <a:lstStyle/>
          <a:p>
            <a:pPr>
              <a:spcBef>
                <a:spcPts val="1200"/>
              </a:spcBef>
            </a:pPr>
            <a:r>
              <a:rPr lang="en-GB" sz="2800"/>
              <a:t>Following </a:t>
            </a:r>
            <a:r>
              <a:rPr lang="en-GB" sz="2800" dirty="0"/>
              <a:t>the </a:t>
            </a:r>
            <a:r>
              <a:rPr lang="en-GB" sz="2800"/>
              <a:t>two definitions of cause and their corollaries (at the end of </a:t>
            </a:r>
            <a:r>
              <a:rPr lang="en-GB" sz="2800" i="1"/>
              <a:t>Treatise</a:t>
            </a:r>
            <a:r>
              <a:rPr lang="en-GB" sz="2800"/>
              <a:t> 1.3.14), Hume in the next section gives his (clearly objectivist) “Rules by which to judge of causes and effects”:</a:t>
            </a:r>
            <a:endParaRPr lang="en-GB" sz="2800" dirty="0"/>
          </a:p>
          <a:p>
            <a:pPr lvl="1">
              <a:spcBef>
                <a:spcPts val="1800"/>
              </a:spcBef>
            </a:pPr>
            <a:r>
              <a:rPr lang="en-GB" sz="2300" dirty="0"/>
              <a:t>“Since therefore ’tis possible for all objects to become causes or effects to each other, it may be proper to fix some general rules, </a:t>
            </a:r>
            <a:r>
              <a:rPr lang="en-GB" sz="2300" i="1" dirty="0">
                <a:solidFill>
                  <a:srgbClr val="FF9999"/>
                </a:solidFill>
              </a:rPr>
              <a:t>by which we may know when they really are so</a:t>
            </a:r>
            <a:r>
              <a:rPr lang="en-GB" sz="2300" dirty="0"/>
              <a:t>.”  (</a:t>
            </a:r>
            <a:r>
              <a:rPr lang="en-GB" sz="2300" i="1"/>
              <a:t>T</a:t>
            </a:r>
            <a:r>
              <a:rPr lang="en-GB" sz="2300"/>
              <a:t> 1.3.15.1, emphasis added)</a:t>
            </a:r>
            <a:endParaRPr lang="en-GB" sz="2300" dirty="0"/>
          </a:p>
          <a:p>
            <a:pPr lvl="1">
              <a:spcBef>
                <a:spcPts val="1800"/>
              </a:spcBef>
            </a:pPr>
            <a:r>
              <a:rPr lang="en-GB" sz="2300" dirty="0"/>
              <a:t>“[Phenomena] in nature [are] compounded and </a:t>
            </a:r>
            <a:r>
              <a:rPr lang="en-GB" sz="2300" dirty="0" err="1"/>
              <a:t>modify’d</a:t>
            </a:r>
            <a:r>
              <a:rPr lang="en-GB" sz="2300" dirty="0"/>
              <a:t> by so many different circumstances, that … we must carefully separate whatever is superfluous, and enquire by new experiments, if every particular circumstance of the first experiment was essential to it”.  (</a:t>
            </a:r>
            <a:r>
              <a:rPr lang="en-GB" sz="2300" i="1" dirty="0"/>
              <a:t>T</a:t>
            </a:r>
            <a:r>
              <a:rPr lang="en-GB" sz="2300" dirty="0"/>
              <a:t> 1.3.15.11)</a:t>
            </a:r>
            <a:r>
              <a:rPr lang="en-US" sz="2300" dirty="0"/>
              <a:t> </a:t>
            </a:r>
            <a:endParaRPr lang="en-GB" sz="2300" dirty="0"/>
          </a:p>
        </p:txBody>
      </p:sp>
    </p:spTree>
    <p:extLst>
      <p:ext uri="{BB962C8B-B14F-4D97-AF65-F5344CB8AC3E}">
        <p14:creationId xmlns:p14="http://schemas.microsoft.com/office/powerpoint/2010/main" val="2280454590"/>
      </p:ext>
    </p:extLst>
  </p:cSld>
  <p:clrMapOvr>
    <a:masterClrMapping/>
  </p:clrMapOvr>
  <p:transition spd="med">
    <p:cove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272095"/>
            <a:ext cx="8327268" cy="6541281"/>
          </a:xfrm>
        </p:spPr>
        <p:txBody>
          <a:bodyPr/>
          <a:lstStyle/>
          <a:p>
            <a:pPr marL="0" indent="0">
              <a:buNone/>
            </a:pPr>
            <a:r>
              <a:rPr lang="en-US" sz="2200" dirty="0"/>
              <a:t>“1. The cause and effect must be </a:t>
            </a:r>
            <a:r>
              <a:rPr lang="en-US" sz="2200" dirty="0">
                <a:solidFill>
                  <a:srgbClr val="FF9999"/>
                </a:solidFill>
              </a:rPr>
              <a:t>contiguous</a:t>
            </a:r>
            <a:r>
              <a:rPr lang="en-US" sz="2200" dirty="0"/>
              <a:t> in space and time.</a:t>
            </a:r>
          </a:p>
          <a:p>
            <a:pPr marL="0" indent="0">
              <a:spcBef>
                <a:spcPts val="600"/>
              </a:spcBef>
              <a:buNone/>
            </a:pPr>
            <a:r>
              <a:rPr lang="en-US" sz="2200" dirty="0"/>
              <a:t>2. The cause must be </a:t>
            </a:r>
            <a:r>
              <a:rPr lang="en-US" sz="2200" dirty="0">
                <a:solidFill>
                  <a:srgbClr val="FF9999"/>
                </a:solidFill>
              </a:rPr>
              <a:t>prior</a:t>
            </a:r>
            <a:r>
              <a:rPr lang="en-US" sz="2200" dirty="0"/>
              <a:t> to the effect.</a:t>
            </a:r>
          </a:p>
          <a:p>
            <a:pPr marL="0" indent="0">
              <a:spcBef>
                <a:spcPts val="600"/>
              </a:spcBef>
              <a:buNone/>
            </a:pPr>
            <a:r>
              <a:rPr lang="en-US" sz="2200" dirty="0"/>
              <a:t>3. </a:t>
            </a:r>
            <a:r>
              <a:rPr lang="en-US" sz="2200" dirty="0">
                <a:solidFill>
                  <a:srgbClr val="FF9999"/>
                </a:solidFill>
              </a:rPr>
              <a:t>There must be a constant union betwixt the cause and effect.  </a:t>
            </a:r>
            <a:r>
              <a:rPr lang="en-US" sz="2200" dirty="0" err="1">
                <a:solidFill>
                  <a:srgbClr val="FF9999"/>
                </a:solidFill>
              </a:rPr>
              <a:t>’Tis</a:t>
            </a:r>
            <a:r>
              <a:rPr lang="en-US" sz="2200" dirty="0">
                <a:solidFill>
                  <a:srgbClr val="FF9999"/>
                </a:solidFill>
              </a:rPr>
              <a:t> chiefly this quality, that constitutes the relation</a:t>
            </a:r>
            <a:r>
              <a:rPr lang="en-US" sz="2200" dirty="0"/>
              <a:t>.</a:t>
            </a:r>
          </a:p>
          <a:p>
            <a:pPr marL="0" indent="0">
              <a:spcBef>
                <a:spcPts val="600"/>
              </a:spcBef>
              <a:buNone/>
            </a:pPr>
            <a:r>
              <a:rPr lang="en-US" sz="2200" dirty="0"/>
              <a:t>4. The same cause always produces the same effect, and the same effect never arises but from the same cause.  ...</a:t>
            </a:r>
          </a:p>
          <a:p>
            <a:pPr marL="0" indent="0">
              <a:spcBef>
                <a:spcPts val="600"/>
              </a:spcBef>
              <a:buNone/>
            </a:pPr>
            <a:r>
              <a:rPr lang="en-US" sz="2200" dirty="0"/>
              <a:t>5. ... where several different objects produce the same effect, it must be by means of some quality, … common amongst them ...</a:t>
            </a:r>
          </a:p>
          <a:p>
            <a:pPr marL="0" indent="0">
              <a:spcBef>
                <a:spcPts val="600"/>
              </a:spcBef>
              <a:buNone/>
            </a:pPr>
            <a:r>
              <a:rPr lang="en-US" sz="2200" dirty="0"/>
              <a:t>6. ...  The difference in the effects of two resembling objects must proceed from that particular, in which they differ.  ...</a:t>
            </a:r>
          </a:p>
          <a:p>
            <a:pPr marL="0" indent="0">
              <a:spcBef>
                <a:spcPts val="600"/>
              </a:spcBef>
              <a:buNone/>
            </a:pPr>
            <a:r>
              <a:rPr lang="en-US" sz="2200" dirty="0"/>
              <a:t>7. When any object </a:t>
            </a:r>
            <a:r>
              <a:rPr lang="en-US" sz="2200" dirty="0" err="1"/>
              <a:t>encreases</a:t>
            </a:r>
            <a:r>
              <a:rPr lang="en-US" sz="2200" dirty="0"/>
              <a:t> or diminishes with the </a:t>
            </a:r>
            <a:r>
              <a:rPr lang="en-US" sz="2200" dirty="0" err="1"/>
              <a:t>encrease</a:t>
            </a:r>
            <a:r>
              <a:rPr lang="en-US" sz="2200" dirty="0"/>
              <a:t> or diminution of its cause, ’tis to be regarded as a compounded effect, </a:t>
            </a:r>
            <a:r>
              <a:rPr lang="en-US" sz="2200" dirty="0" err="1"/>
              <a:t>deriv’d</a:t>
            </a:r>
            <a:r>
              <a:rPr lang="en-US" sz="2200" dirty="0"/>
              <a:t> from the union of the several different effects, which arise from </a:t>
            </a:r>
            <a:r>
              <a:rPr lang="en-US" sz="2200" dirty="0">
                <a:solidFill>
                  <a:srgbClr val="FF9999"/>
                </a:solidFill>
              </a:rPr>
              <a:t>the several different parts</a:t>
            </a:r>
            <a:r>
              <a:rPr lang="en-US" sz="2200" dirty="0"/>
              <a:t> of the cause.”</a:t>
            </a:r>
          </a:p>
          <a:p>
            <a:pPr marL="0" indent="0">
              <a:spcBef>
                <a:spcPts val="600"/>
              </a:spcBef>
              <a:buNone/>
            </a:pPr>
            <a:r>
              <a:rPr lang="en-US" sz="2200" dirty="0"/>
              <a:t>8.  ... an object, which exists for any time in its full perfection without any effect, is not the sole cause of that effect ...”</a:t>
            </a:r>
          </a:p>
          <a:p>
            <a:pPr marL="0" indent="0">
              <a:buNone/>
            </a:pPr>
            <a:r>
              <a:rPr lang="en-US" sz="2200" dirty="0"/>
              <a:t>						(T 1.3.15.3-10)</a:t>
            </a:r>
          </a:p>
          <a:p>
            <a:pPr marL="0" indent="0">
              <a:buNone/>
            </a:pPr>
            <a:endParaRPr lang="en-GB" sz="22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227</a:t>
            </a:fld>
            <a:endParaRPr lang="en-US"/>
          </a:p>
        </p:txBody>
      </p:sp>
    </p:spTree>
    <p:extLst>
      <p:ext uri="{BB962C8B-B14F-4D97-AF65-F5344CB8AC3E}">
        <p14:creationId xmlns:p14="http://schemas.microsoft.com/office/powerpoint/2010/main" val="1451351074"/>
      </p:ext>
    </p:extLst>
  </p:cSld>
  <p:clrMapOvr>
    <a:masterClrMapping/>
  </p:clrMapOvr>
  <p:transition spd="med">
    <p:cove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712968" cy="5508612"/>
          </a:xfrm>
        </p:spPr>
        <p:txBody>
          <a:bodyPr/>
          <a:lstStyle/>
          <a:p>
            <a:pPr>
              <a:spcBef>
                <a:spcPts val="1200"/>
              </a:spcBef>
            </a:pPr>
            <a:r>
              <a:rPr lang="en-GB" sz="2700" dirty="0"/>
              <a:t>In </a:t>
            </a:r>
            <a:r>
              <a:rPr lang="en-GB" sz="2700"/>
              <a:t>the </a:t>
            </a:r>
            <a:r>
              <a:rPr lang="en-GB" sz="2700" i="1"/>
              <a:t>Enquiry</a:t>
            </a:r>
            <a:r>
              <a:rPr lang="en-GB" sz="2700" dirty="0"/>
              <a:t>, </a:t>
            </a:r>
            <a:r>
              <a:rPr lang="en-GB" sz="2700"/>
              <a:t>Hume recognises that mechanical causation cannot be analysed in the crude </a:t>
            </a:r>
            <a:r>
              <a:rPr lang="en-GB" sz="2700" i="1"/>
              <a:t>discrete</a:t>
            </a:r>
            <a:r>
              <a:rPr lang="en-GB" sz="2700"/>
              <a:t> manner of his rules, but involves </a:t>
            </a:r>
            <a:r>
              <a:rPr lang="en-GB" sz="2700" i="1"/>
              <a:t>continuously</a:t>
            </a:r>
            <a:r>
              <a:rPr lang="en-GB" sz="2700"/>
              <a:t> varying </a:t>
            </a:r>
            <a:r>
              <a:rPr lang="en-GB" sz="2700" i="1"/>
              <a:t>forces</a:t>
            </a:r>
            <a:r>
              <a:rPr lang="en-GB" sz="2700"/>
              <a:t>: </a:t>
            </a:r>
            <a:r>
              <a:rPr lang="en-GB" sz="2700" dirty="0"/>
              <a:t>theoretical entities that can be quantified, </a:t>
            </a:r>
            <a:r>
              <a:rPr lang="en-GB" sz="2700"/>
              <a:t>and enter </a:t>
            </a:r>
            <a:r>
              <a:rPr lang="en-GB" sz="2700" dirty="0"/>
              <a:t>into equations describing objects’ behaviour:</a:t>
            </a:r>
          </a:p>
          <a:p>
            <a:pPr lvl="1">
              <a:spcBef>
                <a:spcPts val="1200"/>
              </a:spcBef>
            </a:pPr>
            <a:r>
              <a:rPr lang="en-GB" sz="2500" dirty="0">
                <a:effectLst/>
              </a:rPr>
              <a:t>“it is a law of motion, discovered by experience, that the moment or force of any body in motion is in the compound ratio or proportion of its solid contents and its velocity; …”  (</a:t>
            </a:r>
            <a:r>
              <a:rPr lang="en-GB" sz="2500" i="1" dirty="0">
                <a:effectLst/>
              </a:rPr>
              <a:t>E</a:t>
            </a:r>
            <a:r>
              <a:rPr lang="en-GB" sz="2500" dirty="0">
                <a:effectLst/>
              </a:rPr>
              <a:t> 4.13)</a:t>
            </a:r>
          </a:p>
          <a:p>
            <a:pPr lvl="1">
              <a:spcBef>
                <a:spcPts val="1200"/>
              </a:spcBef>
            </a:pPr>
            <a:r>
              <a:rPr lang="en-GB" sz="2500" dirty="0">
                <a:effectLst/>
              </a:rPr>
              <a:t>Two footnotes in </a:t>
            </a:r>
            <a:r>
              <a:rPr lang="en-GB" sz="2500" i="1" dirty="0">
                <a:effectLst/>
              </a:rPr>
              <a:t>Enquiry</a:t>
            </a:r>
            <a:r>
              <a:rPr lang="en-GB" sz="2500" dirty="0">
                <a:effectLst/>
              </a:rPr>
              <a:t> 7 (7.25 n.16, 7.29 n.17) help to bring such quantitative “powers” within the scope of Hume’s theory of causation, generalising beyond constant conjunction and the rules of </a:t>
            </a:r>
            <a:r>
              <a:rPr lang="en-GB" sz="2500" i="1" dirty="0">
                <a:effectLst/>
              </a:rPr>
              <a:t>Treatise</a:t>
            </a:r>
            <a:r>
              <a:rPr lang="en-GB" sz="2500" dirty="0">
                <a:effectLst/>
              </a:rPr>
              <a:t> 1.3.15. </a:t>
            </a:r>
            <a:r>
              <a:rPr lang="en-GB" sz="2200" dirty="0">
                <a:effectLst/>
              </a:rPr>
              <a:t> </a:t>
            </a:r>
            <a:endParaRPr lang="en-GB" sz="2200" dirty="0"/>
          </a:p>
          <a:p>
            <a:pPr lvl="0">
              <a:spcBef>
                <a:spcPts val="1200"/>
              </a:spcBef>
            </a:pPr>
            <a:endParaRPr lang="en-GB" sz="25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228</a:t>
            </a:fld>
            <a:endParaRPr lang="en-US"/>
          </a:p>
        </p:txBody>
      </p:sp>
      <p:sp>
        <p:nvSpPr>
          <p:cNvPr id="5" name="Title 1"/>
          <p:cNvSpPr>
            <a:spLocks noGrp="1"/>
          </p:cNvSpPr>
          <p:nvPr>
            <p:ph type="title"/>
          </p:nvPr>
        </p:nvSpPr>
        <p:spPr>
          <a:xfrm>
            <a:off x="179512" y="80628"/>
            <a:ext cx="8784976" cy="803535"/>
          </a:xfrm>
        </p:spPr>
        <p:txBody>
          <a:bodyPr/>
          <a:lstStyle/>
          <a:p>
            <a:r>
              <a:rPr lang="en-GB" sz="4200" dirty="0"/>
              <a:t>Quantitative Powers in the </a:t>
            </a:r>
            <a:r>
              <a:rPr lang="en-GB" sz="4200" i="1" dirty="0"/>
              <a:t>Enquiry</a:t>
            </a:r>
            <a:endParaRPr lang="en-GB" sz="4200" dirty="0"/>
          </a:p>
        </p:txBody>
      </p:sp>
    </p:spTree>
    <p:extLst>
      <p:ext uri="{BB962C8B-B14F-4D97-AF65-F5344CB8AC3E}">
        <p14:creationId xmlns:p14="http://schemas.microsoft.com/office/powerpoint/2010/main" val="1283576708"/>
      </p:ext>
    </p:extLst>
  </p:cSld>
  <p:clrMapOvr>
    <a:masterClrMapping/>
  </p:clrMapOvr>
  <p:transition spd="med">
    <p:cove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332656"/>
            <a:ext cx="8100900" cy="5940660"/>
          </a:xfrm>
        </p:spPr>
        <p:txBody>
          <a:bodyPr/>
          <a:lstStyle/>
          <a:p>
            <a:pPr marL="0" indent="0">
              <a:buNone/>
            </a:pPr>
            <a:r>
              <a:rPr lang="en-GB" sz="2200" dirty="0">
                <a:effectLst/>
              </a:rPr>
              <a:t>“We find by experience, that a body at rest or in motion continues for ever in its present state, till put from it by some new cause; and that a body impelled takes as much motion from the impelling body as it acquires itself.  When we call this a </a:t>
            </a:r>
            <a:r>
              <a:rPr lang="en-GB" sz="2200" i="1" dirty="0">
                <a:effectLst/>
              </a:rPr>
              <a:t>vis </a:t>
            </a:r>
            <a:r>
              <a:rPr lang="en-GB" sz="2200" i="1" dirty="0" err="1">
                <a:effectLst/>
              </a:rPr>
              <a:t>inertiae</a:t>
            </a:r>
            <a:r>
              <a:rPr lang="en-GB" sz="2200" dirty="0">
                <a:effectLst/>
              </a:rPr>
              <a:t>, we only mark these facts, without pretending to have any idea of the inert power; in the same manner as, when we talk of gravity, we mean certain effects, without comprehending that active power.”  (</a:t>
            </a:r>
            <a:r>
              <a:rPr lang="en-GB" sz="2200" i="1" dirty="0">
                <a:effectLst/>
              </a:rPr>
              <a:t>E</a:t>
            </a:r>
            <a:r>
              <a:rPr lang="en-GB" sz="2200" dirty="0">
                <a:effectLst/>
              </a:rPr>
              <a:t> 7.25 n.16)</a:t>
            </a:r>
          </a:p>
          <a:p>
            <a:pPr marL="0" indent="0">
              <a:spcBef>
                <a:spcPts val="1800"/>
              </a:spcBef>
              <a:buNone/>
            </a:pPr>
            <a:r>
              <a:rPr lang="en-GB" sz="2200" dirty="0">
                <a:effectLst/>
              </a:rPr>
              <a:t>“According to these explications and definitions, the idea of </a:t>
            </a:r>
            <a:r>
              <a:rPr lang="en-GB" sz="2200" i="1" dirty="0">
                <a:effectLst/>
              </a:rPr>
              <a:t>power </a:t>
            </a:r>
            <a:r>
              <a:rPr lang="en-GB" sz="2200" dirty="0">
                <a:effectLst/>
              </a:rPr>
              <a:t>is relative as much as that of </a:t>
            </a:r>
            <a:r>
              <a:rPr lang="en-GB" sz="2200" i="1" dirty="0">
                <a:effectLst/>
              </a:rPr>
              <a:t>cause</a:t>
            </a:r>
            <a:r>
              <a:rPr lang="en-GB" sz="2200" dirty="0">
                <a:effectLst/>
              </a:rPr>
              <a:t>; and both have a reference to an effect, or some other event constantly conjoined with the former.  When we consider the </a:t>
            </a:r>
            <a:r>
              <a:rPr lang="en-GB" sz="2200" i="1" dirty="0">
                <a:effectLst/>
              </a:rPr>
              <a:t>unknown</a:t>
            </a:r>
            <a:r>
              <a:rPr lang="en-GB" sz="2200" dirty="0">
                <a:effectLst/>
              </a:rPr>
              <a:t> circumstance of an object, by which the degree or quantity of its effect is fixed and determined, we call that its power: And accordingly, it is allowed by all philosophers, that the effect is the measure of the power.  …  The dispute whether the force of a body in motion be as its velocity, or the square of its velocity; …”  (</a:t>
            </a:r>
            <a:r>
              <a:rPr lang="en-GB" sz="2200" i="1" dirty="0">
                <a:effectLst/>
              </a:rPr>
              <a:t>E</a:t>
            </a:r>
            <a:r>
              <a:rPr lang="en-GB" sz="2200" dirty="0">
                <a:effectLst/>
              </a:rPr>
              <a:t> 7.29 n. 17)</a:t>
            </a:r>
          </a:p>
          <a:p>
            <a:pPr marL="0" indent="0">
              <a:buNone/>
            </a:pPr>
            <a:endParaRPr lang="en-GB" sz="26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229</a:t>
            </a:fld>
            <a:endParaRPr lang="en-US"/>
          </a:p>
        </p:txBody>
      </p:sp>
    </p:spTree>
    <p:extLst>
      <p:ext uri="{BB962C8B-B14F-4D97-AF65-F5344CB8AC3E}">
        <p14:creationId xmlns:p14="http://schemas.microsoft.com/office/powerpoint/2010/main" val="921970088"/>
      </p:ext>
    </p:extLst>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“Sensation” and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590872" y="1340769"/>
            <a:ext cx="8229600" cy="5239418"/>
          </a:xfrm>
        </p:spPr>
        <p:txBody>
          <a:bodyPr/>
          <a:lstStyle/>
          <a:p>
            <a:r>
              <a:rPr lang="en-US" sz="2800"/>
              <a:t>Hume follows Locke in calling the two sources of ideas “sensation” and “reflection” (</a:t>
            </a:r>
            <a:r>
              <a:rPr lang="en-US" sz="2800" i="1"/>
              <a:t>T</a:t>
            </a:r>
            <a:r>
              <a:rPr lang="en-US" sz="2800"/>
              <a:t> 1.1.2.1,</a:t>
            </a:r>
            <a:br>
              <a:rPr lang="en-US" sz="2800"/>
            </a:br>
            <a:r>
              <a:rPr lang="en-US" sz="2800"/>
              <a:t>cf. </a:t>
            </a:r>
            <a:r>
              <a:rPr lang="en-US" sz="2800" i="1"/>
              <a:t>Essay</a:t>
            </a:r>
            <a:r>
              <a:rPr lang="en-US" sz="2800"/>
              <a:t> II i 3-4), but there are differences …</a:t>
            </a:r>
          </a:p>
          <a:p>
            <a:pPr>
              <a:spcBef>
                <a:spcPts val="1800"/>
              </a:spcBef>
            </a:pPr>
            <a:r>
              <a:rPr lang="en-US" sz="2800"/>
              <a:t>First, whereas Locke takes for granted that we have “sensitive knowledge” of the existence of external objects (</a:t>
            </a:r>
            <a:r>
              <a:rPr lang="en-US" sz="2800" i="1"/>
              <a:t>Essay</a:t>
            </a:r>
            <a:r>
              <a:rPr lang="en-US" sz="2800"/>
              <a:t> IV xi), Hume describes the impressions of sense (e.g. perceptions of colour, taste, smell, bodily pain) as arising</a:t>
            </a:r>
            <a:br>
              <a:rPr lang="en-US" sz="2800"/>
            </a:br>
            <a:r>
              <a:rPr lang="en-US" sz="2800"/>
              <a:t>“in the soul originally, from unknown causes”</a:t>
            </a:r>
            <a:br>
              <a:rPr lang="en-US" sz="2800"/>
            </a:br>
            <a:r>
              <a:rPr lang="en-US" sz="2800"/>
              <a:t>(</a:t>
            </a:r>
            <a:r>
              <a:rPr lang="en-US" sz="2800" i="1"/>
              <a:t>T</a:t>
            </a:r>
            <a:r>
              <a:rPr lang="en-US" sz="2800"/>
              <a:t> 1.1.2.1).  This suggests from the start a more sceptical attitude towards the senses.</a:t>
            </a:r>
            <a:endParaRPr lang="en-GB" sz="2800"/>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23</a:t>
            </a:fld>
            <a:endParaRPr lang="en-US"/>
          </a:p>
        </p:txBody>
      </p:sp>
    </p:spTree>
    <p:extLst>
      <p:ext uri="{BB962C8B-B14F-4D97-AF65-F5344CB8AC3E}">
        <p14:creationId xmlns:p14="http://schemas.microsoft.com/office/powerpoint/2010/main" val="3840648088"/>
      </p:ext>
    </p:extLst>
  </p:cSld>
  <p:clrMapOvr>
    <a:masterClrMapping/>
  </p:clrMapOvr>
  <p:transition spd="med">
    <p:cove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230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230</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666911"/>
          </a:xfrm>
        </p:spPr>
        <p:txBody>
          <a:bodyPr/>
          <a:lstStyle/>
          <a:p>
            <a:r>
              <a:rPr lang="en-GB" sz="4000" dirty="0"/>
              <a:t>“Of the Reason of </a:t>
            </a:r>
            <a:r>
              <a:rPr lang="en-GB" sz="4000"/>
              <a:t>Animals” (</a:t>
            </a:r>
            <a:r>
              <a:rPr lang="en-GB" sz="4000" i="1"/>
              <a:t>T </a:t>
            </a:r>
            <a:r>
              <a:rPr lang="en-GB" sz="4000"/>
              <a:t>1.3.16)</a:t>
            </a:r>
            <a:endParaRPr lang="en-GB" sz="4000" dirty="0"/>
          </a:p>
        </p:txBody>
      </p:sp>
      <p:sp>
        <p:nvSpPr>
          <p:cNvPr id="664579" name="Rectangle 3"/>
          <p:cNvSpPr>
            <a:spLocks noGrp="1" noChangeArrowheads="1"/>
          </p:cNvSpPr>
          <p:nvPr>
            <p:ph type="body" idx="4294967295"/>
          </p:nvPr>
        </p:nvSpPr>
        <p:spPr>
          <a:xfrm>
            <a:off x="251520" y="1160748"/>
            <a:ext cx="8640960" cy="5363877"/>
          </a:xfrm>
        </p:spPr>
        <p:txBody>
          <a:bodyPr/>
          <a:lstStyle/>
          <a:p>
            <a:r>
              <a:rPr lang="en-GB" sz="2900" dirty="0"/>
              <a:t>Significantly, </a:t>
            </a:r>
            <a:r>
              <a:rPr lang="en-GB" sz="2900" i="1" dirty="0"/>
              <a:t>three</a:t>
            </a:r>
            <a:r>
              <a:rPr lang="en-GB" sz="2900" dirty="0"/>
              <a:t> parts of the </a:t>
            </a:r>
            <a:r>
              <a:rPr lang="en-GB" sz="2900" i="1" dirty="0"/>
              <a:t>Treatise</a:t>
            </a:r>
            <a:r>
              <a:rPr lang="en-GB" sz="2900" dirty="0"/>
              <a:t> (1.3, 2.1, and 2.2) end with sections comparing humans with animals (and the last paragraph of </a:t>
            </a:r>
            <a:r>
              <a:rPr lang="en-GB" sz="2900" i="1" dirty="0"/>
              <a:t>T</a:t>
            </a:r>
            <a:r>
              <a:rPr lang="en-GB" sz="2900" dirty="0"/>
              <a:t> 2.3.9 says the similarity regarding “the will and direct passions” is too “evident” to need discussing).</a:t>
            </a:r>
          </a:p>
          <a:p>
            <a:pPr lvl="1">
              <a:spcBef>
                <a:spcPts val="1200"/>
              </a:spcBef>
            </a:pPr>
            <a:r>
              <a:rPr lang="en-GB" sz="2600"/>
              <a:t>Hume is a “biological naturalist”, in the sense of seeing humans as continuous with other animals, and operating by similar principles (as opposed to being separate beings “made in the image of God”).</a:t>
            </a:r>
            <a:endParaRPr lang="en-GB" sz="2600" dirty="0"/>
          </a:p>
          <a:p>
            <a:pPr lvl="1">
              <a:spcBef>
                <a:spcPts val="1200"/>
              </a:spcBef>
            </a:pPr>
            <a:r>
              <a:rPr lang="en-GB" sz="2600"/>
              <a:t>A </a:t>
            </a:r>
            <a:r>
              <a:rPr lang="en-GB" sz="2600" dirty="0"/>
              <a:t>century later, Charles </a:t>
            </a:r>
            <a:r>
              <a:rPr lang="en-GB" sz="2600"/>
              <a:t>Darwin was reading Hume “Of </a:t>
            </a:r>
            <a:r>
              <a:rPr lang="en-GB" sz="2600" dirty="0"/>
              <a:t>the reason of animals” (</a:t>
            </a:r>
            <a:r>
              <a:rPr lang="en-GB" sz="2600" i="1" dirty="0"/>
              <a:t>Enquiry</a:t>
            </a:r>
            <a:r>
              <a:rPr lang="en-GB" sz="2600" dirty="0"/>
              <a:t> 9</a:t>
            </a:r>
            <a:r>
              <a:rPr lang="en-GB" sz="2600"/>
              <a:t>) around the time he came </a:t>
            </a:r>
            <a:r>
              <a:rPr lang="en-GB" sz="2600" dirty="0"/>
              <a:t>up with the theory of natural selection.</a:t>
            </a:r>
          </a:p>
        </p:txBody>
      </p:sp>
    </p:spTree>
    <p:extLst>
      <p:ext uri="{BB962C8B-B14F-4D97-AF65-F5344CB8AC3E}">
        <p14:creationId xmlns:p14="http://schemas.microsoft.com/office/powerpoint/2010/main" val="3649383294"/>
      </p:ext>
    </p:extLst>
  </p:cSld>
  <p:clrMapOvr>
    <a:masterClrMapping/>
  </p:clrMapOvr>
  <p:transition spd="med">
    <p:cove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231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231</a:t>
            </a:fld>
            <a:endParaRPr lang="en-US" sz="1600">
              <a:effectLst>
                <a:outerShdw blurRad="38100" dist="38100" dir="2700000" algn="tl">
                  <a:srgbClr val="000000"/>
                </a:outerShdw>
              </a:effectLst>
              <a:ea typeface="ＭＳ Ｐゴシック" charset="-128"/>
            </a:endParaRPr>
          </a:p>
        </p:txBody>
      </p:sp>
      <p:sp>
        <p:nvSpPr>
          <p:cNvPr id="664579" name="Rectangle 3"/>
          <p:cNvSpPr>
            <a:spLocks noGrp="1" noChangeArrowheads="1"/>
          </p:cNvSpPr>
          <p:nvPr>
            <p:ph type="body" idx="4294967295"/>
          </p:nvPr>
        </p:nvSpPr>
        <p:spPr>
          <a:xfrm>
            <a:off x="251520" y="260648"/>
            <a:ext cx="8640960" cy="6263977"/>
          </a:xfrm>
        </p:spPr>
        <p:txBody>
          <a:bodyPr/>
          <a:lstStyle/>
          <a:p>
            <a:r>
              <a:rPr lang="en-GB" sz="2900" dirty="0"/>
              <a:t>Hume’s main point in </a:t>
            </a:r>
            <a:r>
              <a:rPr lang="en-GB" sz="2900" i="1" dirty="0"/>
              <a:t>T</a:t>
            </a:r>
            <a:r>
              <a:rPr lang="en-GB" sz="2900" dirty="0"/>
              <a:t> 1.3.16 is to argue in favour of his “system concerning the nature of the understanding” (§4) by showing that “it will equally account for the </a:t>
            </a:r>
            <a:r>
              <a:rPr lang="en-GB" sz="2900" dirty="0" err="1"/>
              <a:t>reasonings</a:t>
            </a:r>
            <a:r>
              <a:rPr lang="en-GB" sz="2900" dirty="0"/>
              <a:t> of beasts”.</a:t>
            </a:r>
          </a:p>
          <a:p>
            <a:pPr lvl="1">
              <a:spcBef>
                <a:spcPts val="1200"/>
              </a:spcBef>
              <a:buNone/>
            </a:pPr>
            <a:r>
              <a:rPr lang="en-GB" sz="2400" dirty="0"/>
              <a:t>	“let any philosopher make a trial, and endeavour to explain that act of the mind, which we call </a:t>
            </a:r>
            <a:r>
              <a:rPr lang="en-GB" sz="2400" i="1" dirty="0"/>
              <a:t>belief</a:t>
            </a:r>
            <a:r>
              <a:rPr lang="en-GB" sz="2400" dirty="0"/>
              <a:t>, and give an account of the principles, from which it is </a:t>
            </a:r>
            <a:r>
              <a:rPr lang="en-GB" sz="2400" dirty="0" err="1"/>
              <a:t>deriv’d</a:t>
            </a:r>
            <a:r>
              <a:rPr lang="en-GB" sz="2400" dirty="0"/>
              <a:t>, independent of the influence of custom on the imagination, and let his hypothesis be equally applicable to beasts as to the human species; and after he has done this, I promise to embrace his opinion.”  (§8)</a:t>
            </a:r>
          </a:p>
          <a:p>
            <a:pPr>
              <a:spcBef>
                <a:spcPts val="1200"/>
              </a:spcBef>
            </a:pPr>
            <a:r>
              <a:rPr lang="en-GB" sz="2900" dirty="0"/>
              <a:t>“Reason” – in both humans and animals – “is nothing but a wonderful and unintelligible instinct” that enlivens our ideas according to custom (§9).</a:t>
            </a:r>
          </a:p>
        </p:txBody>
      </p:sp>
    </p:spTree>
    <p:extLst>
      <p:ext uri="{BB962C8B-B14F-4D97-AF65-F5344CB8AC3E}">
        <p14:creationId xmlns:p14="http://schemas.microsoft.com/office/powerpoint/2010/main" val="2551161543"/>
      </p:ext>
    </p:extLst>
  </p:cSld>
  <p:clrMapOvr>
    <a:masterClrMapping/>
  </p:clrMapOvr>
  <p:transition spd="med">
    <p:cove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232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232</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792088"/>
          </a:xfrm>
        </p:spPr>
        <p:txBody>
          <a:bodyPr/>
          <a:lstStyle/>
          <a:p>
            <a:r>
              <a:rPr lang="en-GB" dirty="0"/>
              <a:t>A Positive View of Causation</a:t>
            </a:r>
          </a:p>
        </p:txBody>
      </p:sp>
      <p:sp>
        <p:nvSpPr>
          <p:cNvPr id="664579" name="Rectangle 3"/>
          <p:cNvSpPr>
            <a:spLocks noGrp="1" noChangeArrowheads="1"/>
          </p:cNvSpPr>
          <p:nvPr>
            <p:ph type="body" idx="4294967295"/>
          </p:nvPr>
        </p:nvSpPr>
        <p:spPr>
          <a:xfrm>
            <a:off x="395536" y="1160748"/>
            <a:ext cx="8424936" cy="5472608"/>
          </a:xfrm>
        </p:spPr>
        <p:txBody>
          <a:bodyPr/>
          <a:lstStyle/>
          <a:p>
            <a:r>
              <a:rPr lang="en-GB" sz="2800" dirty="0"/>
              <a:t>Later in the </a:t>
            </a:r>
            <a:r>
              <a:rPr lang="en-GB" sz="2800" i="1" dirty="0"/>
              <a:t>Treatise</a:t>
            </a:r>
            <a:r>
              <a:rPr lang="en-GB" sz="2800" dirty="0"/>
              <a:t>,</a:t>
            </a:r>
            <a:r>
              <a:rPr lang="en-GB" sz="2800" i="1" dirty="0"/>
              <a:t> </a:t>
            </a:r>
            <a:r>
              <a:rPr lang="en-GB" sz="2800" dirty="0"/>
              <a:t>Hume continues to use his account of causation to positively identify causal relations (so it is certainly </a:t>
            </a:r>
            <a:r>
              <a:rPr lang="en-GB" sz="2800" i="1" dirty="0"/>
              <a:t>not</a:t>
            </a:r>
            <a:r>
              <a:rPr lang="en-GB" sz="2800" dirty="0"/>
              <a:t> a sceptical or debunking account, as sometimes claimed):</a:t>
            </a:r>
          </a:p>
          <a:p>
            <a:pPr lvl="1">
              <a:spcBef>
                <a:spcPts val="1800"/>
              </a:spcBef>
              <a:buNone/>
            </a:pPr>
            <a:r>
              <a:rPr lang="en-GB" sz="2500" dirty="0"/>
              <a:t>	</a:t>
            </a:r>
            <a:r>
              <a:rPr lang="en-GB" sz="2400" dirty="0"/>
              <a:t>“all objects, which are found to be constantly </a:t>
            </a:r>
            <a:r>
              <a:rPr lang="en-GB" sz="2400" dirty="0" err="1"/>
              <a:t>conjoin’d</a:t>
            </a:r>
            <a:r>
              <a:rPr lang="en-GB" sz="2400" dirty="0"/>
              <a:t>, are </a:t>
            </a:r>
            <a:r>
              <a:rPr lang="en-GB" sz="2400" i="1" dirty="0">
                <a:solidFill>
                  <a:srgbClr val="FF9999"/>
                </a:solidFill>
              </a:rPr>
              <a:t>upon that account only</a:t>
            </a:r>
            <a:r>
              <a:rPr lang="en-GB" sz="2400" dirty="0">
                <a:solidFill>
                  <a:srgbClr val="FF9999"/>
                </a:solidFill>
              </a:rPr>
              <a:t> </a:t>
            </a:r>
            <a:r>
              <a:rPr lang="en-GB" sz="2400" dirty="0"/>
              <a:t>to be regarded as causes and effects.  …  the constant conjunction of objects constitutes </a:t>
            </a:r>
            <a:r>
              <a:rPr lang="en-GB" sz="2400" i="1" dirty="0"/>
              <a:t>the very essence</a:t>
            </a:r>
            <a:r>
              <a:rPr lang="en-GB" sz="2400" dirty="0"/>
              <a:t> of cause and effect …”</a:t>
            </a:r>
            <a:br>
              <a:rPr lang="en-GB" sz="2400" dirty="0"/>
            </a:br>
            <a:r>
              <a:rPr lang="en-GB" sz="2400" dirty="0"/>
              <a:t>				(</a:t>
            </a:r>
            <a:r>
              <a:rPr lang="en-GB" sz="2400" i="1" dirty="0"/>
              <a:t>T</a:t>
            </a:r>
            <a:r>
              <a:rPr lang="en-GB" sz="2400" dirty="0"/>
              <a:t> 1.4.5.32, emphasis added)</a:t>
            </a:r>
            <a:endParaRPr lang="en-US" sz="2400" dirty="0"/>
          </a:p>
          <a:p>
            <a:pPr lvl="1">
              <a:spcBef>
                <a:spcPts val="1200"/>
              </a:spcBef>
              <a:buNone/>
            </a:pPr>
            <a:r>
              <a:rPr lang="en-GB" sz="2400" dirty="0"/>
              <a:t>	“two particulars [are] essential to necessity, </a:t>
            </a:r>
            <a:r>
              <a:rPr lang="en-GB" sz="2400" i="1" dirty="0"/>
              <a:t>viz.</a:t>
            </a:r>
            <a:r>
              <a:rPr lang="en-US" sz="2400" dirty="0"/>
              <a:t> </a:t>
            </a:r>
            <a:r>
              <a:rPr lang="en-GB" sz="2400" dirty="0"/>
              <a:t>the constant </a:t>
            </a:r>
            <a:r>
              <a:rPr lang="en-GB" sz="2400" i="1" dirty="0"/>
              <a:t>union</a:t>
            </a:r>
            <a:r>
              <a:rPr lang="en-GB" sz="2400" dirty="0"/>
              <a:t> and the </a:t>
            </a:r>
            <a:r>
              <a:rPr lang="en-GB" sz="2400" i="1" dirty="0"/>
              <a:t>inference</a:t>
            </a:r>
            <a:r>
              <a:rPr lang="en-GB" sz="2400" dirty="0"/>
              <a:t> of the mind … wherever we discover these we must acknowledge a necessity.”		(</a:t>
            </a:r>
            <a:r>
              <a:rPr lang="en-GB" sz="2400" i="1" dirty="0"/>
              <a:t>T</a:t>
            </a:r>
            <a:r>
              <a:rPr lang="en-GB" sz="2400" dirty="0"/>
              <a:t> 2.3.1.4)</a:t>
            </a:r>
            <a:r>
              <a:rPr lang="en-US" sz="2400" dirty="0"/>
              <a:t> </a:t>
            </a:r>
            <a:endParaRPr lang="en-GB" sz="2400" dirty="0"/>
          </a:p>
        </p:txBody>
      </p:sp>
    </p:spTree>
    <p:extLst>
      <p:ext uri="{BB962C8B-B14F-4D97-AF65-F5344CB8AC3E}">
        <p14:creationId xmlns:p14="http://schemas.microsoft.com/office/powerpoint/2010/main" val="1271364226"/>
      </p:ext>
    </p:extLst>
  </p:cSld>
  <p:clrMapOvr>
    <a:masterClrMapping/>
  </p:clrMapOvr>
  <p:transition spd="med">
    <p:cove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41D36E0-D3E1-4801-8687-3DC0D86CBC97}" type="slidenum">
              <a:rPr lang="en-US"/>
              <a:pPr/>
              <a:t>233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233</a:t>
            </a:fld>
            <a:endParaRPr lang="en-US" sz="1600">
              <a:effectLst>
                <a:outerShdw blurRad="38100" dist="38100" dir="2700000" algn="tl">
                  <a:srgbClr val="000000"/>
                </a:outerShdw>
              </a:effectLst>
              <a:ea typeface="ＭＳ Ｐゴシック" charset="-128"/>
            </a:endParaRPr>
          </a:p>
        </p:txBody>
      </p:sp>
      <p:sp>
        <p:nvSpPr>
          <p:cNvPr id="604162" name="Rectangle 2"/>
          <p:cNvSpPr>
            <a:spLocks noGrp="1" noChangeArrowheads="1"/>
          </p:cNvSpPr>
          <p:nvPr>
            <p:ph type="title" idx="4294967295"/>
          </p:nvPr>
        </p:nvSpPr>
        <p:spPr>
          <a:xfrm>
            <a:off x="457200" y="80628"/>
            <a:ext cx="8229600" cy="792088"/>
          </a:xfrm>
        </p:spPr>
        <p:txBody>
          <a:bodyPr/>
          <a:lstStyle/>
          <a:p>
            <a:r>
              <a:rPr lang="en-GB"/>
              <a:t>Of Liberty and Necessity</a:t>
            </a:r>
          </a:p>
        </p:txBody>
      </p:sp>
      <p:sp>
        <p:nvSpPr>
          <p:cNvPr id="604163" name="Rectangle 3"/>
          <p:cNvSpPr>
            <a:spLocks noGrp="1" noChangeArrowheads="1"/>
          </p:cNvSpPr>
          <p:nvPr>
            <p:ph type="body" idx="4294967295"/>
          </p:nvPr>
        </p:nvSpPr>
        <p:spPr>
          <a:xfrm>
            <a:off x="466849" y="1124744"/>
            <a:ext cx="8317619" cy="5508612"/>
          </a:xfrm>
        </p:spPr>
        <p:txBody>
          <a:bodyPr/>
          <a:lstStyle/>
          <a:p>
            <a:r>
              <a:rPr lang="en-GB" sz="2700"/>
              <a:t>In the </a:t>
            </a:r>
            <a:r>
              <a:rPr lang="en-GB" sz="2700" i="1"/>
              <a:t>Treatise</a:t>
            </a:r>
            <a:r>
              <a:rPr lang="en-GB" sz="2700"/>
              <a:t>, the discussion “Of Liberty and Nec-essity” is postponed until late in Book 2, and this has led to its unfortunate neglect by interpreters.  In the </a:t>
            </a:r>
            <a:r>
              <a:rPr lang="en-GB" sz="2700" i="1"/>
              <a:t>Enquiry</a:t>
            </a:r>
            <a:r>
              <a:rPr lang="en-GB" sz="2700"/>
              <a:t>, it is appropriately placed immedi-ately after “Of the Idea of Necessary Connexion”.</a:t>
            </a:r>
          </a:p>
          <a:p>
            <a:r>
              <a:rPr lang="en-GB" sz="2700"/>
              <a:t>Hume argues here </a:t>
            </a:r>
            <a:r>
              <a:rPr lang="en-GB" sz="2700" dirty="0"/>
              <a:t>that </a:t>
            </a:r>
            <a:r>
              <a:rPr lang="en-GB" sz="2700" i="1" u="sng" dirty="0"/>
              <a:t>exactly the </a:t>
            </a:r>
            <a:r>
              <a:rPr lang="en-GB" sz="2700" i="1" u="sng"/>
              <a:t>same necessity that applies in the physical realm applies equally in </a:t>
            </a:r>
            <a:r>
              <a:rPr lang="en-GB" sz="2700" i="1" u="sng" dirty="0"/>
              <a:t>the </a:t>
            </a:r>
            <a:r>
              <a:rPr lang="en-GB" sz="2700" i="1" u="sng"/>
              <a:t>moral realm</a:t>
            </a:r>
            <a:r>
              <a:rPr lang="en-GB" sz="2700"/>
              <a:t> (a point we saw made also in the </a:t>
            </a:r>
            <a:r>
              <a:rPr lang="en-GB" sz="2700" dirty="0"/>
              <a:t>corollaries </a:t>
            </a:r>
            <a:r>
              <a:rPr lang="en-GB" sz="2700"/>
              <a:t>to his </a:t>
            </a:r>
            <a:r>
              <a:rPr lang="en-GB" sz="2700" dirty="0"/>
              <a:t>definitions at </a:t>
            </a:r>
            <a:r>
              <a:rPr lang="en-GB" sz="2700" i="1" dirty="0"/>
              <a:t>T</a:t>
            </a:r>
            <a:r>
              <a:rPr lang="en-GB" sz="2700" dirty="0"/>
              <a:t> </a:t>
            </a:r>
            <a:r>
              <a:rPr lang="en-GB" sz="2700"/>
              <a:t>1.3.14.32-33).</a:t>
            </a:r>
          </a:p>
          <a:p>
            <a:pPr lvl="1"/>
            <a:r>
              <a:rPr lang="en-GB" sz="2300"/>
              <a:t>This depends on </a:t>
            </a:r>
            <a:r>
              <a:rPr lang="en-GB" sz="2300" i="1" u="sng"/>
              <a:t>our </a:t>
            </a:r>
            <a:r>
              <a:rPr lang="en-GB" sz="2300" i="1" u="sng" dirty="0"/>
              <a:t>understanding </a:t>
            </a:r>
            <a:r>
              <a:rPr lang="en-GB" sz="2300" i="1" u="sng"/>
              <a:t>of necessary connexion as being </a:t>
            </a:r>
            <a:r>
              <a:rPr lang="en-GB" sz="2300" i="1" u="sng" dirty="0"/>
              <a:t>completely exhausted by the two factors of constant conjunction and </a:t>
            </a:r>
            <a:r>
              <a:rPr lang="en-GB" sz="2300" i="1" u="sng"/>
              <a:t>customary inference</a:t>
            </a:r>
            <a:r>
              <a:rPr lang="en-GB" sz="2300"/>
              <a:t>, both of which can be seen to apply in the moral realm</a:t>
            </a:r>
            <a:r>
              <a:rPr lang="en-US" sz="2300"/>
              <a:t>.</a:t>
            </a:r>
            <a:endParaRPr lang="en-US" sz="2300" dirty="0"/>
          </a:p>
        </p:txBody>
      </p:sp>
    </p:spTree>
    <p:extLst>
      <p:ext uri="{BB962C8B-B14F-4D97-AF65-F5344CB8AC3E}">
        <p14:creationId xmlns:p14="http://schemas.microsoft.com/office/powerpoint/2010/main" val="2614231230"/>
      </p:ext>
    </p:extLst>
  </p:cSld>
  <p:clrMapOvr>
    <a:masterClrMapping/>
  </p:clrMapOvr>
  <p:transition spd="med">
    <p:cove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7C65-6F8D-B91B-AABC-C4F718E2202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2D6F230-3F4D-E365-2FA1-CEA5BD9B4BB0}"/>
              </a:ext>
            </a:extLst>
          </p:cNvPr>
          <p:cNvSpPr>
            <a:spLocks noGrp="1"/>
          </p:cNvSpPr>
          <p:nvPr>
            <p:ph type="sldNum" sz="quarter" idx="10"/>
          </p:nvPr>
        </p:nvSpPr>
        <p:spPr/>
        <p:txBody>
          <a:bodyPr/>
          <a:lstStyle/>
          <a:p>
            <a:fld id="{641D36E0-D3E1-4801-8687-3DC0D86CBC97}" type="slidenum">
              <a:rPr lang="en-US"/>
              <a:pPr/>
              <a:t>234</a:t>
            </a:fld>
            <a:endParaRPr lang="en-US"/>
          </a:p>
        </p:txBody>
      </p:sp>
      <p:sp>
        <p:nvSpPr>
          <p:cNvPr id="4" name="Slide Number Placeholder 3">
            <a:extLst>
              <a:ext uri="{FF2B5EF4-FFF2-40B4-BE49-F238E27FC236}">
                <a16:creationId xmlns:a16="http://schemas.microsoft.com/office/drawing/2014/main" id="{5A057E1A-F12D-8928-FABA-EB11D38B12C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234</a:t>
            </a:fld>
            <a:endParaRPr lang="en-US" sz="1600">
              <a:effectLst>
                <a:outerShdw blurRad="38100" dist="38100" dir="2700000" algn="tl">
                  <a:srgbClr val="000000"/>
                </a:outerShdw>
              </a:effectLst>
              <a:ea typeface="ＭＳ Ｐゴシック" charset="-128"/>
            </a:endParaRPr>
          </a:p>
        </p:txBody>
      </p:sp>
      <p:sp>
        <p:nvSpPr>
          <p:cNvPr id="604162" name="Rectangle 2">
            <a:extLst>
              <a:ext uri="{FF2B5EF4-FFF2-40B4-BE49-F238E27FC236}">
                <a16:creationId xmlns:a16="http://schemas.microsoft.com/office/drawing/2014/main" id="{F94859F8-6B0A-B44C-16FB-17835561DAC8}"/>
              </a:ext>
            </a:extLst>
          </p:cNvPr>
          <p:cNvSpPr>
            <a:spLocks noGrp="1" noChangeArrowheads="1"/>
          </p:cNvSpPr>
          <p:nvPr>
            <p:ph type="title" idx="4294967295"/>
          </p:nvPr>
        </p:nvSpPr>
        <p:spPr>
          <a:xfrm>
            <a:off x="143508" y="80628"/>
            <a:ext cx="8892988" cy="828092"/>
          </a:xfrm>
        </p:spPr>
        <p:txBody>
          <a:bodyPr/>
          <a:lstStyle/>
          <a:p>
            <a:r>
              <a:rPr lang="en-GB" sz="4200"/>
              <a:t>No Further Idea of Causal Necessity</a:t>
            </a:r>
          </a:p>
        </p:txBody>
      </p:sp>
      <p:sp>
        <p:nvSpPr>
          <p:cNvPr id="604163" name="Rectangle 3">
            <a:extLst>
              <a:ext uri="{FF2B5EF4-FFF2-40B4-BE49-F238E27FC236}">
                <a16:creationId xmlns:a16="http://schemas.microsoft.com/office/drawing/2014/main" id="{7A5D7E74-604D-9BC2-5332-8867C8B853D9}"/>
              </a:ext>
            </a:extLst>
          </p:cNvPr>
          <p:cNvSpPr>
            <a:spLocks noGrp="1" noChangeArrowheads="1"/>
          </p:cNvSpPr>
          <p:nvPr>
            <p:ph type="body" idx="4294967295"/>
          </p:nvPr>
        </p:nvSpPr>
        <p:spPr>
          <a:xfrm>
            <a:off x="575556" y="1016732"/>
            <a:ext cx="8280920" cy="5544616"/>
          </a:xfrm>
        </p:spPr>
        <p:txBody>
          <a:bodyPr/>
          <a:lstStyle/>
          <a:p>
            <a:r>
              <a:rPr lang="en-GB" sz="2200"/>
              <a:t>“[Opponents] … must allow … union and inference with regard to human actions.  They will only deny, that this makes the whole of necessity.  But then they must shew, that we have an idea of something else in the actions of matter; which, according to the foregoing reasoning, is impossible.”  (</a:t>
            </a:r>
            <a:r>
              <a:rPr lang="en-GB" sz="2200" i="1"/>
              <a:t>A</a:t>
            </a:r>
            <a:r>
              <a:rPr lang="en-GB" sz="2200"/>
              <a:t> 34)</a:t>
            </a:r>
          </a:p>
          <a:p>
            <a:pPr>
              <a:spcBef>
                <a:spcPts val="1200"/>
              </a:spcBef>
            </a:pPr>
            <a:r>
              <a:rPr lang="en-US" sz="2200"/>
              <a:t>“I define necessity two ways, conformable to the two definitions of cause, …  I place it either in the constant union … of like objects, or in the inference of the mind …  [Opponents] … will maintain there is something else in the operations of matter.  … [I assert] that we have no idea of any other connexion in the actions of body”  (</a:t>
            </a:r>
            <a:r>
              <a:rPr lang="en-US" sz="2200" i="1"/>
              <a:t>T</a:t>
            </a:r>
            <a:r>
              <a:rPr lang="en-US" sz="2200"/>
              <a:t> 2.3.2.4)</a:t>
            </a:r>
            <a:endParaRPr lang="en-GB" sz="2200"/>
          </a:p>
          <a:p>
            <a:pPr>
              <a:spcBef>
                <a:spcPts val="1200"/>
              </a:spcBef>
            </a:pPr>
            <a:r>
              <a:rPr lang="en-US" sz="2200"/>
              <a:t>“[Opponents] … will maintain it possible to discover something farther in the operations of matter.  … [I assert] that there is no idea of any other necessity or connexion in the actions of body”  (</a:t>
            </a:r>
            <a:r>
              <a:rPr lang="en-US" sz="2200" i="1"/>
              <a:t>E</a:t>
            </a:r>
            <a:r>
              <a:rPr lang="en-US" sz="2200"/>
              <a:t> 8.27)</a:t>
            </a:r>
            <a:endParaRPr lang="en-US" sz="2200" dirty="0"/>
          </a:p>
        </p:txBody>
      </p:sp>
    </p:spTree>
    <p:extLst>
      <p:ext uri="{BB962C8B-B14F-4D97-AF65-F5344CB8AC3E}">
        <p14:creationId xmlns:p14="http://schemas.microsoft.com/office/powerpoint/2010/main" val="315086787"/>
      </p:ext>
    </p:extLst>
  </p:cSld>
  <p:clrMapOvr>
    <a:masterClrMapping/>
  </p:clrMapOvr>
  <p:transition spd="med">
    <p:cove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7771F22-BC8F-4D06-AFE2-7CE6EDB0CA6B}" type="slidenum">
              <a:rPr lang="en-US"/>
              <a:pPr/>
              <a:t>235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DA8E05-0EE9-4DAE-B09C-68132C26BCCA}" type="slidenum">
              <a:rPr lang="en-US" sz="1600">
                <a:effectLst>
                  <a:outerShdw blurRad="38100" dist="38100" dir="2700000" algn="tl">
                    <a:srgbClr val="000000"/>
                  </a:outerShdw>
                </a:effectLst>
                <a:ea typeface="ＭＳ Ｐゴシック" charset="-128"/>
              </a:rPr>
              <a:pPr eaLnBrk="1" hangingPunct="1"/>
              <a:t>235</a:t>
            </a:fld>
            <a:endParaRPr lang="en-US" sz="1600">
              <a:effectLst>
                <a:outerShdw blurRad="38100" dist="38100" dir="2700000" algn="tl">
                  <a:srgbClr val="000000"/>
                </a:outerShdw>
              </a:effectLst>
              <a:ea typeface="ＭＳ Ｐゴシック" charset="-128"/>
            </a:endParaRPr>
          </a:p>
        </p:txBody>
      </p:sp>
      <p:sp>
        <p:nvSpPr>
          <p:cNvPr id="673794" name="Rectangle 2"/>
          <p:cNvSpPr>
            <a:spLocks noGrp="1" noChangeArrowheads="1"/>
          </p:cNvSpPr>
          <p:nvPr>
            <p:ph type="title" idx="4294967295"/>
          </p:nvPr>
        </p:nvSpPr>
        <p:spPr>
          <a:xfrm>
            <a:off x="457200" y="44624"/>
            <a:ext cx="8229600" cy="900100"/>
          </a:xfrm>
        </p:spPr>
        <p:txBody>
          <a:bodyPr/>
          <a:lstStyle/>
          <a:p>
            <a:r>
              <a:rPr lang="en-GB" dirty="0"/>
              <a:t>“A New Definition of Necessity”</a:t>
            </a:r>
          </a:p>
        </p:txBody>
      </p:sp>
      <p:sp>
        <p:nvSpPr>
          <p:cNvPr id="673795" name="Rectangle 3"/>
          <p:cNvSpPr>
            <a:spLocks noGrp="1" noChangeArrowheads="1"/>
          </p:cNvSpPr>
          <p:nvPr>
            <p:ph type="body" idx="4294967295"/>
          </p:nvPr>
        </p:nvSpPr>
        <p:spPr>
          <a:xfrm>
            <a:off x="457200" y="1052736"/>
            <a:ext cx="8363272" cy="5677184"/>
          </a:xfrm>
        </p:spPr>
        <p:txBody>
          <a:bodyPr/>
          <a:lstStyle/>
          <a:p>
            <a:r>
              <a:rPr lang="en-GB" sz="2800" dirty="0"/>
              <a:t>Hume presents this argument as turning crucially on his distinctive definition(s) of necessity:</a:t>
            </a:r>
          </a:p>
          <a:p>
            <a:pPr lvl="1">
              <a:spcBef>
                <a:spcPts val="1200"/>
              </a:spcBef>
              <a:buFontTx/>
              <a:buNone/>
            </a:pPr>
            <a:r>
              <a:rPr lang="en-GB" sz="2500" dirty="0"/>
              <a:t>	“Our author pretends, that this reasoning </a:t>
            </a:r>
            <a:r>
              <a:rPr lang="en-GB" sz="2500" dirty="0">
                <a:solidFill>
                  <a:srgbClr val="FF9999"/>
                </a:solidFill>
              </a:rPr>
              <a:t>puts the whole controversy in a new light, by giving a new definition of necessity</a:t>
            </a:r>
            <a:r>
              <a:rPr lang="en-GB" sz="2500" dirty="0"/>
              <a:t>.”  (</a:t>
            </a:r>
            <a:r>
              <a:rPr lang="en-GB" sz="2500" i="1" dirty="0"/>
              <a:t>A</a:t>
            </a:r>
            <a:r>
              <a:rPr lang="en-GB" sz="2500" dirty="0"/>
              <a:t> 34, cf. </a:t>
            </a:r>
            <a:r>
              <a:rPr lang="en-GB" sz="2500" i="1" dirty="0"/>
              <a:t>T</a:t>
            </a:r>
            <a:r>
              <a:rPr lang="en-GB" sz="2500" dirty="0"/>
              <a:t> 2.3.1.18, </a:t>
            </a:r>
            <a:r>
              <a:rPr lang="en-GB" sz="2500" i="1" dirty="0"/>
              <a:t>E</a:t>
            </a:r>
            <a:r>
              <a:rPr lang="en-GB" sz="2500" dirty="0"/>
              <a:t> 8.2)</a:t>
            </a:r>
          </a:p>
          <a:p>
            <a:pPr>
              <a:spcBef>
                <a:spcPts val="1800"/>
              </a:spcBef>
            </a:pPr>
            <a:r>
              <a:rPr lang="en-GB" sz="2800" dirty="0"/>
              <a:t>This requires that his definitions be understood as specifying “</a:t>
            </a:r>
            <a:r>
              <a:rPr lang="en-GB" sz="2800" dirty="0">
                <a:solidFill>
                  <a:srgbClr val="FF9999"/>
                </a:solidFill>
              </a:rPr>
              <a:t>the very essence of necessity</a:t>
            </a:r>
            <a:r>
              <a:rPr lang="en-GB" sz="2800" dirty="0"/>
              <a:t>”, an emphatic phrase used four times in this context</a:t>
            </a:r>
            <a:br>
              <a:rPr lang="en-GB" sz="2800" dirty="0"/>
            </a:br>
            <a:r>
              <a:rPr lang="en-GB" sz="2800" dirty="0"/>
              <a:t>(</a:t>
            </a:r>
            <a:r>
              <a:rPr lang="en-GB" sz="2800" i="1" dirty="0"/>
              <a:t>T</a:t>
            </a:r>
            <a:r>
              <a:rPr lang="en-GB" sz="2800" dirty="0"/>
              <a:t> 2.3.1.10, 2.3.2.2; </a:t>
            </a:r>
            <a:r>
              <a:rPr lang="en-GB" sz="2800" i="1" dirty="0"/>
              <a:t>E</a:t>
            </a:r>
            <a:r>
              <a:rPr lang="en-GB" sz="2800" dirty="0"/>
              <a:t> 8.22 n. 18, 8.25 n. 19).</a:t>
            </a:r>
          </a:p>
          <a:p>
            <a:pPr lvl="1">
              <a:spcBef>
                <a:spcPts val="1800"/>
              </a:spcBef>
            </a:pPr>
            <a:r>
              <a:rPr lang="en-GB" sz="2500" dirty="0"/>
              <a:t>This important application of his definitions of necessity might well be Hume’s primary motivation for investigating the idea of necessity connexion!</a:t>
            </a:r>
          </a:p>
        </p:txBody>
      </p:sp>
    </p:spTree>
    <p:extLst>
      <p:ext uri="{BB962C8B-B14F-4D97-AF65-F5344CB8AC3E}">
        <p14:creationId xmlns:p14="http://schemas.microsoft.com/office/powerpoint/2010/main" val="748397630"/>
      </p:ext>
    </p:extLst>
  </p:cSld>
  <p:clrMapOvr>
    <a:masterClrMapping/>
  </p:clrMapOvr>
  <p:transition spd="med">
    <p:cove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A452-5798-5CCF-6ABB-9F6BCE81C9C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E1FAE90-3881-8F7E-ABEA-1CC453700CE8}"/>
              </a:ext>
            </a:extLst>
          </p:cNvPr>
          <p:cNvSpPr>
            <a:spLocks noGrp="1"/>
          </p:cNvSpPr>
          <p:nvPr>
            <p:ph type="sldNum" sz="quarter" idx="10"/>
          </p:nvPr>
        </p:nvSpPr>
        <p:spPr/>
        <p:txBody>
          <a:bodyPr/>
          <a:lstStyle/>
          <a:p>
            <a:fld id="{486CBCB4-0C8B-48D3-B62F-4A4EBC46A731}" type="slidenum">
              <a:rPr lang="en-US"/>
              <a:pPr/>
              <a:t>236</a:t>
            </a:fld>
            <a:endParaRPr lang="en-US"/>
          </a:p>
        </p:txBody>
      </p:sp>
      <p:sp>
        <p:nvSpPr>
          <p:cNvPr id="748548" name="Rectangle 4">
            <a:extLst>
              <a:ext uri="{FF2B5EF4-FFF2-40B4-BE49-F238E27FC236}">
                <a16:creationId xmlns:a16="http://schemas.microsoft.com/office/drawing/2014/main" id="{81FE5CFD-6801-EC4B-27F1-E2AD064B721E}"/>
              </a:ext>
            </a:extLst>
          </p:cNvPr>
          <p:cNvSpPr>
            <a:spLocks noGrp="1" noChangeArrowheads="1"/>
          </p:cNvSpPr>
          <p:nvPr>
            <p:ph type="ctrTitle" idx="4294967295"/>
          </p:nvPr>
        </p:nvSpPr>
        <p:spPr>
          <a:xfrm>
            <a:off x="179388" y="296863"/>
            <a:ext cx="4608512" cy="6300787"/>
          </a:xfrm>
        </p:spPr>
        <p:txBody>
          <a:bodyPr/>
          <a:lstStyle/>
          <a:p>
            <a:r>
              <a:rPr lang="en-GB" sz="4800"/>
              <a:t>6(b)</a:t>
            </a:r>
            <a:br>
              <a:rPr lang="en-GB" sz="4800"/>
            </a:br>
            <a:br>
              <a:rPr lang="en-GB" sz="2400"/>
            </a:br>
            <a:r>
              <a:rPr lang="en-GB" sz="4800" i="1"/>
              <a:t>Treatise </a:t>
            </a:r>
            <a:r>
              <a:rPr lang="en-GB" sz="4800"/>
              <a:t>1.4.2</a:t>
            </a:r>
            <a:br>
              <a:rPr lang="en-GB" sz="4800"/>
            </a:br>
            <a:br>
              <a:rPr lang="en-GB" sz="2400"/>
            </a:br>
            <a:r>
              <a:rPr lang="en-GB" sz="4800"/>
              <a:t>“Of </a:t>
            </a:r>
            <a:r>
              <a:rPr lang="en-GB" sz="4800" dirty="0"/>
              <a:t>Scepticism with Regard to </a:t>
            </a:r>
            <a:r>
              <a:rPr lang="en-GB" sz="4800"/>
              <a:t>the Senses”</a:t>
            </a:r>
            <a:endParaRPr lang="en-US" sz="4800" dirty="0"/>
          </a:p>
        </p:txBody>
      </p:sp>
      <p:pic>
        <p:nvPicPr>
          <p:cNvPr id="1104899" name="Picture 6" descr="treatise1">
            <a:extLst>
              <a:ext uri="{FF2B5EF4-FFF2-40B4-BE49-F238E27FC236}">
                <a16:creationId xmlns:a16="http://schemas.microsoft.com/office/drawing/2014/main" id="{4C6FA88E-9F73-B588-82EC-44F0F73B8E3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449442239"/>
      </p:ext>
    </p:extLst>
  </p:cSld>
  <p:clrMapOvr>
    <a:masterClrMapping/>
  </p:clrMapOvr>
  <p:transition spd="med">
    <p:cove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237</a:t>
            </a:fld>
            <a:endParaRPr lang="en-US"/>
          </a:p>
        </p:txBody>
      </p:sp>
      <p:sp>
        <p:nvSpPr>
          <p:cNvPr id="2" name="Title 1"/>
          <p:cNvSpPr>
            <a:spLocks noGrp="1"/>
          </p:cNvSpPr>
          <p:nvPr>
            <p:ph type="title" idx="4294967295"/>
          </p:nvPr>
        </p:nvSpPr>
        <p:spPr>
          <a:xfrm>
            <a:off x="143508" y="152636"/>
            <a:ext cx="8820980" cy="1620180"/>
          </a:xfrm>
        </p:spPr>
        <p:txBody>
          <a:bodyPr/>
          <a:lstStyle/>
          <a:p>
            <a:pPr>
              <a:defRPr/>
            </a:pPr>
            <a:r>
              <a:rPr lang="en-US" i="1">
                <a:latin typeface="+mj-lt"/>
                <a:ea typeface="+mj-ea"/>
                <a:cs typeface="+mj-cs"/>
              </a:rPr>
              <a:t>Treatise</a:t>
            </a:r>
            <a:r>
              <a:rPr lang="en-US">
                <a:latin typeface="+mj-lt"/>
                <a:ea typeface="+mj-ea"/>
                <a:cs typeface="+mj-cs"/>
              </a:rPr>
              <a:t> Book 1 Part 4</a:t>
            </a:r>
            <a:br>
              <a:rPr lang="en-US">
                <a:latin typeface="+mj-lt"/>
                <a:ea typeface="+mj-ea"/>
                <a:cs typeface="+mj-cs"/>
              </a:rPr>
            </a:br>
            <a:r>
              <a:rPr lang="en-US" sz="3600">
                <a:latin typeface="+mj-lt"/>
                <a:ea typeface="+mj-ea"/>
                <a:cs typeface="+mj-cs"/>
              </a:rPr>
              <a:t>“Of the Sceptical and Other</a:t>
            </a:r>
            <a:br>
              <a:rPr lang="en-US" sz="3600">
                <a:latin typeface="+mj-lt"/>
                <a:ea typeface="+mj-ea"/>
                <a:cs typeface="+mj-cs"/>
              </a:rPr>
            </a:br>
            <a:r>
              <a:rPr lang="en-US" sz="3600">
                <a:latin typeface="+mj-lt"/>
                <a:ea typeface="+mj-ea"/>
                <a:cs typeface="+mj-cs"/>
              </a:rPr>
              <a:t>Systems of Philosophy”</a:t>
            </a:r>
            <a:endParaRPr lang="en-US" sz="3600" dirty="0">
              <a:latin typeface="+mj-lt"/>
              <a:ea typeface="+mj-ea"/>
              <a:cs typeface="+mj-cs"/>
            </a:endParaRPr>
          </a:p>
        </p:txBody>
      </p:sp>
      <p:sp>
        <p:nvSpPr>
          <p:cNvPr id="3" name="Content Placeholder 2"/>
          <p:cNvSpPr>
            <a:spLocks noGrp="1"/>
          </p:cNvSpPr>
          <p:nvPr>
            <p:ph idx="4294967295"/>
          </p:nvPr>
        </p:nvSpPr>
        <p:spPr>
          <a:xfrm>
            <a:off x="431540" y="2240868"/>
            <a:ext cx="8568952" cy="4356484"/>
          </a:xfrm>
        </p:spPr>
        <p:txBody>
          <a:bodyPr/>
          <a:lstStyle/>
          <a:p>
            <a:r>
              <a:rPr lang="en-US" sz="2600" dirty="0"/>
              <a:t>We have seen that </a:t>
            </a:r>
            <a:r>
              <a:rPr lang="en-US" sz="2600" i="1" dirty="0"/>
              <a:t>Treatise</a:t>
            </a:r>
            <a:r>
              <a:rPr lang="en-US" sz="2600" dirty="0"/>
              <a:t> Book 1 Part 3 was mostly focused on causation and associated topics: causal reasoning, belief, probability, and the source of the idea of necessary </a:t>
            </a:r>
            <a:r>
              <a:rPr lang="en-US" sz="2600" dirty="0" err="1"/>
              <a:t>connexion</a:t>
            </a:r>
            <a:r>
              <a:rPr lang="en-US" sz="2600" dirty="0"/>
              <a:t> or causal power.</a:t>
            </a:r>
          </a:p>
          <a:p>
            <a:pPr>
              <a:spcBef>
                <a:spcPts val="1200"/>
              </a:spcBef>
            </a:pPr>
            <a:r>
              <a:rPr lang="en-US" sz="2600" dirty="0"/>
              <a:t>Book 1 Part 4 has a radically different </a:t>
            </a:r>
            <a:r>
              <a:rPr lang="en-US" sz="2600" dirty="0" err="1"/>
              <a:t>flavour</a:t>
            </a:r>
            <a:r>
              <a:rPr lang="en-US" sz="2600" dirty="0"/>
              <a:t>, starting with an extreme </a:t>
            </a:r>
            <a:r>
              <a:rPr lang="en-US" sz="2600" dirty="0" err="1"/>
              <a:t>sceptical</a:t>
            </a:r>
            <a:r>
              <a:rPr lang="en-US" sz="2600" dirty="0"/>
              <a:t> argument in Section 1.4.1, </a:t>
            </a:r>
            <a:r>
              <a:rPr lang="en-US" sz="2600" dirty="0" err="1"/>
              <a:t>scepticism</a:t>
            </a:r>
            <a:r>
              <a:rPr lang="en-US" sz="2600" dirty="0"/>
              <a:t> about external objects in 1.4.2-4 and about mental substance in 1.4.5, then denying a substantial self in 1.4.6, and leading ultimately to what looks like a </a:t>
            </a:r>
            <a:r>
              <a:rPr lang="en-US" sz="2600" dirty="0" err="1"/>
              <a:t>sceptical</a:t>
            </a:r>
            <a:r>
              <a:rPr lang="en-US" sz="2600" dirty="0"/>
              <a:t> meltdown in the concluding Section 1.4.7.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237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81357789"/>
      </p:ext>
    </p:extLst>
  </p:cSld>
  <p:clrMapOvr>
    <a:masterClrMapping/>
  </p:clrMapOvr>
  <p:transition spd="med">
    <p:cove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238</a:t>
            </a:fld>
            <a:endParaRPr lang="en-US"/>
          </a:p>
        </p:txBody>
      </p:sp>
      <p:sp>
        <p:nvSpPr>
          <p:cNvPr id="2" name="Title 1"/>
          <p:cNvSpPr>
            <a:spLocks noGrp="1"/>
          </p:cNvSpPr>
          <p:nvPr>
            <p:ph type="title" idx="4294967295"/>
          </p:nvPr>
        </p:nvSpPr>
        <p:spPr>
          <a:xfrm>
            <a:off x="143508" y="116632"/>
            <a:ext cx="8820980" cy="702915"/>
          </a:xfrm>
        </p:spPr>
        <p:txBody>
          <a:bodyPr/>
          <a:lstStyle/>
          <a:p>
            <a:pPr>
              <a:defRPr/>
            </a:pPr>
            <a:r>
              <a:rPr lang="en-US">
                <a:latin typeface="+mj-lt"/>
                <a:ea typeface="+mj-ea"/>
                <a:cs typeface="+mj-cs"/>
              </a:rPr>
              <a:t>Scepticism with Regard to Reason</a:t>
            </a:r>
            <a:endParaRPr lang="en-US" dirty="0">
              <a:latin typeface="+mj-lt"/>
              <a:ea typeface="+mj-ea"/>
              <a:cs typeface="+mj-cs"/>
            </a:endParaRPr>
          </a:p>
        </p:txBody>
      </p:sp>
      <p:sp>
        <p:nvSpPr>
          <p:cNvPr id="3" name="Content Placeholder 2"/>
          <p:cNvSpPr>
            <a:spLocks noGrp="1"/>
          </p:cNvSpPr>
          <p:nvPr>
            <p:ph idx="4294967295"/>
          </p:nvPr>
        </p:nvSpPr>
        <p:spPr>
          <a:xfrm>
            <a:off x="431540" y="1016732"/>
            <a:ext cx="8568952" cy="5616624"/>
          </a:xfrm>
        </p:spPr>
        <p:txBody>
          <a:bodyPr/>
          <a:lstStyle/>
          <a:p>
            <a:r>
              <a:rPr lang="en-US" sz="2700"/>
              <a:t>“Of Scepticism with Regard to Reason” (</a:t>
            </a:r>
            <a:r>
              <a:rPr lang="en-US" sz="2700" i="1"/>
              <a:t>Treatise</a:t>
            </a:r>
            <a:r>
              <a:rPr lang="en-US" sz="2700"/>
              <a:t> 1.4.1) contains a radical sceptical argument which seems to wreak havoc in the Conclusion of Book 1.</a:t>
            </a:r>
          </a:p>
          <a:p>
            <a:pPr lvl="1">
              <a:spcBef>
                <a:spcPts val="1200"/>
              </a:spcBef>
            </a:pPr>
            <a:r>
              <a:rPr lang="en-US" sz="2400"/>
              <a:t>It first argues that we are humanly fallible, even in math-ematical reasoning; hence “all knowledge degenerates into probability”.  To take this into account, we have to judge the probability of error in all of our judgments.</a:t>
            </a:r>
          </a:p>
          <a:p>
            <a:pPr lvl="1">
              <a:spcBef>
                <a:spcPts val="1200"/>
              </a:spcBef>
            </a:pPr>
            <a:r>
              <a:rPr lang="en-US" sz="2400"/>
              <a:t>But such judgments of error are themselves fallible, so we are rationally obliged to judge that probability of error too, leading to a fatal regress.  Thus “all the rules of logic require … a total extinction of belief and evidence”.</a:t>
            </a:r>
          </a:p>
          <a:p>
            <a:pPr lvl="1">
              <a:spcBef>
                <a:spcPts val="1200"/>
              </a:spcBef>
            </a:pPr>
            <a:r>
              <a:rPr lang="en-US" sz="2400"/>
              <a:t>For discussion of this dubious argument, see “Hume’s Sceptical Texts 2” at </a:t>
            </a:r>
            <a:r>
              <a:rPr lang="en-US" sz="2400">
                <a:hlinkClick r:id="rId2"/>
              </a:rPr>
              <a:t>https://davidhume.org/teaching/</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238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3645524"/>
      </p:ext>
    </p:extLst>
  </p:cSld>
  <p:clrMapOvr>
    <a:masterClrMapping/>
  </p:clrMapOvr>
  <p:transition spd="med">
    <p:cove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D0E53F6-955A-4592-960C-0D14530FF0BA}" type="slidenum">
              <a:rPr lang="en-US"/>
              <a:pPr/>
              <a:t>239</a:t>
            </a:fld>
            <a:endParaRPr lang="en-US"/>
          </a:p>
        </p:txBody>
      </p:sp>
      <p:sp>
        <p:nvSpPr>
          <p:cNvPr id="2" name="Title 1"/>
          <p:cNvSpPr>
            <a:spLocks noGrp="1"/>
          </p:cNvSpPr>
          <p:nvPr>
            <p:ph type="title" idx="4294967295"/>
          </p:nvPr>
        </p:nvSpPr>
        <p:spPr>
          <a:xfrm>
            <a:off x="198438" y="80628"/>
            <a:ext cx="8737600" cy="810927"/>
          </a:xfrm>
        </p:spPr>
        <p:txBody>
          <a:bodyPr/>
          <a:lstStyle/>
          <a:p>
            <a:pPr>
              <a:defRPr/>
            </a:pPr>
            <a:r>
              <a:rPr lang="en-US" sz="4000">
                <a:latin typeface="+mj-lt"/>
                <a:ea typeface="+mj-ea"/>
                <a:cs typeface="+mj-cs"/>
              </a:rPr>
              <a:t>Scepticism with regard to the Senses</a:t>
            </a:r>
            <a:endParaRPr lang="en-US" sz="4000" dirty="0">
              <a:latin typeface="+mj-lt"/>
              <a:ea typeface="+mj-ea"/>
              <a:cs typeface="+mj-cs"/>
            </a:endParaRPr>
          </a:p>
        </p:txBody>
      </p:sp>
      <p:sp>
        <p:nvSpPr>
          <p:cNvPr id="3" name="Content Placeholder 2"/>
          <p:cNvSpPr>
            <a:spLocks noGrp="1"/>
          </p:cNvSpPr>
          <p:nvPr>
            <p:ph idx="4294967295"/>
          </p:nvPr>
        </p:nvSpPr>
        <p:spPr>
          <a:xfrm>
            <a:off x="457200" y="1088740"/>
            <a:ext cx="8447088" cy="5429535"/>
          </a:xfrm>
        </p:spPr>
        <p:txBody>
          <a:bodyPr/>
          <a:lstStyle/>
          <a:p>
            <a:r>
              <a:rPr lang="en-US" sz="2800" i="1" dirty="0"/>
              <a:t>Treatise</a:t>
            </a:r>
            <a:r>
              <a:rPr lang="en-US" sz="2800" dirty="0"/>
              <a:t> 1.4.2, “Of </a:t>
            </a:r>
            <a:r>
              <a:rPr lang="en-US" sz="2800" dirty="0" err="1"/>
              <a:t>Scepticism</a:t>
            </a:r>
            <a:r>
              <a:rPr lang="en-US" sz="2800" dirty="0"/>
              <a:t> with regard to the Senses”, is notoriously complex and confusing, but widely respected as deep and insightful.</a:t>
            </a:r>
          </a:p>
          <a:p>
            <a:pPr>
              <a:spcBef>
                <a:spcPts val="1800"/>
              </a:spcBef>
            </a:pPr>
            <a:r>
              <a:rPr lang="en-US" sz="2800" dirty="0"/>
              <a:t>Hume starts out noting that </a:t>
            </a:r>
            <a:r>
              <a:rPr lang="en-US" sz="2800" i="1" dirty="0">
                <a:solidFill>
                  <a:srgbClr val="FF7C80"/>
                </a:solidFill>
              </a:rPr>
              <a:t>the sceptic continues to believe even when he discovers that his beliefs cannot be defended</a:t>
            </a:r>
            <a:r>
              <a:rPr lang="en-US" sz="2800" dirty="0"/>
              <a:t>.  Hume made this point about his “</a:t>
            </a:r>
            <a:r>
              <a:rPr lang="en-US" sz="2800" dirty="0" err="1"/>
              <a:t>scepticism</a:t>
            </a:r>
            <a:r>
              <a:rPr lang="en-US" sz="2800" dirty="0"/>
              <a:t> with regard to reason” at </a:t>
            </a:r>
            <a:r>
              <a:rPr lang="en-US" sz="2800" i="1" dirty="0"/>
              <a:t>T</a:t>
            </a:r>
            <a:r>
              <a:rPr lang="en-US" sz="2800" dirty="0"/>
              <a:t> 1.4.1.7, and now applies it to the belief in body:</a:t>
            </a:r>
          </a:p>
          <a:p>
            <a:pPr lvl="1">
              <a:spcBef>
                <a:spcPts val="1200"/>
              </a:spcBef>
              <a:buFontTx/>
              <a:buNone/>
            </a:pPr>
            <a:r>
              <a:rPr lang="en-US" sz="2400" dirty="0"/>
              <a:t>	“We may well ask, </a:t>
            </a:r>
            <a:r>
              <a:rPr lang="en-US" sz="2400" i="1" dirty="0"/>
              <a:t>What causes induce us to believe in the existence of body?  </a:t>
            </a:r>
            <a:r>
              <a:rPr lang="en-US" sz="2400" dirty="0"/>
              <a:t>But ’tis in vain to ask, </a:t>
            </a:r>
            <a:r>
              <a:rPr lang="en-US" sz="2400" i="1" dirty="0"/>
              <a:t>Whether there be body or not?  </a:t>
            </a:r>
            <a:r>
              <a:rPr lang="en-US" sz="2400" dirty="0"/>
              <a:t>That is a point, which we must take for granted in all our </a:t>
            </a:r>
            <a:r>
              <a:rPr lang="en-US" sz="2400" dirty="0" err="1"/>
              <a:t>reasonings</a:t>
            </a:r>
            <a:r>
              <a:rPr lang="en-US" sz="2400" dirty="0"/>
              <a:t>.”  (</a:t>
            </a:r>
            <a:r>
              <a:rPr lang="en-US" sz="2400" i="1" dirty="0"/>
              <a:t>T</a:t>
            </a:r>
            <a:r>
              <a:rPr lang="en-US" sz="2400" dirty="0"/>
              <a:t> 1.4.2.1).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82C656A-CB0E-445A-B69B-DD3A03460217}" type="slidenum">
              <a:rPr lang="en-US" sz="1600">
                <a:effectLst>
                  <a:outerShdw blurRad="38100" dist="38100" dir="2700000" algn="tl">
                    <a:srgbClr val="000000"/>
                  </a:outerShdw>
                </a:effectLst>
                <a:ea typeface="ＭＳ Ｐゴシック" charset="-128"/>
              </a:rPr>
              <a:pPr eaLnBrk="1" hangingPunct="1"/>
              <a:t>239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322599"/>
      </p:ext>
    </p:extLst>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Humean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637219" y="1304765"/>
            <a:ext cx="7895221" cy="5275422"/>
          </a:xfrm>
        </p:spPr>
        <p:txBody>
          <a:bodyPr/>
          <a:lstStyle/>
          <a:p>
            <a:r>
              <a:rPr lang="en-US" sz="2700"/>
              <a:t>Impressions of </a:t>
            </a:r>
            <a:r>
              <a:rPr lang="en-US" sz="2700" i="1"/>
              <a:t>reflection</a:t>
            </a:r>
            <a:r>
              <a:rPr lang="en-US" sz="2700"/>
              <a:t> are “deriv’d in a great measure from our ideas”, particularly the ideas of pleasure or pain that arise when we feel e.g. “heat or cold, thirst or hunger” (</a:t>
            </a:r>
            <a:r>
              <a:rPr lang="en-US" sz="2700" i="1"/>
              <a:t>T</a:t>
            </a:r>
            <a:r>
              <a:rPr lang="en-US" sz="2700"/>
              <a:t> 1.1.2.1).</a:t>
            </a:r>
            <a:endParaRPr lang="en-US" sz="2700" i="1"/>
          </a:p>
          <a:p>
            <a:pPr>
              <a:spcBef>
                <a:spcPts val="1800"/>
              </a:spcBef>
            </a:pPr>
            <a:r>
              <a:rPr lang="en-GB" sz="2700" i="1" u="sng"/>
              <a:t>Thinking</a:t>
            </a:r>
            <a:r>
              <a:rPr lang="en-GB" sz="2700"/>
              <a:t> or </a:t>
            </a:r>
            <a:r>
              <a:rPr lang="en-GB" sz="2700" i="1" u="sng"/>
              <a:t>reflecting</a:t>
            </a:r>
            <a:r>
              <a:rPr lang="en-GB" sz="2700"/>
              <a:t> about pleasures and pains gives rise to “desire and aversion, hope and fear, which may properly be call’d impressions of reflection because deriv’d from it”.  Hume also calls these </a:t>
            </a:r>
            <a:r>
              <a:rPr lang="en-GB" sz="2700" i="1"/>
              <a:t>secondary</a:t>
            </a:r>
            <a:r>
              <a:rPr lang="en-GB" sz="2700"/>
              <a:t> impressions (</a:t>
            </a:r>
            <a:r>
              <a:rPr lang="en-GB" sz="2700" i="1"/>
              <a:t>T</a:t>
            </a:r>
            <a:r>
              <a:rPr lang="en-GB" sz="2700"/>
              <a:t> 2.1.1.1-2).  At </a:t>
            </a:r>
            <a:r>
              <a:rPr lang="en-GB" sz="2700" i="1"/>
              <a:t>T</a:t>
            </a:r>
            <a:r>
              <a:rPr lang="en-GB" sz="2700"/>
              <a:t> 1.1.6.1 Hume says that impressions of reflection are either </a:t>
            </a:r>
            <a:r>
              <a:rPr lang="en-GB" sz="2700" i="1"/>
              <a:t>passions</a:t>
            </a:r>
            <a:r>
              <a:rPr lang="en-GB" sz="2700"/>
              <a:t> (e.g. the desire for something) or </a:t>
            </a:r>
            <a:r>
              <a:rPr lang="en-GB" sz="2700" i="1"/>
              <a:t>emotions </a:t>
            </a:r>
            <a:r>
              <a:rPr lang="en-GB" sz="2700"/>
              <a:t>(e.g. happiness).</a:t>
            </a:r>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24</a:t>
            </a:fld>
            <a:endParaRPr lang="en-US"/>
          </a:p>
        </p:txBody>
      </p:sp>
    </p:spTree>
    <p:extLst>
      <p:ext uri="{BB962C8B-B14F-4D97-AF65-F5344CB8AC3E}">
        <p14:creationId xmlns:p14="http://schemas.microsoft.com/office/powerpoint/2010/main" val="3508377255"/>
      </p:ext>
    </p:extLst>
  </p:cSld>
  <p:clrMapOvr>
    <a:masterClrMapping/>
  </p:clrMapOvr>
  <p:transition spd="med">
    <p:cove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EB11B63-3151-4B46-A4CD-D055310E8F28}" type="slidenum">
              <a:rPr lang="en-US"/>
              <a:pPr/>
              <a:t>240</a:t>
            </a:fld>
            <a:endParaRPr lang="en-US"/>
          </a:p>
        </p:txBody>
      </p:sp>
      <p:sp>
        <p:nvSpPr>
          <p:cNvPr id="2" name="Title 1"/>
          <p:cNvSpPr>
            <a:spLocks noGrp="1"/>
          </p:cNvSpPr>
          <p:nvPr>
            <p:ph type="title" idx="4294967295"/>
          </p:nvPr>
        </p:nvSpPr>
        <p:spPr>
          <a:xfrm>
            <a:off x="198438" y="152636"/>
            <a:ext cx="8737600" cy="1143000"/>
          </a:xfrm>
        </p:spPr>
        <p:txBody>
          <a:bodyPr/>
          <a:lstStyle/>
          <a:p>
            <a:pPr>
              <a:defRPr/>
            </a:pPr>
            <a:r>
              <a:rPr lang="en-US" sz="4000" dirty="0">
                <a:latin typeface="+mj-lt"/>
                <a:ea typeface="+mj-ea"/>
                <a:cs typeface="+mj-cs"/>
              </a:rPr>
              <a:t>Doubts About the Existence of Body</a:t>
            </a:r>
          </a:p>
        </p:txBody>
      </p:sp>
      <p:sp>
        <p:nvSpPr>
          <p:cNvPr id="3" name="Content Placeholder 2"/>
          <p:cNvSpPr>
            <a:spLocks noGrp="1"/>
          </p:cNvSpPr>
          <p:nvPr>
            <p:ph idx="4294967295"/>
          </p:nvPr>
        </p:nvSpPr>
        <p:spPr>
          <a:xfrm>
            <a:off x="457200" y="1412776"/>
            <a:ext cx="8447088" cy="5105499"/>
          </a:xfrm>
        </p:spPr>
        <p:txBody>
          <a:bodyPr/>
          <a:lstStyle/>
          <a:p>
            <a:r>
              <a:rPr lang="en-US" sz="2800" dirty="0"/>
              <a:t>Hume accordingly announces that his agenda is to explain “the </a:t>
            </a:r>
            <a:r>
              <a:rPr lang="en-US" sz="2800" i="1" dirty="0"/>
              <a:t>causes</a:t>
            </a:r>
            <a:r>
              <a:rPr lang="en-US" sz="2800" dirty="0"/>
              <a:t> which induce us to believe in the existence of body”  (</a:t>
            </a:r>
            <a:r>
              <a:rPr lang="en-US" sz="2800" i="1" dirty="0"/>
              <a:t>T</a:t>
            </a:r>
            <a:r>
              <a:rPr lang="en-US" sz="2800" dirty="0"/>
              <a:t> 1.4.2.2)</a:t>
            </a:r>
          </a:p>
          <a:p>
            <a:pPr>
              <a:spcBef>
                <a:spcPts val="1800"/>
              </a:spcBef>
            </a:pPr>
            <a:r>
              <a:rPr lang="en-US" sz="2800" dirty="0"/>
              <a:t>But by the end of the section, his explanation of these causes is generating </a:t>
            </a:r>
            <a:r>
              <a:rPr lang="en-US" sz="2800" dirty="0" err="1"/>
              <a:t>sceptical</a:t>
            </a:r>
            <a:r>
              <a:rPr lang="en-US" sz="2800" dirty="0"/>
              <a:t> doubts:</a:t>
            </a:r>
          </a:p>
          <a:p>
            <a:pPr lvl="1">
              <a:spcBef>
                <a:spcPts val="1200"/>
              </a:spcBef>
              <a:buFontTx/>
              <a:buNone/>
            </a:pPr>
            <a:r>
              <a:rPr lang="en-US" sz="2500" dirty="0"/>
              <a:t>	“I begun … with premising, that we ought to have an implicit faith in our senses …  But … I feel myself </a:t>
            </a:r>
            <a:r>
              <a:rPr lang="en-US" sz="2500" i="1" dirty="0"/>
              <a:t>at present</a:t>
            </a:r>
            <a:r>
              <a:rPr lang="en-US" sz="2500" dirty="0"/>
              <a:t> of a quite contrary sentiment, and am more </a:t>
            </a:r>
            <a:r>
              <a:rPr lang="en-US" sz="2500" dirty="0" err="1"/>
              <a:t>inclin’d</a:t>
            </a:r>
            <a:r>
              <a:rPr lang="en-US" sz="2500" dirty="0"/>
              <a:t> to repose no faith at all in my senses, or rather imagination, than to place in it such an implicit confidence.”  (</a:t>
            </a:r>
            <a:r>
              <a:rPr lang="en-US" sz="2500" i="1" dirty="0"/>
              <a:t>T</a:t>
            </a:r>
            <a:r>
              <a:rPr lang="en-US" sz="2500" dirty="0"/>
              <a:t> 1.4.2.56 – continued on slide 258).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E60B96F-56DF-4C29-9964-A237D1E74606}" type="slidenum">
              <a:rPr lang="en-US" sz="1600">
                <a:effectLst>
                  <a:outerShdw blurRad="38100" dist="38100" dir="2700000" algn="tl">
                    <a:srgbClr val="000000"/>
                  </a:outerShdw>
                </a:effectLst>
                <a:ea typeface="ＭＳ Ｐゴシック" charset="-128"/>
              </a:rPr>
              <a:pPr eaLnBrk="1" hangingPunct="1"/>
              <a:t>240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42252682"/>
      </p:ext>
    </p:extLst>
  </p:cSld>
  <p:clrMapOvr>
    <a:masterClrMapping/>
  </p:clrMapOvr>
  <p:transition spd="med">
    <p:cove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1F4D83B-7480-4EB0-ACAB-F2BBDF6D6066}" type="slidenum">
              <a:rPr lang="en-US"/>
              <a:pPr/>
              <a:t>241</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err="1">
                <a:latin typeface="+mj-lt"/>
                <a:ea typeface="+mj-ea"/>
                <a:cs typeface="+mj-cs"/>
              </a:rPr>
              <a:t>Analysing</a:t>
            </a:r>
            <a:r>
              <a:rPr lang="en-US" dirty="0">
                <a:latin typeface="+mj-lt"/>
                <a:ea typeface="+mj-ea"/>
                <a:cs typeface="+mj-cs"/>
              </a:rPr>
              <a:t> the Belief</a:t>
            </a:r>
          </a:p>
        </p:txBody>
      </p:sp>
      <p:sp>
        <p:nvSpPr>
          <p:cNvPr id="3" name="Content Placeholder 2"/>
          <p:cNvSpPr>
            <a:spLocks noGrp="1"/>
          </p:cNvSpPr>
          <p:nvPr>
            <p:ph idx="4294967295"/>
          </p:nvPr>
        </p:nvSpPr>
        <p:spPr>
          <a:xfrm>
            <a:off x="601216" y="1232756"/>
            <a:ext cx="8075240" cy="5269644"/>
          </a:xfrm>
        </p:spPr>
        <p:txBody>
          <a:bodyPr/>
          <a:lstStyle/>
          <a:p>
            <a:r>
              <a:rPr lang="en-US" sz="2800"/>
              <a:t>Hume analyses the belief in body into two aspects, each of which is to be explained:</a:t>
            </a:r>
          </a:p>
          <a:p>
            <a:pPr lvl="1">
              <a:spcBef>
                <a:spcPts val="900"/>
              </a:spcBef>
            </a:pPr>
            <a:r>
              <a:rPr lang="en-US" sz="2500"/>
              <a:t>“why we attribute a </a:t>
            </a:r>
            <a:r>
              <a:rPr lang="en-US" sz="2500" cap="small">
                <a:solidFill>
                  <a:srgbClr val="FF7C80"/>
                </a:solidFill>
              </a:rPr>
              <a:t>continu’d</a:t>
            </a:r>
            <a:r>
              <a:rPr lang="en-US" sz="2500">
                <a:solidFill>
                  <a:srgbClr val="FF7C80"/>
                </a:solidFill>
              </a:rPr>
              <a:t> existence</a:t>
            </a:r>
            <a:r>
              <a:rPr lang="en-US" sz="2500"/>
              <a:t> to objects, even when they are not present to the senses”</a:t>
            </a:r>
          </a:p>
          <a:p>
            <a:pPr lvl="1">
              <a:spcBef>
                <a:spcPts val="900"/>
              </a:spcBef>
            </a:pPr>
            <a:r>
              <a:rPr lang="en-US" sz="2500"/>
              <a:t>“why we suppose them to have an existence </a:t>
            </a:r>
            <a:r>
              <a:rPr lang="en-US" sz="2500" cap="small">
                <a:solidFill>
                  <a:srgbClr val="FF7C80"/>
                </a:solidFill>
              </a:rPr>
              <a:t>distinct</a:t>
            </a:r>
            <a:r>
              <a:rPr lang="en-US" sz="2500">
                <a:solidFill>
                  <a:srgbClr val="FF7C80"/>
                </a:solidFill>
              </a:rPr>
              <a:t> from the mind</a:t>
            </a:r>
            <a:r>
              <a:rPr lang="en-US" sz="2500"/>
              <a:t> and perception”</a:t>
            </a:r>
          </a:p>
          <a:p>
            <a:pPr lvl="1">
              <a:spcBef>
                <a:spcPts val="900"/>
              </a:spcBef>
            </a:pPr>
            <a:r>
              <a:rPr lang="en-US" sz="2500"/>
              <a:t>He goes on to explain that the </a:t>
            </a:r>
            <a:r>
              <a:rPr lang="en-US" sz="2500" i="1"/>
              <a:t>distinctness</a:t>
            </a:r>
            <a:r>
              <a:rPr lang="en-US" sz="2500"/>
              <a:t> of bodies involves both their </a:t>
            </a:r>
            <a:r>
              <a:rPr lang="en-US" sz="2500" i="1"/>
              <a:t>external</a:t>
            </a:r>
            <a:r>
              <a:rPr lang="en-US" sz="2500"/>
              <a:t> position and also their </a:t>
            </a:r>
            <a:r>
              <a:rPr lang="en-US" sz="2500" i="1"/>
              <a:t>independence</a:t>
            </a:r>
            <a:r>
              <a:rPr lang="en-US" sz="2500"/>
              <a:t>.  (</a:t>
            </a:r>
            <a:r>
              <a:rPr lang="en-US" sz="2500" i="1"/>
              <a:t>T</a:t>
            </a:r>
            <a:r>
              <a:rPr lang="en-US" sz="2500"/>
              <a:t> 1.4.2.2)</a:t>
            </a:r>
          </a:p>
          <a:p>
            <a:pPr lvl="1">
              <a:spcBef>
                <a:spcPts val="900"/>
              </a:spcBef>
            </a:pPr>
            <a:r>
              <a:rPr lang="en-US" sz="2400"/>
              <a:t>He then states that </a:t>
            </a:r>
            <a:r>
              <a:rPr lang="en-US" sz="2400" i="1"/>
              <a:t>continued</a:t>
            </a:r>
            <a:r>
              <a:rPr lang="en-US" sz="2400"/>
              <a:t> existence implies </a:t>
            </a:r>
            <a:r>
              <a:rPr lang="en-US" sz="2400" i="1"/>
              <a:t>distinct</a:t>
            </a:r>
            <a:r>
              <a:rPr lang="en-US" sz="2400"/>
              <a:t> existence, and vice-versa (this point becomes prominent at </a:t>
            </a:r>
            <a:r>
              <a:rPr lang="en-US" sz="2400" i="1"/>
              <a:t>T</a:t>
            </a:r>
            <a:r>
              <a:rPr lang="en-US" sz="2400"/>
              <a:t> 1.4.2.44 below).</a:t>
            </a:r>
            <a:endParaRPr lang="en-US" sz="210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8E0615F-98AF-40C4-9454-DDE0487ED218}" type="slidenum">
              <a:rPr lang="en-US" sz="1600">
                <a:effectLst>
                  <a:outerShdw blurRad="38100" dist="38100" dir="2700000" algn="tl">
                    <a:srgbClr val="000000"/>
                  </a:outerShdw>
                </a:effectLst>
                <a:ea typeface="ＭＳ Ｐゴシック" charset="-128"/>
              </a:rPr>
              <a:pPr eaLnBrk="1" hangingPunct="1"/>
              <a:t>241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648830492"/>
      </p:ext>
    </p:extLst>
  </p:cSld>
  <p:clrMapOvr>
    <a:masterClrMapping/>
  </p:clrMapOvr>
  <p:transition spd="med">
    <p:cove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14A8504-9D23-4AA1-8EE5-8F66A097F88F}" type="slidenum">
              <a:rPr lang="en-US"/>
              <a:pPr/>
              <a:t>242</a:t>
            </a:fld>
            <a:endParaRPr lang="en-US"/>
          </a:p>
        </p:txBody>
      </p:sp>
      <p:sp>
        <p:nvSpPr>
          <p:cNvPr id="2" name="Title 1"/>
          <p:cNvSpPr>
            <a:spLocks noGrp="1"/>
          </p:cNvSpPr>
          <p:nvPr>
            <p:ph type="title" idx="4294967295"/>
          </p:nvPr>
        </p:nvSpPr>
        <p:spPr>
          <a:xfrm>
            <a:off x="457200" y="152636"/>
            <a:ext cx="8229600" cy="666911"/>
          </a:xfrm>
        </p:spPr>
        <p:txBody>
          <a:bodyPr/>
          <a:lstStyle/>
          <a:p>
            <a:pPr>
              <a:defRPr/>
            </a:pPr>
            <a:r>
              <a:rPr lang="en-US" dirty="0">
                <a:latin typeface="+mj-lt"/>
                <a:ea typeface="+mj-ea"/>
                <a:cs typeface="+mj-cs"/>
              </a:rPr>
              <a:t>Which Faculty?</a:t>
            </a:r>
          </a:p>
        </p:txBody>
      </p:sp>
      <p:sp>
        <p:nvSpPr>
          <p:cNvPr id="3" name="Content Placeholder 2"/>
          <p:cNvSpPr>
            <a:spLocks noGrp="1"/>
          </p:cNvSpPr>
          <p:nvPr>
            <p:ph idx="4294967295"/>
          </p:nvPr>
        </p:nvSpPr>
        <p:spPr>
          <a:xfrm>
            <a:off x="251520" y="1088740"/>
            <a:ext cx="8640960" cy="5566060"/>
          </a:xfrm>
        </p:spPr>
        <p:txBody>
          <a:bodyPr/>
          <a:lstStyle/>
          <a:p>
            <a:r>
              <a:rPr lang="en-US" sz="2800"/>
              <a:t>Hume now declares his aim, to consider:</a:t>
            </a:r>
          </a:p>
          <a:p>
            <a:pPr lvl="1">
              <a:spcBef>
                <a:spcPts val="1200"/>
              </a:spcBef>
              <a:buFontTx/>
              <a:buNone/>
            </a:pPr>
            <a:r>
              <a:rPr lang="en-US" sz="2500"/>
              <a:t>	“whether it be the </a:t>
            </a:r>
            <a:r>
              <a:rPr lang="en-US" sz="2500" i="1"/>
              <a:t>senses</a:t>
            </a:r>
            <a:r>
              <a:rPr lang="en-US" sz="2500"/>
              <a:t>, </a:t>
            </a:r>
            <a:r>
              <a:rPr lang="en-US" sz="2500" i="1"/>
              <a:t>reason</a:t>
            </a:r>
            <a:r>
              <a:rPr lang="en-US" sz="2500"/>
              <a:t>, or the </a:t>
            </a:r>
            <a:r>
              <a:rPr lang="en-US" sz="2500" i="1"/>
              <a:t>imagination</a:t>
            </a:r>
            <a:r>
              <a:rPr lang="en-US" sz="2500"/>
              <a:t>, that produces the opinion of a </a:t>
            </a:r>
            <a:r>
              <a:rPr lang="en-US" sz="2500" i="1"/>
              <a:t>continu’d</a:t>
            </a:r>
            <a:r>
              <a:rPr lang="en-US" sz="2500"/>
              <a:t> or of a </a:t>
            </a:r>
            <a:r>
              <a:rPr lang="en-US" sz="2500" i="1"/>
              <a:t>distinct</a:t>
            </a:r>
            <a:r>
              <a:rPr lang="en-US" sz="2500"/>
              <a:t> existence.  These are the only questions, that are intelligible on the present subject.  For as to the notion of external existence, when taken for something specifically different from perceptions, we have already shewn its absurdity. [note: </a:t>
            </a:r>
            <a:r>
              <a:rPr lang="en-US" sz="2500" i="1"/>
              <a:t>T</a:t>
            </a:r>
            <a:r>
              <a:rPr lang="en-US" sz="2500"/>
              <a:t> 1.2.6]”  (</a:t>
            </a:r>
            <a:r>
              <a:rPr lang="en-US" sz="2500" i="1"/>
              <a:t>T</a:t>
            </a:r>
            <a:r>
              <a:rPr lang="en-US" sz="2500"/>
              <a:t> 1.4.2.2)</a:t>
            </a:r>
          </a:p>
          <a:p>
            <a:pPr>
              <a:spcBef>
                <a:spcPts val="1800"/>
              </a:spcBef>
            </a:pPr>
            <a:r>
              <a:rPr lang="en-US" sz="2800"/>
              <a:t>At </a:t>
            </a:r>
            <a:r>
              <a:rPr lang="en-US" sz="2800" i="1"/>
              <a:t>T</a:t>
            </a:r>
            <a:r>
              <a:rPr lang="en-US" sz="2800"/>
              <a:t> 1.2.6.8, Hume had appealed to the Copy Principle as proving “that ’tis impossible for us so much as to conceive or form an idea of any thing specifically different from ideas and impressions”.</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B8DA4B-BF7A-40A3-8B6E-08BE68C24B5F}" type="slidenum">
              <a:rPr lang="en-US" sz="1600">
                <a:effectLst>
                  <a:outerShdw blurRad="38100" dist="38100" dir="2700000" algn="tl">
                    <a:srgbClr val="000000"/>
                  </a:outerShdw>
                </a:effectLst>
                <a:ea typeface="ＭＳ Ｐゴシック" charset="-128"/>
              </a:rPr>
              <a:pPr eaLnBrk="1" hangingPunct="1"/>
              <a:t>242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786637118"/>
      </p:ext>
    </p:extLst>
  </p:cSld>
  <p:clrMapOvr>
    <a:masterClrMapping/>
  </p:clrMapOvr>
  <p:transition spd="med">
    <p:cove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6993D49-B0F5-4877-A6BF-31C095B23B11}" type="slidenum">
              <a:rPr lang="en-US"/>
              <a:pPr/>
              <a:t>243</a:t>
            </a:fld>
            <a:endParaRPr lang="en-US"/>
          </a:p>
        </p:txBody>
      </p:sp>
      <p:sp>
        <p:nvSpPr>
          <p:cNvPr id="2" name="Title 1"/>
          <p:cNvSpPr>
            <a:spLocks noGrp="1"/>
          </p:cNvSpPr>
          <p:nvPr>
            <p:ph type="title" idx="4294967295"/>
          </p:nvPr>
        </p:nvSpPr>
        <p:spPr>
          <a:xfrm>
            <a:off x="457200" y="277813"/>
            <a:ext cx="8229600" cy="954943"/>
          </a:xfrm>
        </p:spPr>
        <p:txBody>
          <a:bodyPr/>
          <a:lstStyle/>
          <a:p>
            <a:pPr>
              <a:defRPr/>
            </a:pPr>
            <a:r>
              <a:rPr lang="en-US" dirty="0">
                <a:latin typeface="+mj-lt"/>
                <a:ea typeface="+mj-ea"/>
                <a:cs typeface="+mj-cs"/>
              </a:rPr>
              <a:t>Eliminating the Senses</a:t>
            </a:r>
          </a:p>
        </p:txBody>
      </p:sp>
      <p:sp>
        <p:nvSpPr>
          <p:cNvPr id="3" name="Content Placeholder 2"/>
          <p:cNvSpPr>
            <a:spLocks noGrp="1"/>
          </p:cNvSpPr>
          <p:nvPr>
            <p:ph idx="4294967295"/>
          </p:nvPr>
        </p:nvSpPr>
        <p:spPr>
          <a:xfrm>
            <a:off x="230188" y="1484784"/>
            <a:ext cx="8628062" cy="5155729"/>
          </a:xfrm>
        </p:spPr>
        <p:txBody>
          <a:bodyPr/>
          <a:lstStyle/>
          <a:p>
            <a:r>
              <a:rPr lang="en-US" sz="2900" dirty="0"/>
              <a:t>In discussing the </a:t>
            </a:r>
            <a:r>
              <a:rPr lang="en-US" sz="2900" i="1" dirty="0"/>
              <a:t>senses</a:t>
            </a:r>
            <a:r>
              <a:rPr lang="en-US" sz="2900" dirty="0"/>
              <a:t> as a potential source of the belief in body, Hume seems to treat them as bare sources of impressions.  As such,</a:t>
            </a:r>
          </a:p>
          <a:p>
            <a:pPr lvl="1">
              <a:spcBef>
                <a:spcPts val="1200"/>
              </a:spcBef>
            </a:pPr>
            <a:r>
              <a:rPr lang="en-US" sz="2600" dirty="0"/>
              <a:t>They obviously cannot “give rise to the notion of the </a:t>
            </a:r>
            <a:r>
              <a:rPr lang="en-US" sz="2600" i="1" dirty="0" err="1"/>
              <a:t>continu’d</a:t>
            </a:r>
            <a:r>
              <a:rPr lang="en-US" sz="2600" dirty="0"/>
              <a:t> existence of their objects, after they no longer appear to the senses”.</a:t>
            </a:r>
            <a:r>
              <a:rPr lang="en-US" sz="2600" i="1" dirty="0"/>
              <a:t>  </a:t>
            </a:r>
            <a:r>
              <a:rPr lang="en-US" sz="2600" dirty="0"/>
              <a:t>(</a:t>
            </a:r>
            <a:r>
              <a:rPr lang="en-US" sz="2600" i="1" dirty="0"/>
              <a:t>T </a:t>
            </a:r>
            <a:r>
              <a:rPr lang="en-US" sz="2600" dirty="0"/>
              <a:t>1.4.2.3)</a:t>
            </a:r>
          </a:p>
          <a:p>
            <a:pPr lvl="1">
              <a:spcBef>
                <a:spcPts val="1200"/>
              </a:spcBef>
            </a:pPr>
            <a:r>
              <a:rPr lang="en-US" sz="2600" dirty="0"/>
              <a:t>Nor can they “offer … their impressions as the images of something </a:t>
            </a:r>
            <a:r>
              <a:rPr lang="en-US" sz="2600" i="1" dirty="0"/>
              <a:t>distinct</a:t>
            </a:r>
            <a:r>
              <a:rPr lang="en-US" sz="2600" dirty="0"/>
              <a:t>, or </a:t>
            </a:r>
            <a:r>
              <a:rPr lang="en-US" sz="2600" i="1" dirty="0"/>
              <a:t>independent</a:t>
            </a:r>
            <a:r>
              <a:rPr lang="en-US" sz="2600" dirty="0"/>
              <a:t>, and </a:t>
            </a:r>
            <a:r>
              <a:rPr lang="en-US" sz="2600" i="1" dirty="0"/>
              <a:t>external</a:t>
            </a:r>
            <a:r>
              <a:rPr lang="en-US" sz="2600" dirty="0"/>
              <a:t> … because they convey to us nothing but a single perception, and never give us the least intimation of any thing beyond.</a:t>
            </a:r>
            <a:r>
              <a:rPr lang="en-US" sz="2600" i="1" dirty="0"/>
              <a:t>”  </a:t>
            </a:r>
            <a:r>
              <a:rPr lang="en-US" sz="2600" dirty="0"/>
              <a:t>(</a:t>
            </a:r>
            <a:r>
              <a:rPr lang="en-US" sz="2600" i="1" dirty="0"/>
              <a:t>T </a:t>
            </a:r>
            <a:r>
              <a:rPr lang="en-US" sz="2600" dirty="0"/>
              <a:t>1.4.2.4)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9448F0D-874E-4BAA-AD83-2010FA6469AC}" type="slidenum">
              <a:rPr lang="en-US" sz="1600">
                <a:effectLst>
                  <a:outerShdw blurRad="38100" dist="38100" dir="2700000" algn="tl">
                    <a:srgbClr val="000000"/>
                  </a:outerShdw>
                </a:effectLst>
                <a:ea typeface="ＭＳ Ｐゴシック" charset="-128"/>
              </a:rPr>
              <a:pPr eaLnBrk="1" hangingPunct="1"/>
              <a:t>243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75754488"/>
      </p:ext>
    </p:extLst>
  </p:cSld>
  <p:clrMapOvr>
    <a:masterClrMapping/>
  </p:clrMapOvr>
  <p:transition spd="med">
    <p:cove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5728012-BB29-448A-B356-16DBB0F875E2}" type="slidenum">
              <a:rPr lang="en-US"/>
              <a:pPr/>
              <a:t>244</a:t>
            </a:fld>
            <a:endParaRPr lang="en-US"/>
          </a:p>
        </p:txBody>
      </p:sp>
      <p:sp>
        <p:nvSpPr>
          <p:cNvPr id="2" name="Title 1"/>
          <p:cNvSpPr>
            <a:spLocks noGrp="1"/>
          </p:cNvSpPr>
          <p:nvPr>
            <p:ph type="title" idx="4294967295"/>
          </p:nvPr>
        </p:nvSpPr>
        <p:spPr>
          <a:xfrm>
            <a:off x="260350" y="277813"/>
            <a:ext cx="8643938" cy="702915"/>
          </a:xfrm>
        </p:spPr>
        <p:txBody>
          <a:bodyPr/>
          <a:lstStyle/>
          <a:p>
            <a:pPr>
              <a:defRPr/>
            </a:pPr>
            <a:r>
              <a:rPr lang="en-US" sz="4200" dirty="0">
                <a:latin typeface="+mj-lt"/>
                <a:ea typeface="+mj-ea"/>
                <a:cs typeface="+mj-cs"/>
              </a:rPr>
              <a:t>Fallacy, Illusion, and Transparency</a:t>
            </a:r>
          </a:p>
        </p:txBody>
      </p:sp>
      <p:sp>
        <p:nvSpPr>
          <p:cNvPr id="3" name="Content Placeholder 2"/>
          <p:cNvSpPr>
            <a:spLocks noGrp="1"/>
          </p:cNvSpPr>
          <p:nvPr>
            <p:ph idx="4294967295"/>
          </p:nvPr>
        </p:nvSpPr>
        <p:spPr>
          <a:xfrm>
            <a:off x="457200" y="1268760"/>
            <a:ext cx="8462963" cy="5328592"/>
          </a:xfrm>
        </p:spPr>
        <p:txBody>
          <a:bodyPr/>
          <a:lstStyle/>
          <a:p>
            <a:r>
              <a:rPr lang="en-US" sz="2900" dirty="0"/>
              <a:t>“If our senses, therefore, suggest any idea of distinct existences, they must convey the impressions as those very existences, by a kind of fallacy and illusion.”  (</a:t>
            </a:r>
            <a:r>
              <a:rPr lang="en-US" sz="2900" i="1" dirty="0"/>
              <a:t>T</a:t>
            </a:r>
            <a:r>
              <a:rPr lang="en-US" sz="2900" dirty="0"/>
              <a:t> 1.4.2.5)</a:t>
            </a:r>
          </a:p>
          <a:p>
            <a:pPr>
              <a:spcBef>
                <a:spcPts val="1200"/>
              </a:spcBef>
            </a:pPr>
            <a:r>
              <a:rPr lang="en-US" sz="2900" dirty="0"/>
              <a:t>This is an illusion because the perceptions of the senses are, so to speak, </a:t>
            </a:r>
            <a:r>
              <a:rPr lang="en-US" sz="2900" i="1" dirty="0"/>
              <a:t>transparent:</a:t>
            </a:r>
          </a:p>
          <a:p>
            <a:pPr lvl="1">
              <a:spcBef>
                <a:spcPts val="1200"/>
              </a:spcBef>
            </a:pPr>
            <a:r>
              <a:rPr lang="en-US" sz="2500" dirty="0"/>
              <a:t>“all sensations are felt by the mind, such as they really are”  (</a:t>
            </a:r>
            <a:r>
              <a:rPr lang="en-US" sz="2500" i="1" dirty="0"/>
              <a:t>T</a:t>
            </a:r>
            <a:r>
              <a:rPr lang="en-US" sz="2500" dirty="0"/>
              <a:t> 1.4.2.5)</a:t>
            </a:r>
          </a:p>
          <a:p>
            <a:pPr lvl="1">
              <a:spcBef>
                <a:spcPts val="1200"/>
              </a:spcBef>
            </a:pPr>
            <a:r>
              <a:rPr lang="en-US" sz="2500" dirty="0"/>
              <a:t>“since all actions and sensations of the mind are known to us by consciousness, they must … appear in every particular what they are …”  (</a:t>
            </a:r>
            <a:r>
              <a:rPr lang="en-US" sz="2500" i="1" dirty="0"/>
              <a:t>T</a:t>
            </a:r>
            <a:r>
              <a:rPr lang="en-US" sz="2500" dirty="0"/>
              <a:t> 1.4.2.7)</a:t>
            </a:r>
          </a:p>
          <a:p>
            <a:pPr lvl="1"/>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FB94BB-1305-4F82-A1D8-ECF11188CE75}" type="slidenum">
              <a:rPr lang="en-US" sz="1600">
                <a:effectLst>
                  <a:outerShdw blurRad="38100" dist="38100" dir="2700000" algn="tl">
                    <a:srgbClr val="000000"/>
                  </a:outerShdw>
                </a:effectLst>
                <a:ea typeface="ＭＳ Ｐゴシック" charset="-128"/>
              </a:rPr>
              <a:pPr eaLnBrk="1" hangingPunct="1"/>
              <a:t>244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7563989"/>
      </p:ext>
    </p:extLst>
  </p:cSld>
  <p:clrMapOvr>
    <a:masterClrMapping/>
  </p:clrMapOvr>
  <p:transition spd="med">
    <p:cove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8882D8F-0220-43C5-B10C-50EBDC9D0700}" type="slidenum">
              <a:rPr lang="en-US"/>
              <a:pPr/>
              <a:t>245</a:t>
            </a:fld>
            <a:endParaRPr lang="en-US"/>
          </a:p>
        </p:txBody>
      </p:sp>
      <p:sp>
        <p:nvSpPr>
          <p:cNvPr id="2" name="Title 1"/>
          <p:cNvSpPr>
            <a:spLocks noGrp="1"/>
          </p:cNvSpPr>
          <p:nvPr>
            <p:ph type="title" idx="4294967295"/>
          </p:nvPr>
        </p:nvSpPr>
        <p:spPr>
          <a:xfrm>
            <a:off x="457200" y="188640"/>
            <a:ext cx="8229600" cy="954943"/>
          </a:xfrm>
        </p:spPr>
        <p:txBody>
          <a:bodyPr/>
          <a:lstStyle/>
          <a:p>
            <a:pPr>
              <a:defRPr/>
            </a:pPr>
            <a:r>
              <a:rPr lang="en-US" dirty="0">
                <a:latin typeface="+mj-lt"/>
                <a:ea typeface="+mj-ea"/>
                <a:cs typeface="+mj-cs"/>
              </a:rPr>
              <a:t>Externality to the Body</a:t>
            </a:r>
          </a:p>
        </p:txBody>
      </p:sp>
      <p:sp>
        <p:nvSpPr>
          <p:cNvPr id="3" name="Content Placeholder 2"/>
          <p:cNvSpPr>
            <a:spLocks noGrp="1"/>
          </p:cNvSpPr>
          <p:nvPr>
            <p:ph idx="4294967295"/>
          </p:nvPr>
        </p:nvSpPr>
        <p:spPr>
          <a:xfrm>
            <a:off x="457200" y="1412776"/>
            <a:ext cx="8432800" cy="5211862"/>
          </a:xfrm>
        </p:spPr>
        <p:txBody>
          <a:bodyPr/>
          <a:lstStyle/>
          <a:p>
            <a:r>
              <a:rPr lang="en-US" sz="2900" dirty="0"/>
              <a:t>It might seem relatively unproblematic for our senses to present things as external to our body, but this presupposes that we have identified our body to start with:</a:t>
            </a:r>
          </a:p>
          <a:p>
            <a:pPr lvl="1">
              <a:spcBef>
                <a:spcPts val="1200"/>
              </a:spcBef>
              <a:buFontTx/>
              <a:buNone/>
            </a:pPr>
            <a:r>
              <a:rPr lang="en-US" dirty="0"/>
              <a:t>	</a:t>
            </a:r>
            <a:r>
              <a:rPr lang="en-US" sz="2500" dirty="0"/>
              <a:t>“ascribing a real and corporeal existence to [our limbs etc.] is an act of the mind as difficult to explain, as that which we examine at present.”  (</a:t>
            </a:r>
            <a:r>
              <a:rPr lang="en-US" sz="2500" i="1" dirty="0"/>
              <a:t>T</a:t>
            </a:r>
            <a:r>
              <a:rPr lang="en-US" sz="2500" dirty="0"/>
              <a:t> 1.4.2.9)</a:t>
            </a:r>
          </a:p>
          <a:p>
            <a:pPr>
              <a:spcBef>
                <a:spcPts val="1800"/>
              </a:spcBef>
            </a:pPr>
            <a:r>
              <a:rPr lang="en-US" sz="2900" dirty="0"/>
              <a:t>Hume adds considerations from the nature of our various senses, and the primary/secondary quality distinction (</a:t>
            </a:r>
            <a:r>
              <a:rPr lang="en-US" sz="2900" i="1" dirty="0"/>
              <a:t>T</a:t>
            </a:r>
            <a:r>
              <a:rPr lang="en-US" sz="2900" dirty="0"/>
              <a:t> 1.4.2.12-13).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84C03F7-31E7-40EF-B5E9-B14D02B75BE6}" type="slidenum">
              <a:rPr lang="en-US" sz="1600">
                <a:effectLst>
                  <a:outerShdw blurRad="38100" dist="38100" dir="2700000" algn="tl">
                    <a:srgbClr val="000000"/>
                  </a:outerShdw>
                </a:effectLst>
                <a:ea typeface="ＭＳ Ｐゴシック" charset="-128"/>
              </a:rPr>
              <a:pPr eaLnBrk="1" hangingPunct="1"/>
              <a:t>245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9834748"/>
      </p:ext>
    </p:extLst>
  </p:cSld>
  <p:clrMapOvr>
    <a:masterClrMapping/>
  </p:clrMapOvr>
  <p:transition spd="med">
    <p:cove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A03AF0D-AE04-4548-8E21-37CFA6E73CA0}" type="slidenum">
              <a:rPr lang="en-US"/>
              <a:pPr/>
              <a:t>246</a:t>
            </a:fld>
            <a:endParaRPr lang="en-US"/>
          </a:p>
        </p:txBody>
      </p:sp>
      <p:sp>
        <p:nvSpPr>
          <p:cNvPr id="2" name="Title 1"/>
          <p:cNvSpPr>
            <a:spLocks noGrp="1"/>
          </p:cNvSpPr>
          <p:nvPr>
            <p:ph type="title" idx="4294967295"/>
          </p:nvPr>
        </p:nvSpPr>
        <p:spPr>
          <a:xfrm>
            <a:off x="457200" y="188640"/>
            <a:ext cx="8229600" cy="954943"/>
          </a:xfrm>
        </p:spPr>
        <p:txBody>
          <a:bodyPr/>
          <a:lstStyle/>
          <a:p>
            <a:pPr>
              <a:defRPr/>
            </a:pPr>
            <a:r>
              <a:rPr lang="en-US" dirty="0">
                <a:latin typeface="+mj-lt"/>
                <a:ea typeface="+mj-ea"/>
                <a:cs typeface="+mj-cs"/>
              </a:rPr>
              <a:t>Reason and the Vulgar View</a:t>
            </a:r>
          </a:p>
        </p:txBody>
      </p:sp>
      <p:sp>
        <p:nvSpPr>
          <p:cNvPr id="3" name="Content Placeholder 2"/>
          <p:cNvSpPr>
            <a:spLocks noGrp="1"/>
          </p:cNvSpPr>
          <p:nvPr>
            <p:ph idx="4294967295"/>
          </p:nvPr>
        </p:nvSpPr>
        <p:spPr>
          <a:xfrm>
            <a:off x="230188" y="1412776"/>
            <a:ext cx="8628062" cy="5227737"/>
          </a:xfrm>
        </p:spPr>
        <p:txBody>
          <a:bodyPr/>
          <a:lstStyle/>
          <a:p>
            <a:r>
              <a:rPr lang="en-US" sz="2900" dirty="0"/>
              <a:t>Children, peasants, and the “vulgar” in general clearly believe in the external world without consulting philosophical reason (</a:t>
            </a:r>
            <a:r>
              <a:rPr lang="en-US" sz="2900" i="1" dirty="0"/>
              <a:t>T</a:t>
            </a:r>
            <a:r>
              <a:rPr lang="en-US" sz="2900" dirty="0"/>
              <a:t> 1.4.2.14):</a:t>
            </a:r>
          </a:p>
          <a:p>
            <a:pPr lvl="1">
              <a:spcBef>
                <a:spcPts val="1800"/>
              </a:spcBef>
              <a:buFontTx/>
              <a:buNone/>
            </a:pPr>
            <a:r>
              <a:rPr lang="en-US" sz="2700" dirty="0"/>
              <a:t>	</a:t>
            </a:r>
            <a:r>
              <a:rPr lang="en-US" sz="2600" dirty="0"/>
              <a:t>“For philosophy informs us, that every thing, which appears to the mind, is nothing but a perception, and is interrupted, and dependent on the mind; whereas the vulgar confound perceptions and objects, and attribute a distinct </a:t>
            </a:r>
            <a:r>
              <a:rPr lang="en-US" sz="2600" dirty="0" err="1"/>
              <a:t>continu’d</a:t>
            </a:r>
            <a:r>
              <a:rPr lang="en-US" sz="2600" dirty="0"/>
              <a:t> existence to the very things they feel or see.  This sentiment, then, as it is entirely unreasonable, must proceed from some other faculty than the understanding.”</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19070AF-CC9F-4CD6-9D8A-D3F819F67B55}" type="slidenum">
              <a:rPr lang="en-US" sz="1600">
                <a:effectLst>
                  <a:outerShdw blurRad="38100" dist="38100" dir="2700000" algn="tl">
                    <a:srgbClr val="000000"/>
                  </a:outerShdw>
                </a:effectLst>
                <a:ea typeface="ＭＳ Ｐゴシック" charset="-128"/>
              </a:rPr>
              <a:pPr eaLnBrk="1" hangingPunct="1"/>
              <a:t>246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95053205"/>
      </p:ext>
    </p:extLst>
  </p:cSld>
  <p:clrMapOvr>
    <a:masterClrMapping/>
  </p:clrMapOvr>
  <p:transition spd="med">
    <p:cove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454C809-0E2B-40E9-A6C0-DAD67BF2B982}" type="slidenum">
              <a:rPr lang="en-US"/>
              <a:pPr/>
              <a:t>247</a:t>
            </a:fld>
            <a:endParaRPr lang="en-US"/>
          </a:p>
        </p:txBody>
      </p:sp>
      <p:sp>
        <p:nvSpPr>
          <p:cNvPr id="2" name="Title 1"/>
          <p:cNvSpPr>
            <a:spLocks noGrp="1"/>
          </p:cNvSpPr>
          <p:nvPr>
            <p:ph type="title" idx="4294967295"/>
          </p:nvPr>
        </p:nvSpPr>
        <p:spPr>
          <a:xfrm>
            <a:off x="482860" y="277813"/>
            <a:ext cx="8229600" cy="954943"/>
          </a:xfrm>
        </p:spPr>
        <p:txBody>
          <a:bodyPr/>
          <a:lstStyle/>
          <a:p>
            <a:pPr>
              <a:defRPr/>
            </a:pPr>
            <a:r>
              <a:rPr lang="en-US" dirty="0">
                <a:latin typeface="+mj-lt"/>
                <a:ea typeface="+mj-ea"/>
                <a:cs typeface="+mj-cs"/>
              </a:rPr>
              <a:t>Eliminating Reason</a:t>
            </a:r>
          </a:p>
        </p:txBody>
      </p:sp>
      <p:sp>
        <p:nvSpPr>
          <p:cNvPr id="3" name="Content Placeholder 2"/>
          <p:cNvSpPr>
            <a:spLocks noGrp="1"/>
          </p:cNvSpPr>
          <p:nvPr>
            <p:ph idx="4294967295"/>
          </p:nvPr>
        </p:nvSpPr>
        <p:spPr>
          <a:xfrm>
            <a:off x="382588" y="1484784"/>
            <a:ext cx="8491537" cy="5033491"/>
          </a:xfrm>
        </p:spPr>
        <p:txBody>
          <a:bodyPr/>
          <a:lstStyle/>
          <a:p>
            <a:r>
              <a:rPr lang="en-US" sz="2900" dirty="0"/>
              <a:t>Even if we adopt the philosophers’ view, and “distinguish our perceptions from our objects”, we still can’t reason from one to the other.</a:t>
            </a:r>
          </a:p>
          <a:p>
            <a:pPr>
              <a:spcBef>
                <a:spcPts val="1800"/>
              </a:spcBef>
            </a:pPr>
            <a:r>
              <a:rPr lang="en-US" sz="2900" dirty="0"/>
              <a:t>Hume spells this out at </a:t>
            </a:r>
            <a:r>
              <a:rPr lang="en-US" sz="2900" i="1" dirty="0"/>
              <a:t>T</a:t>
            </a:r>
            <a:r>
              <a:rPr lang="en-US" sz="2900" dirty="0"/>
              <a:t> 1.4.2.47 (cf. </a:t>
            </a:r>
            <a:r>
              <a:rPr lang="en-US" sz="2900" i="1" dirty="0"/>
              <a:t>E</a:t>
            </a:r>
            <a:r>
              <a:rPr lang="en-US" sz="2900" dirty="0"/>
              <a:t> 12.12), arguing that since we are directly acquainted only with the perceptions, we are unable to establish any causal correlation with objects, and so cannot infer the latter by causal reasoning, the only kind of “argument … that can assure us of matter of fact” (</a:t>
            </a:r>
            <a:r>
              <a:rPr lang="en-US" sz="2900" i="1" dirty="0"/>
              <a:t>T</a:t>
            </a:r>
            <a:r>
              <a:rPr lang="en-US" sz="2900" dirty="0"/>
              <a:t> 1.4.2.14).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D7A064-CAEB-49DA-A576-9321AF65C239}" type="slidenum">
              <a:rPr lang="en-US" sz="1600">
                <a:effectLst>
                  <a:outerShdw blurRad="38100" dist="38100" dir="2700000" algn="tl">
                    <a:srgbClr val="000000"/>
                  </a:outerShdw>
                </a:effectLst>
                <a:ea typeface="ＭＳ Ｐゴシック" charset="-128"/>
              </a:rPr>
              <a:pPr eaLnBrk="1" hangingPunct="1"/>
              <a:t>247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55262836"/>
      </p:ext>
    </p:extLst>
  </p:cSld>
  <p:clrMapOvr>
    <a:masterClrMapping/>
  </p:clrMapOvr>
  <p:transition spd="med">
    <p:cove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904DC-9CBB-4F43-9930-D73DF3C8EA2D}" type="slidenum">
              <a:rPr lang="en-US"/>
              <a:pPr/>
              <a:t>248</a:t>
            </a:fld>
            <a:endParaRPr lang="en-US"/>
          </a:p>
        </p:txBody>
      </p:sp>
      <p:sp>
        <p:nvSpPr>
          <p:cNvPr id="2" name="Title 1"/>
          <p:cNvSpPr>
            <a:spLocks noGrp="1"/>
          </p:cNvSpPr>
          <p:nvPr>
            <p:ph type="title" idx="4294967295"/>
          </p:nvPr>
        </p:nvSpPr>
        <p:spPr>
          <a:xfrm>
            <a:off x="457200" y="277813"/>
            <a:ext cx="8229600" cy="810927"/>
          </a:xfrm>
        </p:spPr>
        <p:txBody>
          <a:bodyPr/>
          <a:lstStyle/>
          <a:p>
            <a:pPr>
              <a:defRPr/>
            </a:pPr>
            <a:r>
              <a:rPr lang="en-US" dirty="0">
                <a:latin typeface="+mj-lt"/>
                <a:ea typeface="+mj-ea"/>
                <a:cs typeface="+mj-cs"/>
              </a:rPr>
              <a:t>Turning to the Imagination</a:t>
            </a:r>
          </a:p>
        </p:txBody>
      </p:sp>
      <p:sp>
        <p:nvSpPr>
          <p:cNvPr id="3" name="Content Placeholder 2"/>
          <p:cNvSpPr>
            <a:spLocks noGrp="1"/>
          </p:cNvSpPr>
          <p:nvPr>
            <p:ph idx="4294967295"/>
          </p:nvPr>
        </p:nvSpPr>
        <p:spPr>
          <a:xfrm>
            <a:off x="626876" y="1412776"/>
            <a:ext cx="8229600" cy="4918075"/>
          </a:xfrm>
        </p:spPr>
        <p:txBody>
          <a:bodyPr/>
          <a:lstStyle/>
          <a:p>
            <a:r>
              <a:rPr lang="en-US" sz="2900" dirty="0"/>
              <a:t>With the senses and reason eliminated, our belief in “the </a:t>
            </a:r>
            <a:r>
              <a:rPr lang="en-US" sz="2900" dirty="0" err="1"/>
              <a:t>continu’d</a:t>
            </a:r>
            <a:r>
              <a:rPr lang="en-US" sz="2900" dirty="0"/>
              <a:t> and distinct existence of body … must be entirely owing to the IMAGINATION” (</a:t>
            </a:r>
            <a:r>
              <a:rPr lang="en-US" sz="2900" i="1" dirty="0"/>
              <a:t>T</a:t>
            </a:r>
            <a:r>
              <a:rPr lang="en-US" sz="2900" dirty="0"/>
              <a:t> 1.4.2.14).</a:t>
            </a:r>
          </a:p>
          <a:p>
            <a:pPr>
              <a:spcBef>
                <a:spcPts val="1200"/>
              </a:spcBef>
            </a:pPr>
            <a:r>
              <a:rPr lang="en-US" sz="2900" dirty="0"/>
              <a:t>Most of the rest of the section is devoted to an explanation of how the imagination generates the belief.</a:t>
            </a:r>
          </a:p>
          <a:p>
            <a:pPr>
              <a:spcBef>
                <a:spcPts val="1200"/>
              </a:spcBef>
            </a:pPr>
            <a:r>
              <a:rPr lang="en-US" sz="2900" dirty="0"/>
              <a:t>At </a:t>
            </a:r>
            <a:r>
              <a:rPr lang="en-US" sz="2900" i="1" dirty="0"/>
              <a:t>T</a:t>
            </a:r>
            <a:r>
              <a:rPr lang="en-US" sz="2900" dirty="0"/>
              <a:t> 1.4.2.18-19, Hume identifies </a:t>
            </a:r>
            <a:r>
              <a:rPr lang="en-US" sz="2900" i="1" dirty="0"/>
              <a:t>constancy</a:t>
            </a:r>
            <a:r>
              <a:rPr lang="en-US" sz="2900" dirty="0"/>
              <a:t> and </a:t>
            </a:r>
            <a:r>
              <a:rPr lang="en-US" sz="2900" i="1" dirty="0"/>
              <a:t>coherence</a:t>
            </a:r>
            <a:r>
              <a:rPr lang="en-US" sz="2900" dirty="0"/>
              <a:t> as the key factors that induce us to judge perceptions as external to us.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24DE0A-96CC-4EE9-BA1E-AD18AC87DBB8}" type="slidenum">
              <a:rPr lang="en-US" sz="1600">
                <a:effectLst>
                  <a:outerShdw blurRad="38100" dist="38100" dir="2700000" algn="tl">
                    <a:srgbClr val="000000"/>
                  </a:outerShdw>
                </a:effectLst>
                <a:ea typeface="ＭＳ Ｐゴシック" charset="-128"/>
              </a:rPr>
              <a:pPr eaLnBrk="1" hangingPunct="1"/>
              <a:t>248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11542579"/>
      </p:ext>
    </p:extLst>
  </p:cSld>
  <p:clrMapOvr>
    <a:masterClrMapping/>
  </p:clrMapOvr>
  <p:transition spd="med">
    <p:cove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E6CED60-89A2-426F-85D9-3D7BABCC5DD1}" type="slidenum">
              <a:rPr lang="en-US"/>
              <a:pPr/>
              <a:t>249</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Constancy and Coherence</a:t>
            </a:r>
          </a:p>
        </p:txBody>
      </p:sp>
      <p:sp>
        <p:nvSpPr>
          <p:cNvPr id="3" name="Content Placeholder 2"/>
          <p:cNvSpPr>
            <a:spLocks noGrp="1"/>
          </p:cNvSpPr>
          <p:nvPr>
            <p:ph idx="4294967295"/>
          </p:nvPr>
        </p:nvSpPr>
        <p:spPr>
          <a:xfrm>
            <a:off x="431540" y="1160748"/>
            <a:ext cx="8424936" cy="5400600"/>
          </a:xfrm>
        </p:spPr>
        <p:txBody>
          <a:bodyPr/>
          <a:lstStyle/>
          <a:p>
            <a:r>
              <a:rPr lang="en-US" sz="2900" i="1" dirty="0"/>
              <a:t>Constancy</a:t>
            </a:r>
            <a:r>
              <a:rPr lang="en-US" sz="2900" dirty="0"/>
              <a:t> of perceptions involves their similarity, when they “return upon me” (e.g. after closing then opening my eyes) “without the least alteration” (</a:t>
            </a:r>
            <a:r>
              <a:rPr lang="en-US" sz="2900" i="1" dirty="0"/>
              <a:t>T</a:t>
            </a:r>
            <a:r>
              <a:rPr lang="en-US" sz="2900" dirty="0"/>
              <a:t> 1.4.2.18).</a:t>
            </a:r>
          </a:p>
          <a:p>
            <a:pPr>
              <a:spcBef>
                <a:spcPts val="1200"/>
              </a:spcBef>
            </a:pPr>
            <a:r>
              <a:rPr lang="en-US" sz="2900" i="1" dirty="0"/>
              <a:t>Coherent</a:t>
            </a:r>
            <a:r>
              <a:rPr lang="en-US" sz="2900" dirty="0"/>
              <a:t> perceptions change, but in regular (and hence expected) or explicable patterns.</a:t>
            </a:r>
          </a:p>
          <a:p>
            <a:pPr lvl="1">
              <a:spcBef>
                <a:spcPts val="1200"/>
              </a:spcBef>
            </a:pPr>
            <a:r>
              <a:rPr lang="en-US" sz="2500"/>
              <a:t>§19 introduces coherence;  §20 gestures towards what we now call “inference to the best explanation”;  §21 says this is not standard induction (since it infers more regularity that is observed);  §22 ascribes it instead to a “galley principle”; but §23 then alleges that this is “too weak” to support our belief in body.</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92CA6-C7F0-4B32-A793-9779A36C2681}" type="slidenum">
              <a:rPr lang="en-US" sz="1600">
                <a:effectLst>
                  <a:outerShdw blurRad="38100" dist="38100" dir="2700000" algn="tl">
                    <a:srgbClr val="000000"/>
                  </a:outerShdw>
                </a:effectLst>
                <a:ea typeface="ＭＳ Ｐゴシック" charset="-128"/>
              </a:rPr>
              <a:pPr eaLnBrk="1" hangingPunct="1"/>
              <a:t>249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5734226"/>
      </p:ext>
    </p:extLst>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784976" cy="702915"/>
          </a:xfrm>
        </p:spPr>
        <p:txBody>
          <a:bodyPr/>
          <a:lstStyle/>
          <a:p>
            <a:r>
              <a:rPr lang="en-GB" sz="4200" dirty="0"/>
              <a:t>“Reflection”: A Contrast with Locke</a:t>
            </a:r>
          </a:p>
        </p:txBody>
      </p:sp>
      <p:sp>
        <p:nvSpPr>
          <p:cNvPr id="3" name="Content Placeholder 2"/>
          <p:cNvSpPr>
            <a:spLocks noGrp="1"/>
          </p:cNvSpPr>
          <p:nvPr>
            <p:ph idx="1"/>
          </p:nvPr>
        </p:nvSpPr>
        <p:spPr>
          <a:xfrm>
            <a:off x="626876" y="1160748"/>
            <a:ext cx="8229600" cy="5508612"/>
          </a:xfrm>
        </p:spPr>
        <p:txBody>
          <a:bodyPr/>
          <a:lstStyle/>
          <a:p>
            <a:r>
              <a:rPr lang="en-GB" sz="2800" dirty="0"/>
              <a:t>When Locke discussed ideas of </a:t>
            </a:r>
            <a:r>
              <a:rPr lang="en-GB" sz="2800" i="1"/>
              <a:t>reflection</a:t>
            </a:r>
            <a:r>
              <a:rPr lang="en-GB" sz="2800"/>
              <a:t>, </a:t>
            </a:r>
            <a:r>
              <a:rPr lang="en-GB" sz="2800" dirty="0"/>
              <a:t>his focus </a:t>
            </a:r>
            <a:r>
              <a:rPr lang="en-GB" sz="2800"/>
              <a:t>was very different from Hume’s:</a:t>
            </a:r>
            <a:endParaRPr lang="en-GB" sz="2800" dirty="0"/>
          </a:p>
          <a:p>
            <a:pPr lvl="1">
              <a:spcBef>
                <a:spcPts val="1200"/>
              </a:spcBef>
              <a:buNone/>
            </a:pPr>
            <a:r>
              <a:rPr lang="en-GB" sz="2600" dirty="0"/>
              <a:t>	</a:t>
            </a:r>
            <a:r>
              <a:rPr lang="en-GB" sz="2500" dirty="0"/>
              <a:t>“By </a:t>
            </a:r>
            <a:r>
              <a:rPr lang="en-GB" sz="2500" i="1" dirty="0"/>
              <a:t>REFLECTION</a:t>
            </a:r>
            <a:r>
              <a:rPr lang="en-GB" sz="2500" dirty="0"/>
              <a:t> ... I ... Mean, that notice which the Mind takes of its own Operations, ... by reason whereof, there come to be </a:t>
            </a:r>
            <a:r>
              <a:rPr lang="en-GB" sz="2500" i="1" dirty="0"/>
              <a:t>Ideas</a:t>
            </a:r>
            <a:r>
              <a:rPr lang="en-GB" sz="2500" dirty="0"/>
              <a:t> of these Operations in the Understanding.”</a:t>
            </a:r>
          </a:p>
          <a:p>
            <a:pPr lvl="1">
              <a:spcBef>
                <a:spcPts val="1200"/>
              </a:spcBef>
              <a:buNone/>
            </a:pPr>
            <a:r>
              <a:rPr lang="en-GB" sz="2500" dirty="0"/>
              <a:t>	“... such are, </a:t>
            </a:r>
            <a:r>
              <a:rPr lang="en-GB" sz="2500" i="1" dirty="0"/>
              <a:t>Perception</a:t>
            </a:r>
            <a:r>
              <a:rPr lang="en-GB" sz="2500" dirty="0"/>
              <a:t>, </a:t>
            </a:r>
            <a:r>
              <a:rPr lang="en-GB" sz="2500" i="1" dirty="0"/>
              <a:t>Thinking</a:t>
            </a:r>
            <a:r>
              <a:rPr lang="en-GB" sz="2500" dirty="0"/>
              <a:t>, </a:t>
            </a:r>
            <a:r>
              <a:rPr lang="en-GB" sz="2500" i="1" dirty="0"/>
              <a:t>Doubting</a:t>
            </a:r>
            <a:r>
              <a:rPr lang="en-GB" sz="2500" dirty="0"/>
              <a:t>, </a:t>
            </a:r>
            <a:r>
              <a:rPr lang="en-GB" sz="2500" i="1" dirty="0"/>
              <a:t>Believing</a:t>
            </a:r>
            <a:r>
              <a:rPr lang="en-GB" sz="2500" dirty="0"/>
              <a:t>, </a:t>
            </a:r>
            <a:r>
              <a:rPr lang="en-GB" sz="2500" i="1" dirty="0"/>
              <a:t>Reasoning</a:t>
            </a:r>
            <a:r>
              <a:rPr lang="en-GB" sz="2500" dirty="0"/>
              <a:t>, </a:t>
            </a:r>
            <a:r>
              <a:rPr lang="en-GB" sz="2500" i="1" dirty="0"/>
              <a:t>Knowing</a:t>
            </a:r>
            <a:r>
              <a:rPr lang="en-GB" sz="2500" dirty="0"/>
              <a:t>, </a:t>
            </a:r>
            <a:r>
              <a:rPr lang="en-GB" sz="2500" i="1" dirty="0"/>
              <a:t>Willing</a:t>
            </a:r>
            <a:r>
              <a:rPr lang="en-GB" sz="2500" dirty="0"/>
              <a:t>, and all the different </a:t>
            </a:r>
            <a:r>
              <a:rPr lang="en-GB" sz="2500" dirty="0" err="1"/>
              <a:t>actings</a:t>
            </a:r>
            <a:r>
              <a:rPr lang="en-GB" sz="2500"/>
              <a:t> of </a:t>
            </a:r>
            <a:r>
              <a:rPr lang="en-GB" sz="2500" dirty="0"/>
              <a:t>our own Minds;”  (II </a:t>
            </a:r>
            <a:r>
              <a:rPr lang="en-GB" sz="2500" dirty="0" err="1"/>
              <a:t>i</a:t>
            </a:r>
            <a:r>
              <a:rPr lang="en-GB" sz="2500" dirty="0"/>
              <a:t> 4)</a:t>
            </a:r>
          </a:p>
          <a:p>
            <a:pPr>
              <a:spcBef>
                <a:spcPts val="1800"/>
              </a:spcBef>
            </a:pPr>
            <a:r>
              <a:rPr lang="en-GB" sz="2800" dirty="0"/>
              <a:t>Locke seems to </a:t>
            </a:r>
            <a:r>
              <a:rPr lang="en-GB" sz="2800"/>
              <a:t>overlook </a:t>
            </a:r>
            <a:r>
              <a:rPr lang="en-GB" sz="2800" i="1"/>
              <a:t>passions</a:t>
            </a:r>
            <a:r>
              <a:rPr lang="en-GB" sz="2800"/>
              <a:t> and </a:t>
            </a:r>
            <a:r>
              <a:rPr lang="en-GB" sz="2800" i="1"/>
              <a:t>emotions</a:t>
            </a:r>
            <a:r>
              <a:rPr lang="en-GB" sz="2800"/>
              <a:t>; </a:t>
            </a:r>
            <a:r>
              <a:rPr lang="en-GB" sz="2800" dirty="0"/>
              <a:t>Hume </a:t>
            </a:r>
            <a:r>
              <a:rPr lang="en-GB" sz="2800"/>
              <a:t>is much more </a:t>
            </a:r>
            <a:r>
              <a:rPr lang="en-GB" sz="2800" dirty="0"/>
              <a:t>interested in these, but seems to overlook </a:t>
            </a:r>
            <a:r>
              <a:rPr lang="en-GB" sz="2800" i="1" dirty="0"/>
              <a:t>mental operations</a:t>
            </a:r>
            <a:r>
              <a:rPr lang="en-GB" sz="28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25</a:t>
            </a:fld>
            <a:endParaRPr lang="en-US"/>
          </a:p>
        </p:txBody>
      </p:sp>
    </p:spTree>
    <p:extLst>
      <p:ext uri="{BB962C8B-B14F-4D97-AF65-F5344CB8AC3E}">
        <p14:creationId xmlns:p14="http://schemas.microsoft.com/office/powerpoint/2010/main" val="2852227915"/>
      </p:ext>
    </p:extLst>
  </p:cSld>
  <p:clrMapOvr>
    <a:masterClrMapping/>
  </p:clrMapOvr>
  <p:transition spd="med">
    <p:cove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1BA1B-F345-4DC4-A34A-28F5003B9BD0}" type="slidenum">
              <a:rPr lang="en-US"/>
              <a:pPr/>
              <a:t>250</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a:latin typeface="+mj-lt"/>
                <a:ea typeface="+mj-ea"/>
                <a:cs typeface="+mj-cs"/>
              </a:rPr>
              <a:t>Explaining the Vulgar View</a:t>
            </a:r>
          </a:p>
        </p:txBody>
      </p:sp>
      <p:sp>
        <p:nvSpPr>
          <p:cNvPr id="3" name="Content Placeholder 2"/>
          <p:cNvSpPr>
            <a:spLocks noGrp="1"/>
          </p:cNvSpPr>
          <p:nvPr>
            <p:ph idx="4294967295"/>
          </p:nvPr>
        </p:nvSpPr>
        <p:spPr>
          <a:xfrm>
            <a:off x="457200" y="1232756"/>
            <a:ext cx="8435280" cy="5376007"/>
          </a:xfrm>
        </p:spPr>
        <p:txBody>
          <a:bodyPr/>
          <a:lstStyle/>
          <a:p>
            <a:r>
              <a:rPr lang="en-US" sz="2800"/>
              <a:t>Focusing now on </a:t>
            </a:r>
            <a:r>
              <a:rPr lang="en-US" sz="2800" i="1"/>
              <a:t>constancy</a:t>
            </a:r>
            <a:r>
              <a:rPr lang="en-US" sz="2800"/>
              <a:t>,</a:t>
            </a:r>
            <a:r>
              <a:rPr lang="en-US" sz="2800" i="1"/>
              <a:t> </a:t>
            </a:r>
            <a:r>
              <a:rPr lang="en-US" sz="2800"/>
              <a:t>Hume summarises the account he is about to give, explaining our natural and unreflective (“vulgar”) belief in body:</a:t>
            </a:r>
          </a:p>
          <a:p>
            <a:pPr lvl="1">
              <a:spcBef>
                <a:spcPts val="1800"/>
              </a:spcBef>
              <a:buNone/>
            </a:pPr>
            <a:r>
              <a:rPr lang="en-US" sz="2500"/>
              <a:t>	“When we have been accustom’d to observe a constancy in certain impressions, and have found, that the perception of the sun or ocean, for instance, returns upon us after an absence or annihilation with like parts and in a like order, as at its first appear-ance, we are not apt to regard these interrupted perceptions as different, (which they really are) but on the contrary consider them individually the same, upon account of their resemblance.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73DB65-EA41-49DC-893C-8BE577A05A06}" type="slidenum">
              <a:rPr lang="en-US" sz="1600">
                <a:effectLst>
                  <a:outerShdw blurRad="38100" dist="38100" dir="2700000" algn="tl">
                    <a:srgbClr val="000000"/>
                  </a:outerShdw>
                </a:effectLst>
                <a:ea typeface="ＭＳ Ｐゴシック" charset="-128"/>
              </a:rPr>
              <a:pPr eaLnBrk="1" hangingPunct="1"/>
              <a:t>250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46921984"/>
      </p:ext>
    </p:extLst>
  </p:cSld>
  <p:clrMapOvr>
    <a:masterClrMapping/>
  </p:clrMapOvr>
  <p:transition spd="med">
    <p:cove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401C77C-BB2E-4ADD-8B00-4DF71DC1441C}" type="slidenum">
              <a:rPr lang="en-US"/>
              <a:pPr/>
              <a:t>251</a:t>
            </a:fld>
            <a:endParaRPr lang="en-US"/>
          </a:p>
        </p:txBody>
      </p:sp>
      <p:sp>
        <p:nvSpPr>
          <p:cNvPr id="3" name="Content Placeholder 2"/>
          <p:cNvSpPr>
            <a:spLocks noGrp="1"/>
          </p:cNvSpPr>
          <p:nvPr>
            <p:ph idx="4294967295"/>
          </p:nvPr>
        </p:nvSpPr>
        <p:spPr>
          <a:xfrm>
            <a:off x="745232" y="188640"/>
            <a:ext cx="7895220" cy="6272213"/>
          </a:xfrm>
        </p:spPr>
        <p:txBody>
          <a:bodyPr/>
          <a:lstStyle/>
          <a:p>
            <a:pPr>
              <a:buFont typeface="Wingdings" charset="2"/>
              <a:buNone/>
            </a:pPr>
            <a:r>
              <a:rPr lang="en-US"/>
              <a:t>	</a:t>
            </a:r>
            <a:r>
              <a:rPr lang="en-US" sz="2500"/>
              <a:t>“But as this interruption of their existence is contrary to their perfect identity, and makes us regard the first impression as annihilated, and the second as newly created, we find ourselves somewhat at a loss, and are involv’d in a kind of contradiction.  In order to free ourselves from this difficulty, we disguise, as much as possible, the interruption, or rather remove it entirely, by supposing that these interrupted perceptions are connected by a real existence, of which we are insensible.  This supposition, or idea of continu’d existence, acquires a force and vivacity from the memory of these broken impressions, and from that propensity, which they give us, to suppose them the same; and  … the very essence of belief consists in the force and vivacity of the conception.”  (</a:t>
            </a:r>
            <a:r>
              <a:rPr lang="en-US" sz="2500" i="1"/>
              <a:t>T</a:t>
            </a:r>
            <a:r>
              <a:rPr lang="en-US" sz="2500"/>
              <a:t> 1.4.2.24)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DED4156-CF7B-40F1-BDF7-0BF09EF959EF}" type="slidenum">
              <a:rPr lang="en-US" sz="1600">
                <a:effectLst>
                  <a:outerShdw blurRad="38100" dist="38100" dir="2700000" algn="tl">
                    <a:srgbClr val="000000"/>
                  </a:outerShdw>
                </a:effectLst>
                <a:ea typeface="ＭＳ Ｐゴシック" charset="-128"/>
              </a:rPr>
              <a:pPr eaLnBrk="1" hangingPunct="1"/>
              <a:t>251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38193599"/>
      </p:ext>
    </p:extLst>
  </p:cSld>
  <p:clrMapOvr>
    <a:masterClrMapping/>
  </p:clrMapOvr>
  <p:transition spd="med">
    <p:cove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252</a:t>
            </a:fld>
            <a:endParaRPr lang="en-US"/>
          </a:p>
        </p:txBody>
      </p:sp>
      <p:sp>
        <p:nvSpPr>
          <p:cNvPr id="2" name="Title 1"/>
          <p:cNvSpPr>
            <a:spLocks noGrp="1"/>
          </p:cNvSpPr>
          <p:nvPr>
            <p:ph type="title" idx="4294967295"/>
          </p:nvPr>
        </p:nvSpPr>
        <p:spPr>
          <a:xfrm>
            <a:off x="457200" y="277813"/>
            <a:ext cx="8229600" cy="882935"/>
          </a:xfrm>
        </p:spPr>
        <p:txBody>
          <a:bodyPr/>
          <a:lstStyle/>
          <a:p>
            <a:pPr>
              <a:defRPr/>
            </a:pPr>
            <a:r>
              <a:rPr lang="en-US" dirty="0">
                <a:latin typeface="+mj-lt"/>
                <a:ea typeface="+mj-ea"/>
                <a:cs typeface="+mj-cs"/>
              </a:rPr>
              <a:t>The Four-Part Account</a:t>
            </a:r>
          </a:p>
        </p:txBody>
      </p:sp>
      <p:sp>
        <p:nvSpPr>
          <p:cNvPr id="3" name="Content Placeholder 2"/>
          <p:cNvSpPr>
            <a:spLocks noGrp="1"/>
          </p:cNvSpPr>
          <p:nvPr>
            <p:ph idx="4294967295"/>
          </p:nvPr>
        </p:nvSpPr>
        <p:spPr>
          <a:xfrm>
            <a:off x="352425" y="1340768"/>
            <a:ext cx="8334375" cy="5364596"/>
          </a:xfrm>
        </p:spPr>
        <p:txBody>
          <a:bodyPr/>
          <a:lstStyle/>
          <a:p>
            <a:r>
              <a:rPr lang="en-US" dirty="0"/>
              <a:t>At </a:t>
            </a:r>
            <a:r>
              <a:rPr lang="en-US" i="1" dirty="0"/>
              <a:t>T</a:t>
            </a:r>
            <a:r>
              <a:rPr lang="en-US" dirty="0"/>
              <a:t> 1.4.2.25 (cf. </a:t>
            </a:r>
            <a:r>
              <a:rPr lang="en-US" i="1" dirty="0"/>
              <a:t>T</a:t>
            </a:r>
            <a:r>
              <a:rPr lang="en-US" dirty="0"/>
              <a:t> 1.4.2.43), Hume </a:t>
            </a:r>
            <a:r>
              <a:rPr lang="en-US" dirty="0" err="1"/>
              <a:t>summarises</a:t>
            </a:r>
            <a:r>
              <a:rPr lang="en-US" dirty="0"/>
              <a:t> the four parts of this account, which he then discusses in depth:</a:t>
            </a:r>
          </a:p>
          <a:p>
            <a:pPr lvl="1"/>
            <a:r>
              <a:rPr lang="en-US" sz="2700" dirty="0"/>
              <a:t>The principle of individuation, </a:t>
            </a:r>
            <a:r>
              <a:rPr lang="en-US" sz="2700" i="1" dirty="0"/>
              <a:t>T</a:t>
            </a:r>
            <a:r>
              <a:rPr lang="en-US" sz="2700" dirty="0"/>
              <a:t> 1.4.2.26-30</a:t>
            </a:r>
          </a:p>
          <a:p>
            <a:pPr lvl="1"/>
            <a:r>
              <a:rPr lang="en-US" sz="2700" dirty="0"/>
              <a:t>How resemblance leads us to attribute identity to interrupted perceptions, </a:t>
            </a:r>
            <a:r>
              <a:rPr lang="en-US" sz="2700" i="1" dirty="0"/>
              <a:t>T</a:t>
            </a:r>
            <a:r>
              <a:rPr lang="en-US" sz="2700" dirty="0"/>
              <a:t> 1.4.2.31-36</a:t>
            </a:r>
          </a:p>
          <a:p>
            <a:pPr lvl="1"/>
            <a:r>
              <a:rPr lang="en-US" sz="2700" dirty="0"/>
              <a:t>Why we unite interrupted perceptions by “feigning a </a:t>
            </a:r>
            <a:r>
              <a:rPr lang="en-US" sz="2700" dirty="0" err="1"/>
              <a:t>continu’d</a:t>
            </a:r>
            <a:r>
              <a:rPr lang="en-US" sz="2700" dirty="0"/>
              <a:t> being”, </a:t>
            </a:r>
            <a:r>
              <a:rPr lang="en-US" sz="2700" i="1" dirty="0"/>
              <a:t>T</a:t>
            </a:r>
            <a:r>
              <a:rPr lang="en-US" sz="2700" dirty="0"/>
              <a:t> 1.4.2.37-40</a:t>
            </a:r>
          </a:p>
          <a:p>
            <a:pPr lvl="1"/>
            <a:r>
              <a:rPr lang="en-US" sz="2700" dirty="0"/>
              <a:t>Explaining the force and vivacity of conception, which constitutes belief (though it’s a vivacious </a:t>
            </a:r>
            <a:r>
              <a:rPr lang="en-US" sz="2700" i="1" dirty="0"/>
              <a:t>fiction</a:t>
            </a:r>
            <a:r>
              <a:rPr lang="en-US" sz="2700" dirty="0"/>
              <a:t> rather than bona fide </a:t>
            </a:r>
            <a:r>
              <a:rPr lang="en-US" sz="2700" i="1" dirty="0"/>
              <a:t>idea</a:t>
            </a:r>
            <a:r>
              <a:rPr lang="en-US" sz="2700" dirty="0"/>
              <a:t>), </a:t>
            </a:r>
            <a:r>
              <a:rPr lang="en-US" sz="2700" i="1" dirty="0"/>
              <a:t>T</a:t>
            </a:r>
            <a:r>
              <a:rPr lang="en-US" sz="2700" dirty="0"/>
              <a:t> 1.4.2.41-42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252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7728004"/>
      </p:ext>
    </p:extLst>
  </p:cSld>
  <p:clrMapOvr>
    <a:masterClrMapping/>
  </p:clrMapOvr>
  <p:transition spd="med">
    <p:cove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79D3798-9916-4334-AFF1-534A57C2E8C2}" type="slidenum">
              <a:rPr lang="en-US"/>
              <a:pPr/>
              <a:t>253</a:t>
            </a:fld>
            <a:endParaRPr lang="en-US"/>
          </a:p>
        </p:txBody>
      </p:sp>
      <p:sp>
        <p:nvSpPr>
          <p:cNvPr id="2" name="Title 1"/>
          <p:cNvSpPr>
            <a:spLocks noGrp="1"/>
          </p:cNvSpPr>
          <p:nvPr>
            <p:ph type="title" idx="4294967295"/>
          </p:nvPr>
        </p:nvSpPr>
        <p:spPr>
          <a:xfrm>
            <a:off x="457200" y="277813"/>
            <a:ext cx="8229600" cy="738919"/>
          </a:xfrm>
        </p:spPr>
        <p:txBody>
          <a:bodyPr/>
          <a:lstStyle/>
          <a:p>
            <a:pPr>
              <a:defRPr/>
            </a:pPr>
            <a:r>
              <a:rPr lang="en-US" dirty="0">
                <a:latin typeface="+mj-lt"/>
                <a:ea typeface="+mj-ea"/>
                <a:cs typeface="+mj-cs"/>
              </a:rPr>
              <a:t>A Problematic Assumption</a:t>
            </a:r>
          </a:p>
        </p:txBody>
      </p:sp>
      <p:sp>
        <p:nvSpPr>
          <p:cNvPr id="3" name="Content Placeholder 2"/>
          <p:cNvSpPr>
            <a:spLocks noGrp="1"/>
          </p:cNvSpPr>
          <p:nvPr>
            <p:ph idx="4294967295"/>
          </p:nvPr>
        </p:nvSpPr>
        <p:spPr>
          <a:xfrm>
            <a:off x="457200" y="1232756"/>
            <a:ext cx="8340725" cy="5400600"/>
          </a:xfrm>
        </p:spPr>
        <p:txBody>
          <a:bodyPr/>
          <a:lstStyle/>
          <a:p>
            <a:r>
              <a:rPr lang="en-US" sz="2800" dirty="0"/>
              <a:t>In Hume’s complex discussion of parts two to four of his “system” – from paragraphs 31 to 46 – he speaks with the vulgar by supposing “that there is only a single existence, which I shall call indifferently </a:t>
            </a:r>
            <a:r>
              <a:rPr lang="en-US" sz="2800" i="1" dirty="0"/>
              <a:t>object</a:t>
            </a:r>
            <a:r>
              <a:rPr lang="en-US" sz="2800" dirty="0"/>
              <a:t> or </a:t>
            </a:r>
            <a:r>
              <a:rPr lang="en-US" sz="2800" i="1" dirty="0"/>
              <a:t>perception</a:t>
            </a:r>
            <a:r>
              <a:rPr lang="en-US" sz="2800" dirty="0"/>
              <a:t>, according as it shall seem best to suit my purpose” (§31).</a:t>
            </a:r>
          </a:p>
          <a:p>
            <a:pPr lvl="1">
              <a:spcBef>
                <a:spcPts val="1200"/>
              </a:spcBef>
            </a:pPr>
            <a:r>
              <a:rPr lang="en-US" sz="2400" dirty="0"/>
              <a:t>But the </a:t>
            </a:r>
            <a:r>
              <a:rPr lang="en-US" sz="2400" i="1" dirty="0"/>
              <a:t>causal</a:t>
            </a:r>
            <a:r>
              <a:rPr lang="en-US" sz="2400" dirty="0"/>
              <a:t> explanation of the vulgar belief is not a </a:t>
            </a:r>
            <a:r>
              <a:rPr lang="en-US" sz="2400" i="1" dirty="0"/>
              <a:t>rational </a:t>
            </a:r>
            <a:r>
              <a:rPr lang="en-US" sz="2400" dirty="0"/>
              <a:t>explanation: it turns out to involve </a:t>
            </a:r>
            <a:r>
              <a:rPr lang="en-US" sz="2400" i="1" dirty="0" err="1"/>
              <a:t>subcognitive</a:t>
            </a:r>
            <a:r>
              <a:rPr lang="en-US" sz="2400" dirty="0"/>
              <a:t> confusions and conflations on the part of the believer.</a:t>
            </a:r>
          </a:p>
          <a:p>
            <a:pPr lvl="1">
              <a:spcBef>
                <a:spcPts val="1200"/>
              </a:spcBef>
            </a:pPr>
            <a:r>
              <a:rPr lang="en-US" sz="2400" dirty="0"/>
              <a:t>So we should not expect this explanation to be </a:t>
            </a:r>
            <a:r>
              <a:rPr lang="en-US" sz="2400" dirty="0" err="1"/>
              <a:t>expres-sible</a:t>
            </a:r>
            <a:r>
              <a:rPr lang="en-US" sz="2400" dirty="0"/>
              <a:t> in vulgar terms: philosophical distinctions (e.g. between object and perception) might be essential.</a:t>
            </a:r>
          </a:p>
          <a:p>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F036498-ED18-4480-BBFF-6C1837873301}" type="slidenum">
              <a:rPr lang="en-US" sz="1600">
                <a:effectLst>
                  <a:outerShdw blurRad="38100" dist="38100" dir="2700000" algn="tl">
                    <a:srgbClr val="000000"/>
                  </a:outerShdw>
                </a:effectLst>
                <a:ea typeface="ＭＳ Ｐゴシック" charset="-128"/>
              </a:rPr>
              <a:pPr eaLnBrk="1" hangingPunct="1"/>
              <a:t>253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64781011"/>
      </p:ext>
    </p:extLst>
  </p:cSld>
  <p:clrMapOvr>
    <a:masterClrMapping/>
  </p:clrMapOvr>
  <p:transition spd="med">
    <p:cove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850D15-84BE-481E-9CD9-5426FDDADF2A}" type="slidenum">
              <a:rPr lang="en-US"/>
              <a:pPr/>
              <a:t>254</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Fallacy and Fiction</a:t>
            </a:r>
          </a:p>
        </p:txBody>
      </p:sp>
      <p:sp>
        <p:nvSpPr>
          <p:cNvPr id="3" name="Content Placeholder 2"/>
          <p:cNvSpPr>
            <a:spLocks noGrp="1"/>
          </p:cNvSpPr>
          <p:nvPr>
            <p:ph idx="4294967295"/>
          </p:nvPr>
        </p:nvSpPr>
        <p:spPr>
          <a:xfrm>
            <a:off x="296044" y="1160748"/>
            <a:ext cx="8380412" cy="5472608"/>
          </a:xfrm>
        </p:spPr>
        <p:txBody>
          <a:bodyPr/>
          <a:lstStyle/>
          <a:p>
            <a:r>
              <a:rPr lang="en-US" dirty="0"/>
              <a:t>Having explained how the vulgar view arises, Hume </a:t>
            </a:r>
            <a:r>
              <a:rPr lang="en-US" dirty="0" err="1"/>
              <a:t>emphasises</a:t>
            </a:r>
            <a:r>
              <a:rPr lang="en-US" dirty="0"/>
              <a:t> (</a:t>
            </a:r>
            <a:r>
              <a:rPr lang="en-US" i="1" dirty="0"/>
              <a:t>T</a:t>
            </a:r>
            <a:r>
              <a:rPr lang="en-US" dirty="0"/>
              <a:t> 1.4.2.43) how much falsehood and error it involves:</a:t>
            </a:r>
          </a:p>
          <a:p>
            <a:pPr lvl="1">
              <a:spcBef>
                <a:spcPts val="1200"/>
              </a:spcBef>
            </a:pPr>
            <a:r>
              <a:rPr lang="en-US" sz="2600" dirty="0"/>
              <a:t>False attribution of identity, into which we are “seduced” by the resemblance of perceptions.</a:t>
            </a:r>
          </a:p>
          <a:p>
            <a:pPr lvl="1">
              <a:spcBef>
                <a:spcPts val="1200"/>
              </a:spcBef>
            </a:pPr>
            <a:r>
              <a:rPr lang="en-US" sz="2600" dirty="0"/>
              <a:t>The </a:t>
            </a:r>
            <a:r>
              <a:rPr lang="en-US" sz="2600" i="1" dirty="0"/>
              <a:t>fiction</a:t>
            </a:r>
            <a:r>
              <a:rPr lang="en-US" sz="2600" dirty="0"/>
              <a:t> of a continued existence, which “is really false” but serves “to remedy the interruption of our perceptions”.</a:t>
            </a:r>
          </a:p>
          <a:p>
            <a:pPr lvl="1">
              <a:spcBef>
                <a:spcPts val="1200"/>
              </a:spcBef>
            </a:pPr>
            <a:r>
              <a:rPr lang="en-US" sz="2600" dirty="0"/>
              <a:t>“experiments [reveal that] … the doctrine of the independent existence of our sensible perceptions is contrary to the plainest experience” (</a:t>
            </a:r>
            <a:r>
              <a:rPr lang="en-US" sz="2600" i="1" dirty="0"/>
              <a:t>T</a:t>
            </a:r>
            <a:r>
              <a:rPr lang="en-US" sz="2600" dirty="0"/>
              <a:t> 1.4.2.44).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062EE6F-C94C-4E81-AD39-A0F7CB68B568}" type="slidenum">
              <a:rPr lang="en-US" sz="1600">
                <a:effectLst>
                  <a:outerShdw blurRad="38100" dist="38100" dir="2700000" algn="tl">
                    <a:srgbClr val="000000"/>
                  </a:outerShdw>
                </a:effectLst>
                <a:ea typeface="ＭＳ Ｐゴシック" charset="-128"/>
              </a:rPr>
              <a:pPr eaLnBrk="1" hangingPunct="1"/>
              <a:t>254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61805009"/>
      </p:ext>
    </p:extLst>
  </p:cSld>
  <p:clrMapOvr>
    <a:masterClrMapping/>
  </p:clrMapOvr>
  <p:transition spd="med">
    <p:cove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255</a:t>
            </a:fld>
            <a:endParaRPr lang="en-US"/>
          </a:p>
        </p:txBody>
      </p:sp>
      <p:sp>
        <p:nvSpPr>
          <p:cNvPr id="2" name="Title 1"/>
          <p:cNvSpPr>
            <a:spLocks noGrp="1"/>
          </p:cNvSpPr>
          <p:nvPr>
            <p:ph type="title" idx="4294967295"/>
          </p:nvPr>
        </p:nvSpPr>
        <p:spPr>
          <a:xfrm>
            <a:off x="457200" y="116632"/>
            <a:ext cx="8229600" cy="882935"/>
          </a:xfrm>
        </p:spPr>
        <p:txBody>
          <a:bodyPr/>
          <a:lstStyle/>
          <a:p>
            <a:pPr>
              <a:defRPr/>
            </a:pPr>
            <a:r>
              <a:rPr lang="en-US" dirty="0">
                <a:latin typeface="+mj-lt"/>
                <a:ea typeface="+mj-ea"/>
                <a:cs typeface="+mj-cs"/>
              </a:rPr>
              <a:t>The Key Experiment</a:t>
            </a:r>
          </a:p>
        </p:txBody>
      </p:sp>
      <p:sp>
        <p:nvSpPr>
          <p:cNvPr id="3" name="Content Placeholder 2"/>
          <p:cNvSpPr>
            <a:spLocks noGrp="1"/>
          </p:cNvSpPr>
          <p:nvPr>
            <p:ph idx="4294967295"/>
          </p:nvPr>
        </p:nvSpPr>
        <p:spPr>
          <a:xfrm>
            <a:off x="806896" y="1268760"/>
            <a:ext cx="7797552" cy="5364596"/>
          </a:xfrm>
        </p:spPr>
        <p:txBody>
          <a:bodyPr/>
          <a:lstStyle/>
          <a:p>
            <a:r>
              <a:rPr lang="en-US" sz="2800" dirty="0"/>
              <a:t>“When we press one eye with a finger, we immediately perceive all the objects to become double” (</a:t>
            </a:r>
            <a:r>
              <a:rPr lang="en-US" sz="2800" i="1" dirty="0"/>
              <a:t>T</a:t>
            </a:r>
            <a:r>
              <a:rPr lang="en-US" sz="2800" dirty="0"/>
              <a:t> 1.4.2.45)</a:t>
            </a:r>
          </a:p>
          <a:p>
            <a:pPr lvl="1">
              <a:spcBef>
                <a:spcPts val="1500"/>
              </a:spcBef>
            </a:pPr>
            <a:r>
              <a:rPr lang="en-US" sz="2500" dirty="0"/>
              <a:t>“But as we do not attribute a </a:t>
            </a:r>
            <a:r>
              <a:rPr lang="en-US" sz="2500" dirty="0" err="1"/>
              <a:t>continu’d</a:t>
            </a:r>
            <a:r>
              <a:rPr lang="en-US" sz="2500" dirty="0"/>
              <a:t> existence to both these perceptions”</a:t>
            </a:r>
          </a:p>
          <a:p>
            <a:pPr lvl="1">
              <a:spcBef>
                <a:spcPts val="1500"/>
              </a:spcBef>
            </a:pPr>
            <a:r>
              <a:rPr lang="en-US" sz="2500" dirty="0"/>
              <a:t>“and as they are both of the same nature”</a:t>
            </a:r>
          </a:p>
          <a:p>
            <a:pPr lvl="1">
              <a:spcBef>
                <a:spcPts val="1500"/>
              </a:spcBef>
            </a:pPr>
            <a:r>
              <a:rPr lang="en-US" sz="2500" dirty="0"/>
              <a:t>“we clearly perceive that all our perceptions are dependent on our organs, and the disposition of our nerves and animal spirits.”</a:t>
            </a:r>
          </a:p>
          <a:p>
            <a:pPr>
              <a:spcBef>
                <a:spcPts val="2400"/>
              </a:spcBef>
            </a:pPr>
            <a:r>
              <a:rPr lang="en-US" sz="2800" dirty="0"/>
              <a:t>A similar argument will come at </a:t>
            </a:r>
            <a:r>
              <a:rPr lang="en-US" sz="2800" i="1" dirty="0"/>
              <a:t>T</a:t>
            </a:r>
            <a:r>
              <a:rPr lang="en-US" sz="2800" dirty="0"/>
              <a:t> 1.4.4.4.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255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7270842"/>
      </p:ext>
    </p:extLst>
  </p:cSld>
  <p:clrMapOvr>
    <a:masterClrMapping/>
  </p:clrMapOvr>
  <p:transition spd="med">
    <p:cove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BB260FC-C811-4D94-A389-05AF38F72AD8}" type="slidenum">
              <a:rPr lang="en-US"/>
              <a:pPr/>
              <a:t>256</a:t>
            </a:fld>
            <a:endParaRPr lang="en-US"/>
          </a:p>
        </p:txBody>
      </p:sp>
      <p:sp>
        <p:nvSpPr>
          <p:cNvPr id="2" name="Title 1"/>
          <p:cNvSpPr>
            <a:spLocks noGrp="1"/>
          </p:cNvSpPr>
          <p:nvPr>
            <p:ph type="title" idx="4294967295"/>
          </p:nvPr>
        </p:nvSpPr>
        <p:spPr>
          <a:xfrm>
            <a:off x="457200" y="152636"/>
            <a:ext cx="8229600" cy="990947"/>
          </a:xfrm>
        </p:spPr>
        <p:txBody>
          <a:bodyPr/>
          <a:lstStyle/>
          <a:p>
            <a:pPr>
              <a:defRPr/>
            </a:pPr>
            <a:r>
              <a:rPr lang="en-US" dirty="0">
                <a:latin typeface="+mj-lt"/>
                <a:ea typeface="+mj-ea"/>
                <a:cs typeface="+mj-cs"/>
              </a:rPr>
              <a:t>The Philosophical System</a:t>
            </a:r>
          </a:p>
        </p:txBody>
      </p:sp>
      <p:sp>
        <p:nvSpPr>
          <p:cNvPr id="3" name="Content Placeholder 2"/>
          <p:cNvSpPr>
            <a:spLocks noGrp="1"/>
          </p:cNvSpPr>
          <p:nvPr>
            <p:ph idx="4294967295"/>
          </p:nvPr>
        </p:nvSpPr>
        <p:spPr>
          <a:xfrm>
            <a:off x="637220" y="1412776"/>
            <a:ext cx="8039236" cy="5096446"/>
          </a:xfrm>
        </p:spPr>
        <p:txBody>
          <a:bodyPr/>
          <a:lstStyle/>
          <a:p>
            <a:r>
              <a:rPr lang="en-US" sz="2800" dirty="0"/>
              <a:t>Philosophers </a:t>
            </a:r>
            <a:r>
              <a:rPr lang="en-US" sz="2800" dirty="0" err="1"/>
              <a:t>realise</a:t>
            </a:r>
            <a:r>
              <a:rPr lang="en-US" sz="2800" dirty="0"/>
              <a:t> that perceptions are </a:t>
            </a:r>
            <a:r>
              <a:rPr lang="en-US" sz="2800"/>
              <a:t>not independent of us, </a:t>
            </a:r>
            <a:r>
              <a:rPr lang="en-US" sz="2800" dirty="0"/>
              <a:t>but they are very reluctant (or psychologically unable) to give up belief in the continued and distinct existence of body.</a:t>
            </a:r>
          </a:p>
          <a:p>
            <a:pPr>
              <a:spcBef>
                <a:spcPts val="1800"/>
              </a:spcBef>
            </a:pPr>
            <a:r>
              <a:rPr lang="en-US" sz="2800" dirty="0"/>
              <a:t>Hence they invent a new theory “of the double existence of perceptions and objects” as a “palliative remedy” (</a:t>
            </a:r>
            <a:r>
              <a:rPr lang="en-US" sz="2800" i="1" dirty="0"/>
              <a:t>T</a:t>
            </a:r>
            <a:r>
              <a:rPr lang="en-US" sz="2800" dirty="0"/>
              <a:t> 1.4.2.46).</a:t>
            </a:r>
          </a:p>
          <a:p>
            <a:pPr>
              <a:spcBef>
                <a:spcPts val="1800"/>
              </a:spcBef>
            </a:pPr>
            <a:r>
              <a:rPr lang="en-US" sz="2800" dirty="0"/>
              <a:t>This “</a:t>
            </a:r>
            <a:r>
              <a:rPr lang="en-US" sz="2800" i="1" dirty="0"/>
              <a:t>has no primary recommendation either to reason or the imagination</a:t>
            </a:r>
            <a:r>
              <a:rPr lang="en-US" sz="2800" dirty="0"/>
              <a:t>”, and acquires all its imaginative appeal from the vulgar view.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8A0F553-AB71-4EF0-8D46-6EBDA8B2E472}" type="slidenum">
              <a:rPr lang="en-US" sz="1600">
                <a:effectLst>
                  <a:outerShdw blurRad="38100" dist="38100" dir="2700000" algn="tl">
                    <a:srgbClr val="000000"/>
                  </a:outerShdw>
                </a:effectLst>
                <a:ea typeface="ＭＳ Ｐゴシック" charset="-128"/>
              </a:rPr>
              <a:pPr eaLnBrk="1" hangingPunct="1"/>
              <a:t>256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10787733"/>
      </p:ext>
    </p:extLst>
  </p:cSld>
  <p:clrMapOvr>
    <a:masterClrMapping/>
  </p:clrMapOvr>
  <p:transition spd="med">
    <p:cove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4185F3F-2214-4038-B9A0-EC8F136B7805}" type="slidenum">
              <a:rPr lang="en-US"/>
              <a:pPr/>
              <a:t>257</a:t>
            </a:fld>
            <a:endParaRPr lang="en-US"/>
          </a:p>
        </p:txBody>
      </p:sp>
      <p:sp>
        <p:nvSpPr>
          <p:cNvPr id="2" name="Title 1"/>
          <p:cNvSpPr>
            <a:spLocks noGrp="1"/>
          </p:cNvSpPr>
          <p:nvPr>
            <p:ph type="title" idx="4294967295"/>
          </p:nvPr>
        </p:nvSpPr>
        <p:spPr>
          <a:xfrm>
            <a:off x="457200" y="188640"/>
            <a:ext cx="8229600" cy="774923"/>
          </a:xfrm>
        </p:spPr>
        <p:txBody>
          <a:bodyPr/>
          <a:lstStyle/>
          <a:p>
            <a:pPr>
              <a:defRPr/>
            </a:pPr>
            <a:r>
              <a:rPr lang="en-US" dirty="0">
                <a:latin typeface="+mj-lt"/>
                <a:ea typeface="+mj-ea"/>
                <a:cs typeface="+mj-cs"/>
              </a:rPr>
              <a:t>Recapitulation and Overview</a:t>
            </a:r>
          </a:p>
        </p:txBody>
      </p:sp>
      <p:sp>
        <p:nvSpPr>
          <p:cNvPr id="3" name="Content Placeholder 2"/>
          <p:cNvSpPr>
            <a:spLocks noGrp="1"/>
          </p:cNvSpPr>
          <p:nvPr>
            <p:ph idx="4294967295"/>
          </p:nvPr>
        </p:nvSpPr>
        <p:spPr>
          <a:xfrm>
            <a:off x="431540" y="1268760"/>
            <a:ext cx="8229600" cy="5256337"/>
          </a:xfrm>
        </p:spPr>
        <p:txBody>
          <a:bodyPr/>
          <a:lstStyle/>
          <a:p>
            <a:r>
              <a:rPr lang="en-US" dirty="0"/>
              <a:t>In spelling out these points, Hume repeats or expands some of his earlier arguments:</a:t>
            </a:r>
          </a:p>
          <a:p>
            <a:pPr lvl="1">
              <a:spcBef>
                <a:spcPts val="1200"/>
              </a:spcBef>
            </a:pPr>
            <a:r>
              <a:rPr lang="en-US" dirty="0"/>
              <a:t>Reason cannot establish continuing objects causing our perceptions (</a:t>
            </a:r>
            <a:r>
              <a:rPr lang="en-US" i="1" dirty="0"/>
              <a:t>T</a:t>
            </a:r>
            <a:r>
              <a:rPr lang="en-US" dirty="0"/>
              <a:t> 1.4.2.47).</a:t>
            </a:r>
          </a:p>
          <a:p>
            <a:pPr lvl="1">
              <a:spcBef>
                <a:spcPts val="1200"/>
              </a:spcBef>
            </a:pPr>
            <a:r>
              <a:rPr lang="en-US" dirty="0"/>
              <a:t>The imagination leads naturally to the vulgar, rather than philosophical, view (</a:t>
            </a:r>
            <a:r>
              <a:rPr lang="en-US" i="1" dirty="0"/>
              <a:t>T</a:t>
            </a:r>
            <a:r>
              <a:rPr lang="en-US" dirty="0"/>
              <a:t> 1.4.2.48).</a:t>
            </a:r>
          </a:p>
          <a:p>
            <a:pPr lvl="1">
              <a:spcBef>
                <a:spcPts val="1200"/>
              </a:spcBef>
            </a:pPr>
            <a:r>
              <a:rPr lang="en-US" dirty="0"/>
              <a:t>Hence the philosophical view must acquire its force from the vulgar view (</a:t>
            </a:r>
            <a:r>
              <a:rPr lang="en-US" i="1" dirty="0"/>
              <a:t>T</a:t>
            </a:r>
            <a:r>
              <a:rPr lang="en-US" dirty="0"/>
              <a:t> 1.4.2.49-52).</a:t>
            </a:r>
          </a:p>
          <a:p>
            <a:pPr lvl="1">
              <a:spcBef>
                <a:spcPts val="1200"/>
              </a:spcBef>
            </a:pPr>
            <a:r>
              <a:rPr lang="en-US" dirty="0"/>
              <a:t>This explains various aspects of the philosophical view (</a:t>
            </a:r>
            <a:r>
              <a:rPr lang="en-US" i="1" dirty="0"/>
              <a:t>T</a:t>
            </a:r>
            <a:r>
              <a:rPr lang="en-US" dirty="0"/>
              <a:t> 1.4.2.53-55).</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76348FF-9BE3-4301-8383-99CACBB5FD37}" type="slidenum">
              <a:rPr lang="en-US" sz="1600">
                <a:effectLst>
                  <a:outerShdw blurRad="38100" dist="38100" dir="2700000" algn="tl">
                    <a:srgbClr val="000000"/>
                  </a:outerShdw>
                </a:effectLst>
                <a:ea typeface="ＭＳ Ｐゴシック" charset="-128"/>
              </a:rPr>
              <a:pPr eaLnBrk="1" hangingPunct="1"/>
              <a:t>257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08219577"/>
      </p:ext>
    </p:extLst>
  </p:cSld>
  <p:clrMapOvr>
    <a:masterClrMapping/>
  </p:clrMapOvr>
  <p:transition spd="med">
    <p:cove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C6F3B23-98B5-46C0-A2D8-E774DFAB017A}" type="slidenum">
              <a:rPr lang="en-US"/>
              <a:pPr/>
              <a:t>258</a:t>
            </a:fld>
            <a:endParaRPr lang="en-US"/>
          </a:p>
        </p:txBody>
      </p:sp>
      <p:sp>
        <p:nvSpPr>
          <p:cNvPr id="2" name="Title 1"/>
          <p:cNvSpPr>
            <a:spLocks noGrp="1"/>
          </p:cNvSpPr>
          <p:nvPr>
            <p:ph type="title" idx="4294967295"/>
          </p:nvPr>
        </p:nvSpPr>
        <p:spPr>
          <a:xfrm>
            <a:off x="457200" y="152636"/>
            <a:ext cx="8229600" cy="882935"/>
          </a:xfrm>
        </p:spPr>
        <p:txBody>
          <a:bodyPr/>
          <a:lstStyle/>
          <a:p>
            <a:pPr>
              <a:defRPr/>
            </a:pPr>
            <a:r>
              <a:rPr lang="en-US" dirty="0">
                <a:latin typeface="+mj-lt"/>
                <a:ea typeface="+mj-ea"/>
                <a:cs typeface="+mj-cs"/>
              </a:rPr>
              <a:t>The Despairing Conclusion</a:t>
            </a:r>
          </a:p>
        </p:txBody>
      </p:sp>
      <p:sp>
        <p:nvSpPr>
          <p:cNvPr id="3" name="Content Placeholder 2"/>
          <p:cNvSpPr>
            <a:spLocks noGrp="1"/>
          </p:cNvSpPr>
          <p:nvPr>
            <p:ph idx="4294967295"/>
          </p:nvPr>
        </p:nvSpPr>
        <p:spPr>
          <a:xfrm>
            <a:off x="179512" y="1376772"/>
            <a:ext cx="8551862" cy="5178487"/>
          </a:xfrm>
        </p:spPr>
        <p:txBody>
          <a:bodyPr/>
          <a:lstStyle/>
          <a:p>
            <a:pPr>
              <a:buFont typeface="Wingdings" charset="2"/>
              <a:buNone/>
            </a:pPr>
            <a:r>
              <a:rPr lang="en-US" sz="2400" dirty="0"/>
              <a:t>	“I cannot conceive how such trivial qualities of the fancy, conducted by such false suppositions, can ever lead to any solid and rational system.  …  Philosophers deny our resembling perceptions to be identically the same, and uninterrupted; and yet have so great a propensity to believe them such, that they arbitrarily invent a new set of perceptions, to which they attribute these qualities.  I say, a new set of perceptions [because] … ’tis impossible for us distinctly to conceive, objects to be in their nature any thing but exactly the same with perceptions.  What then can we look for from this confusion of groundless and extraordinary opinions but error and </a:t>
            </a:r>
            <a:r>
              <a:rPr lang="en-US" sz="2400" dirty="0" err="1"/>
              <a:t>falshood</a:t>
            </a:r>
            <a:r>
              <a:rPr lang="en-US" sz="2400" dirty="0"/>
              <a:t>?  And how can we justify to ourselves any belief we repose in them?”  (</a:t>
            </a:r>
            <a:r>
              <a:rPr lang="en-US" sz="2400" i="1" dirty="0"/>
              <a:t>T</a:t>
            </a:r>
            <a:r>
              <a:rPr lang="en-US" sz="2400" dirty="0"/>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B8B7234-1938-4727-B192-17784DA1E139}" type="slidenum">
              <a:rPr lang="en-US" sz="1600">
                <a:effectLst>
                  <a:outerShdw blurRad="38100" dist="38100" dir="2700000" algn="tl">
                    <a:srgbClr val="000000"/>
                  </a:outerShdw>
                </a:effectLst>
                <a:ea typeface="ＭＳ Ｐゴシック" charset="-128"/>
              </a:rPr>
              <a:pPr eaLnBrk="1" hangingPunct="1"/>
              <a:t>258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24672499"/>
      </p:ext>
    </p:extLst>
  </p:cSld>
  <p:clrMapOvr>
    <a:masterClrMapping/>
  </p:clrMapOvr>
  <p:transition spd="med">
    <p:cove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10DEA1-38F9-4503-B9CE-32F09FD55D50}" type="slidenum">
              <a:rPr lang="en-US"/>
              <a:pPr/>
              <a:t>259</a:t>
            </a:fld>
            <a:endParaRPr lang="en-US"/>
          </a:p>
        </p:txBody>
      </p:sp>
      <p:sp>
        <p:nvSpPr>
          <p:cNvPr id="2" name="Title 1"/>
          <p:cNvSpPr>
            <a:spLocks noGrp="1"/>
          </p:cNvSpPr>
          <p:nvPr>
            <p:ph type="title" idx="4294967295"/>
          </p:nvPr>
        </p:nvSpPr>
        <p:spPr>
          <a:xfrm>
            <a:off x="457200" y="44624"/>
            <a:ext cx="8229600" cy="1476164"/>
          </a:xfrm>
        </p:spPr>
        <p:txBody>
          <a:bodyPr/>
          <a:lstStyle/>
          <a:p>
            <a:pPr>
              <a:defRPr/>
            </a:pPr>
            <a:r>
              <a:rPr lang="en-US" dirty="0">
                <a:latin typeface="+mj-lt"/>
                <a:ea typeface="+mj-ea"/>
                <a:cs typeface="+mj-cs"/>
              </a:rPr>
              <a:t>Carelessness and Inattention</a:t>
            </a:r>
            <a:br>
              <a:rPr lang="en-US" dirty="0">
                <a:latin typeface="+mj-lt"/>
                <a:ea typeface="+mj-ea"/>
                <a:cs typeface="+mj-cs"/>
              </a:rPr>
            </a:br>
            <a:r>
              <a:rPr lang="en-US" dirty="0">
                <a:latin typeface="+mj-lt"/>
                <a:ea typeface="+mj-ea"/>
                <a:cs typeface="+mj-cs"/>
              </a:rPr>
              <a:t>are the only “Remedy”</a:t>
            </a:r>
          </a:p>
        </p:txBody>
      </p:sp>
      <p:sp>
        <p:nvSpPr>
          <p:cNvPr id="3" name="Content Placeholder 2"/>
          <p:cNvSpPr>
            <a:spLocks noGrp="1"/>
          </p:cNvSpPr>
          <p:nvPr>
            <p:ph idx="4294967295"/>
          </p:nvPr>
        </p:nvSpPr>
        <p:spPr>
          <a:xfrm>
            <a:off x="179512" y="1634889"/>
            <a:ext cx="8606730" cy="4962463"/>
          </a:xfrm>
        </p:spPr>
        <p:txBody>
          <a:bodyPr/>
          <a:lstStyle/>
          <a:p>
            <a:pPr>
              <a:buFont typeface="Wingdings" charset="2"/>
              <a:buNone/>
            </a:pPr>
            <a:r>
              <a:rPr lang="en-US" sz="2400" dirty="0"/>
              <a:t>	“As long as our attention is bent upon the subject, the philosophical and </a:t>
            </a:r>
            <a:r>
              <a:rPr lang="en-US" sz="2400" dirty="0" err="1"/>
              <a:t>study’d</a:t>
            </a:r>
            <a:r>
              <a:rPr lang="en-US" sz="2400" dirty="0"/>
              <a:t> principle may prevail; but the moment we relax our thoughts, nature will display herself, and draw us back to our former opinion.”  (</a:t>
            </a:r>
            <a:r>
              <a:rPr lang="en-US" sz="2400" i="1" dirty="0"/>
              <a:t>T</a:t>
            </a:r>
            <a:r>
              <a:rPr lang="en-US" sz="2400" dirty="0"/>
              <a:t> 1.4.2.51 cf. 53)</a:t>
            </a:r>
          </a:p>
          <a:p>
            <a:pPr>
              <a:buFont typeface="Wingdings" charset="2"/>
              <a:buNone/>
            </a:pPr>
            <a:endParaRPr lang="en-US" sz="1200" dirty="0"/>
          </a:p>
          <a:p>
            <a:pPr>
              <a:buFont typeface="Wingdings" charset="2"/>
              <a:buNone/>
            </a:pPr>
            <a:r>
              <a:rPr lang="en-US" sz="2400" dirty="0"/>
              <a:t>	“</a:t>
            </a:r>
            <a:r>
              <a:rPr lang="en-US" sz="2400" dirty="0" err="1">
                <a:solidFill>
                  <a:srgbClr val="FF9999"/>
                </a:solidFill>
              </a:rPr>
              <a:t>’Tis</a:t>
            </a:r>
            <a:r>
              <a:rPr lang="en-US" sz="2400" dirty="0">
                <a:solidFill>
                  <a:srgbClr val="FF9999"/>
                </a:solidFill>
              </a:rPr>
              <a:t> impossible upon any system to defend either our understanding or senses</a:t>
            </a:r>
            <a:r>
              <a:rPr lang="en-US" sz="2400" dirty="0"/>
              <a:t>; and we but expose them farther when we </a:t>
            </a:r>
            <a:r>
              <a:rPr lang="en-US" sz="2400" dirty="0" err="1"/>
              <a:t>endeavour</a:t>
            </a:r>
            <a:r>
              <a:rPr lang="en-US" sz="2400" dirty="0"/>
              <a:t> to justify them in that manner.  As the </a:t>
            </a:r>
            <a:r>
              <a:rPr lang="en-US" sz="2400" dirty="0" err="1"/>
              <a:t>sceptical</a:t>
            </a:r>
            <a:r>
              <a:rPr lang="en-US" sz="2400" dirty="0"/>
              <a:t> doubt arises naturally from a profound and intense reflection on those subjects, it </a:t>
            </a:r>
            <a:r>
              <a:rPr lang="en-US" sz="2400" dirty="0" err="1"/>
              <a:t>aways</a:t>
            </a:r>
            <a:r>
              <a:rPr lang="en-US" sz="2400" dirty="0"/>
              <a:t> </a:t>
            </a:r>
            <a:r>
              <a:rPr lang="en-US" sz="2400" dirty="0" err="1"/>
              <a:t>encreases</a:t>
            </a:r>
            <a:r>
              <a:rPr lang="en-US" sz="2400" dirty="0"/>
              <a:t>, the farther we carry our reflections, whether in opposition or conformity to it.  </a:t>
            </a:r>
            <a:r>
              <a:rPr lang="en-US" sz="2400" dirty="0">
                <a:solidFill>
                  <a:srgbClr val="FF9999"/>
                </a:solidFill>
              </a:rPr>
              <a:t>Carelessness and in-attention alone can afford us any remedy</a:t>
            </a:r>
            <a:r>
              <a:rPr lang="en-US" sz="2400" dirty="0"/>
              <a:t>.”  (</a:t>
            </a:r>
            <a:r>
              <a:rPr lang="en-US" sz="2400" i="1" dirty="0"/>
              <a:t>T</a:t>
            </a:r>
            <a:r>
              <a:rPr lang="en-US" sz="2400" dirty="0"/>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609B42-D16D-4633-8942-80D335138E8B}" type="slidenum">
              <a:rPr lang="en-US" sz="1600">
                <a:effectLst>
                  <a:outerShdw blurRad="38100" dist="38100" dir="2700000" algn="tl">
                    <a:srgbClr val="000000"/>
                  </a:outerShdw>
                </a:effectLst>
                <a:ea typeface="ＭＳ Ｐゴシック" charset="-128"/>
              </a:rPr>
              <a:pPr eaLnBrk="1" hangingPunct="1"/>
              <a:t>259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5323891"/>
      </p:ext>
    </p:extLst>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1(b)</a:t>
            </a:r>
            <a:br>
              <a:rPr lang="en-GB"/>
            </a:br>
            <a:br>
              <a:rPr lang="en-GB"/>
            </a:br>
            <a:r>
              <a:rPr lang="en-GB" sz="4400"/>
              <a:t>Hume’s Copy Principle and the Simple/Complex Distinction</a:t>
            </a:r>
            <a:endParaRPr lang="en-US" sz="4400"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45239055"/>
      </p:ext>
    </p:extLst>
  </p:cSld>
  <p:clrMapOvr>
    <a:masterClrMapping/>
  </p:clrMapOvr>
  <p:transition spd="med">
    <p:cove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260</a:t>
            </a:fld>
            <a:endParaRPr lang="en-US"/>
          </a:p>
        </p:txBody>
      </p:sp>
      <p:sp>
        <p:nvSpPr>
          <p:cNvPr id="2" name="Title 1"/>
          <p:cNvSpPr>
            <a:spLocks noGrp="1"/>
          </p:cNvSpPr>
          <p:nvPr>
            <p:ph type="title" idx="4294967295"/>
          </p:nvPr>
        </p:nvSpPr>
        <p:spPr>
          <a:xfrm>
            <a:off x="457200" y="205805"/>
            <a:ext cx="8229600" cy="1278979"/>
          </a:xfrm>
        </p:spPr>
        <p:txBody>
          <a:bodyPr/>
          <a:lstStyle/>
          <a:p>
            <a:pPr>
              <a:defRPr/>
            </a:pPr>
            <a:r>
              <a:rPr lang="en-US" sz="4000" dirty="0"/>
              <a:t>“</a:t>
            </a:r>
            <a:r>
              <a:rPr lang="en-US" sz="4000" dirty="0" err="1"/>
              <a:t>’Tis</a:t>
            </a:r>
            <a:r>
              <a:rPr lang="en-US" sz="4000" dirty="0"/>
              <a:t> impossible … to defend either our understanding or senses”</a:t>
            </a:r>
            <a:endParaRPr lang="en-US" sz="4000" dirty="0">
              <a:latin typeface="+mj-lt"/>
              <a:ea typeface="+mj-ea"/>
              <a:cs typeface="+mj-cs"/>
            </a:endParaRPr>
          </a:p>
        </p:txBody>
      </p:sp>
      <p:sp>
        <p:nvSpPr>
          <p:cNvPr id="3" name="Content Placeholder 2"/>
          <p:cNvSpPr>
            <a:spLocks noGrp="1"/>
          </p:cNvSpPr>
          <p:nvPr>
            <p:ph idx="4294967295"/>
          </p:nvPr>
        </p:nvSpPr>
        <p:spPr>
          <a:xfrm>
            <a:off x="251520" y="1844824"/>
            <a:ext cx="8640960" cy="4795689"/>
          </a:xfrm>
        </p:spPr>
        <p:txBody>
          <a:bodyPr/>
          <a:lstStyle/>
          <a:p>
            <a:r>
              <a:rPr lang="en-US" sz="2600" dirty="0"/>
              <a:t>The passage just quoted implicitly refers back to the “</a:t>
            </a:r>
            <a:r>
              <a:rPr lang="en-US" sz="2600" dirty="0" err="1"/>
              <a:t>scepticism</a:t>
            </a:r>
            <a:r>
              <a:rPr lang="en-US" sz="2600" dirty="0"/>
              <a:t> with regard to reason” of </a:t>
            </a:r>
            <a:r>
              <a:rPr lang="en-US" sz="2600" i="1" dirty="0"/>
              <a:t>T</a:t>
            </a:r>
            <a:r>
              <a:rPr lang="en-US" sz="2600" dirty="0"/>
              <a:t> 1.4.1 (note that “the understanding” and “reason” are the same).</a:t>
            </a:r>
          </a:p>
          <a:p>
            <a:pPr>
              <a:spcBef>
                <a:spcPts val="1800"/>
              </a:spcBef>
            </a:pPr>
            <a:r>
              <a:rPr lang="en-US" sz="2600" i="1" dirty="0"/>
              <a:t>T</a:t>
            </a:r>
            <a:r>
              <a:rPr lang="en-US" sz="2600" dirty="0"/>
              <a:t> 1.4.1 and 1.4.2 thus </a:t>
            </a:r>
            <a:r>
              <a:rPr lang="en-US" sz="2600" i="1" dirty="0"/>
              <a:t>combine</a:t>
            </a:r>
            <a:r>
              <a:rPr lang="en-US" sz="2600" dirty="0"/>
              <a:t> to deliver a radically </a:t>
            </a:r>
            <a:r>
              <a:rPr lang="en-US" sz="2600" dirty="0" err="1"/>
              <a:t>sceptical</a:t>
            </a:r>
            <a:r>
              <a:rPr lang="en-US" sz="2600" dirty="0"/>
              <a:t> message: that the only thing able to protect us from extreme </a:t>
            </a:r>
            <a:r>
              <a:rPr lang="en-US" sz="2600" dirty="0" err="1"/>
              <a:t>scepticism</a:t>
            </a:r>
            <a:r>
              <a:rPr lang="en-US" sz="2600" dirty="0"/>
              <a:t> is our own failure to attend to, or follow, the </a:t>
            </a:r>
            <a:r>
              <a:rPr lang="en-US" sz="2600" dirty="0" err="1"/>
              <a:t>sceptical</a:t>
            </a:r>
            <a:r>
              <a:rPr lang="en-US" sz="2600" dirty="0"/>
              <a:t> arguments (cf. </a:t>
            </a:r>
            <a:r>
              <a:rPr lang="en-US" sz="2600" i="1" dirty="0"/>
              <a:t>T</a:t>
            </a:r>
            <a:r>
              <a:rPr lang="en-US" sz="2600" dirty="0"/>
              <a:t> 1.4.1.9-11).</a:t>
            </a:r>
          </a:p>
          <a:p>
            <a:pPr>
              <a:spcBef>
                <a:spcPts val="1800"/>
              </a:spcBef>
            </a:pPr>
            <a:r>
              <a:rPr lang="en-US" sz="2600" dirty="0"/>
              <a:t>Laying such </a:t>
            </a:r>
            <a:r>
              <a:rPr lang="en-US" sz="2600" dirty="0" err="1"/>
              <a:t>scepticism</a:t>
            </a:r>
            <a:r>
              <a:rPr lang="en-US" sz="2600" dirty="0"/>
              <a:t> aside, Hume will now go on to consider some philosophical systems, “</a:t>
            </a:r>
            <a:r>
              <a:rPr lang="en-US" sz="2600" dirty="0" err="1"/>
              <a:t>antient</a:t>
            </a:r>
            <a:r>
              <a:rPr lang="en-US" sz="2600" dirty="0"/>
              <a:t> and modern” (</a:t>
            </a:r>
            <a:r>
              <a:rPr lang="en-US" sz="2600" i="1" dirty="0"/>
              <a:t>T</a:t>
            </a:r>
            <a:r>
              <a:rPr lang="en-US" sz="2600" dirty="0"/>
              <a:t> 1.4.2.57) regarding the external world.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260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49278298"/>
      </p:ext>
    </p:extLst>
  </p:cSld>
  <p:clrMapOvr>
    <a:masterClrMapping/>
  </p:clrMapOvr>
  <p:transition spd="med">
    <p:cove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261</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6(c)</a:t>
            </a:r>
            <a:br>
              <a:rPr lang="en-GB" sz="4800"/>
            </a:br>
            <a:br>
              <a:rPr lang="en-GB" sz="2400"/>
            </a:br>
            <a:r>
              <a:rPr lang="en-GB" sz="4800" i="1"/>
              <a:t>Treatise </a:t>
            </a:r>
            <a:r>
              <a:rPr lang="en-GB" sz="4800"/>
              <a:t>1.4.3</a:t>
            </a:r>
            <a:br>
              <a:rPr lang="en-GB" sz="4800"/>
            </a:br>
            <a:br>
              <a:rPr lang="en-GB" sz="2400"/>
            </a:br>
            <a:r>
              <a:rPr lang="en-GB" sz="4800"/>
              <a:t>“Of the Antient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801650632"/>
      </p:ext>
    </p:extLst>
  </p:cSld>
  <p:clrMapOvr>
    <a:masterClrMapping/>
  </p:clrMapOvr>
  <p:transition spd="med">
    <p:cove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630880A-5F8E-41AA-8A9D-947FCFC5889F}" type="slidenum">
              <a:rPr lang="en-US"/>
              <a:pPr/>
              <a:t>262</a:t>
            </a:fld>
            <a:endParaRPr lang="en-US"/>
          </a:p>
        </p:txBody>
      </p:sp>
      <p:sp>
        <p:nvSpPr>
          <p:cNvPr id="2" name="Title 1"/>
          <p:cNvSpPr>
            <a:spLocks noGrp="1"/>
          </p:cNvSpPr>
          <p:nvPr>
            <p:ph type="title" idx="4294967295"/>
          </p:nvPr>
        </p:nvSpPr>
        <p:spPr>
          <a:xfrm>
            <a:off x="457200" y="277813"/>
            <a:ext cx="8229600" cy="810927"/>
          </a:xfrm>
        </p:spPr>
        <p:txBody>
          <a:bodyPr/>
          <a:lstStyle/>
          <a:p>
            <a:r>
              <a:rPr lang="en-US" dirty="0"/>
              <a:t>Of the Antient Philosophy</a:t>
            </a:r>
          </a:p>
        </p:txBody>
      </p:sp>
      <p:sp>
        <p:nvSpPr>
          <p:cNvPr id="3" name="Content Placeholder 2"/>
          <p:cNvSpPr>
            <a:spLocks noGrp="1"/>
          </p:cNvSpPr>
          <p:nvPr>
            <p:ph idx="4294967295"/>
          </p:nvPr>
        </p:nvSpPr>
        <p:spPr>
          <a:xfrm>
            <a:off x="457200" y="1484784"/>
            <a:ext cx="8542338" cy="5181129"/>
          </a:xfrm>
        </p:spPr>
        <p:txBody>
          <a:bodyPr/>
          <a:lstStyle/>
          <a:p>
            <a:r>
              <a:rPr lang="en-US" sz="2800" dirty="0"/>
              <a:t>Section 1.4.3 of the </a:t>
            </a:r>
            <a:r>
              <a:rPr lang="en-US" sz="2800" i="1" dirty="0"/>
              <a:t>Treatise</a:t>
            </a:r>
            <a:r>
              <a:rPr lang="en-US" sz="2800" dirty="0"/>
              <a:t> is largely devoted to debunking </a:t>
            </a:r>
            <a:r>
              <a:rPr lang="en-US" sz="2800" dirty="0" err="1"/>
              <a:t>Aristotelianism</a:t>
            </a:r>
            <a:r>
              <a:rPr lang="en-US" sz="2800" dirty="0"/>
              <a:t>:</a:t>
            </a:r>
          </a:p>
          <a:p>
            <a:pPr lvl="1">
              <a:buFontTx/>
              <a:buNone/>
            </a:pPr>
            <a:r>
              <a:rPr lang="en-US" dirty="0"/>
              <a:t>	</a:t>
            </a:r>
            <a:r>
              <a:rPr lang="en-US" sz="2400" dirty="0"/>
              <a:t>“the fictions of the </a:t>
            </a:r>
            <a:r>
              <a:rPr lang="en-US" sz="2400" dirty="0" err="1"/>
              <a:t>antient</a:t>
            </a:r>
            <a:r>
              <a:rPr lang="en-US" sz="2400" dirty="0"/>
              <a:t> philosophy, concerning </a:t>
            </a:r>
            <a:r>
              <a:rPr lang="en-US" sz="2400" i="1" dirty="0"/>
              <a:t>substances</a:t>
            </a:r>
            <a:r>
              <a:rPr lang="en-US" sz="2400" dirty="0"/>
              <a:t>, and </a:t>
            </a:r>
            <a:r>
              <a:rPr lang="en-US" sz="2400" i="1" dirty="0"/>
              <a:t>substantial forms</a:t>
            </a:r>
            <a:r>
              <a:rPr lang="en-US" sz="2400" dirty="0"/>
              <a:t>, and </a:t>
            </a:r>
            <a:r>
              <a:rPr lang="en-US" sz="2400" i="1" dirty="0"/>
              <a:t>accidents</a:t>
            </a:r>
            <a:r>
              <a:rPr lang="en-US" sz="2400" dirty="0"/>
              <a:t>, and </a:t>
            </a:r>
            <a:r>
              <a:rPr lang="en-US" sz="2400" i="1" dirty="0"/>
              <a:t>occult qualities</a:t>
            </a:r>
            <a:r>
              <a:rPr lang="en-US" sz="2400" dirty="0"/>
              <a:t>; which, however unreasonable and capricious, have a very intimate </a:t>
            </a:r>
            <a:r>
              <a:rPr lang="en-US" sz="2400" dirty="0" err="1"/>
              <a:t>connexion</a:t>
            </a:r>
            <a:r>
              <a:rPr lang="en-US" sz="2400" dirty="0"/>
              <a:t> with the principles of human nature.”  (</a:t>
            </a:r>
            <a:r>
              <a:rPr lang="en-US" sz="2400" i="1" dirty="0"/>
              <a:t>T</a:t>
            </a:r>
            <a:r>
              <a:rPr lang="en-US" sz="2400" dirty="0"/>
              <a:t> 1.4.3.1)</a:t>
            </a:r>
          </a:p>
          <a:p>
            <a:pPr>
              <a:spcBef>
                <a:spcPts val="1800"/>
              </a:spcBef>
            </a:pPr>
            <a:r>
              <a:rPr lang="en-US" sz="2800" dirty="0"/>
              <a:t>Hume explains these “fictions” as naturally arising from the imagination, by which the “</a:t>
            </a:r>
            <a:r>
              <a:rPr lang="en-US" sz="2800" dirty="0" err="1"/>
              <a:t>Peripatetics</a:t>
            </a:r>
            <a:r>
              <a:rPr lang="en-US" sz="2800" dirty="0"/>
              <a:t>” (i.e. Aristotelians) allowed themselves – far too easily and naively – to be seduced.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625EC5-F6C4-4468-B731-56B3CE06E63D}" type="slidenum">
              <a:rPr lang="en-US" sz="1600">
                <a:effectLst>
                  <a:outerShdw blurRad="38100" dist="38100" dir="2700000" algn="tl">
                    <a:srgbClr val="000000"/>
                  </a:outerShdw>
                </a:effectLst>
                <a:ea typeface="ＭＳ Ｐゴシック" charset="-128"/>
              </a:rPr>
              <a:pPr eaLnBrk="1" hangingPunct="1"/>
              <a:t>262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155541"/>
      </p:ext>
    </p:extLst>
  </p:cSld>
  <p:clrMapOvr>
    <a:masterClrMapping/>
  </p:clrMapOvr>
  <p:transition spd="med">
    <p:cove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F1C0B14-AB30-4078-84B2-318D6FE04F07}" type="slidenum">
              <a:rPr lang="en-US"/>
              <a:pPr/>
              <a:t>263</a:t>
            </a:fld>
            <a:endParaRPr lang="en-US"/>
          </a:p>
        </p:txBody>
      </p:sp>
      <p:sp>
        <p:nvSpPr>
          <p:cNvPr id="2" name="Title 1"/>
          <p:cNvSpPr>
            <a:spLocks noGrp="1"/>
          </p:cNvSpPr>
          <p:nvPr>
            <p:ph type="title" idx="4294967295"/>
          </p:nvPr>
        </p:nvSpPr>
        <p:spPr>
          <a:xfrm>
            <a:off x="457200" y="224644"/>
            <a:ext cx="8229600" cy="918939"/>
          </a:xfrm>
        </p:spPr>
        <p:txBody>
          <a:bodyPr/>
          <a:lstStyle/>
          <a:p>
            <a:r>
              <a:rPr lang="en-US" dirty="0"/>
              <a:t>False Simplicity and Identity</a:t>
            </a:r>
          </a:p>
        </p:txBody>
      </p:sp>
      <p:sp>
        <p:nvSpPr>
          <p:cNvPr id="3" name="Content Placeholder 2"/>
          <p:cNvSpPr>
            <a:spLocks noGrp="1"/>
          </p:cNvSpPr>
          <p:nvPr>
            <p:ph idx="4294967295"/>
          </p:nvPr>
        </p:nvSpPr>
        <p:spPr>
          <a:xfrm>
            <a:off x="457200" y="1340768"/>
            <a:ext cx="8367713" cy="5172745"/>
          </a:xfrm>
        </p:spPr>
        <p:txBody>
          <a:bodyPr/>
          <a:lstStyle/>
          <a:p>
            <a:r>
              <a:rPr lang="en-US" sz="2800" dirty="0"/>
              <a:t>“The most judicious philosophers” [e.g. Locke, </a:t>
            </a:r>
            <a:r>
              <a:rPr lang="en-US" sz="2800" i="1" dirty="0"/>
              <a:t>Essay</a:t>
            </a:r>
            <a:r>
              <a:rPr lang="en-US" sz="2800" dirty="0"/>
              <a:t> II xxiii] consider “that our ideas of bodies are nothing but collections </a:t>
            </a:r>
            <a:r>
              <a:rPr lang="en-US" sz="2800" dirty="0" err="1"/>
              <a:t>form’d</a:t>
            </a:r>
            <a:r>
              <a:rPr lang="en-US" sz="2800" dirty="0"/>
              <a:t> by the mind of the ideas of the several distinct sensible qualities, of which objects are </a:t>
            </a:r>
            <a:r>
              <a:rPr lang="en-US" sz="2800" dirty="0" err="1"/>
              <a:t>compos’d</a:t>
            </a:r>
            <a:r>
              <a:rPr lang="en-US" sz="2800" dirty="0"/>
              <a:t>”.</a:t>
            </a:r>
          </a:p>
          <a:p>
            <a:pPr>
              <a:spcBef>
                <a:spcPts val="1800"/>
              </a:spcBef>
            </a:pPr>
            <a:r>
              <a:rPr lang="en-US" sz="2800" dirty="0"/>
              <a:t>But the sorts of confusions outlined in </a:t>
            </a:r>
            <a:r>
              <a:rPr lang="en-US" sz="2800" i="1" dirty="0"/>
              <a:t>T</a:t>
            </a:r>
            <a:r>
              <a:rPr lang="en-US" sz="2800" dirty="0"/>
              <a:t> 1.4.2 lead us naturally to think of objects as </a:t>
            </a:r>
            <a:r>
              <a:rPr lang="en-US" sz="2800" i="1" dirty="0"/>
              <a:t>simple </a:t>
            </a:r>
            <a:r>
              <a:rPr lang="en-US" sz="2800" dirty="0"/>
              <a:t>things that retain their </a:t>
            </a:r>
            <a:r>
              <a:rPr lang="en-US" sz="2800" i="1" dirty="0"/>
              <a:t>identity</a:t>
            </a:r>
            <a:r>
              <a:rPr lang="en-US" sz="2800" dirty="0"/>
              <a:t> through time:</a:t>
            </a:r>
          </a:p>
          <a:p>
            <a:pPr lvl="1">
              <a:spcBef>
                <a:spcPts val="1200"/>
              </a:spcBef>
              <a:buFontTx/>
              <a:buNone/>
            </a:pPr>
            <a:r>
              <a:rPr lang="en-US" sz="2500" dirty="0"/>
              <a:t>	</a:t>
            </a:r>
            <a:r>
              <a:rPr lang="en-US" sz="2400" dirty="0"/>
              <a:t>“The smooth and uninterrupted progress of the thought … readily deceives the mind, and makes us ascribe an identity to the changeable succession …”  (</a:t>
            </a:r>
            <a:r>
              <a:rPr lang="en-US" sz="2400" i="1" dirty="0"/>
              <a:t>T</a:t>
            </a:r>
            <a:r>
              <a:rPr lang="en-US" sz="2400" dirty="0"/>
              <a:t> 1.4.3.3)</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D873F9D-C710-4F3A-A3EC-A811DB6D2EAD}" type="slidenum">
              <a:rPr lang="en-US" sz="1600">
                <a:effectLst>
                  <a:outerShdw blurRad="38100" dist="38100" dir="2700000" algn="tl">
                    <a:srgbClr val="000000"/>
                  </a:outerShdw>
                </a:effectLst>
                <a:ea typeface="ＭＳ Ｐゴシック" charset="-128"/>
              </a:rPr>
              <a:pPr eaLnBrk="1" hangingPunct="1"/>
              <a:t>263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22290685"/>
      </p:ext>
    </p:extLst>
  </p:cSld>
  <p:clrMapOvr>
    <a:masterClrMapping/>
  </p:clrMapOvr>
  <p:transition spd="med">
    <p:cove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BD2D2C8-3460-4FF6-99DE-48C383091402}" type="slidenum">
              <a:rPr lang="en-US"/>
              <a:pPr/>
              <a:t>264</a:t>
            </a:fld>
            <a:endParaRPr lang="en-US"/>
          </a:p>
        </p:txBody>
      </p:sp>
      <p:sp>
        <p:nvSpPr>
          <p:cNvPr id="2" name="Title 1"/>
          <p:cNvSpPr>
            <a:spLocks noGrp="1"/>
          </p:cNvSpPr>
          <p:nvPr>
            <p:ph type="title" idx="4294967295"/>
          </p:nvPr>
        </p:nvSpPr>
        <p:spPr>
          <a:xfrm>
            <a:off x="457200" y="152636"/>
            <a:ext cx="8229600" cy="918939"/>
          </a:xfrm>
        </p:spPr>
        <p:txBody>
          <a:bodyPr/>
          <a:lstStyle/>
          <a:p>
            <a:r>
              <a:rPr lang="en-US" dirty="0"/>
              <a:t>Inventing Substance</a:t>
            </a:r>
          </a:p>
        </p:txBody>
      </p:sp>
      <p:sp>
        <p:nvSpPr>
          <p:cNvPr id="3" name="Content Placeholder 2"/>
          <p:cNvSpPr>
            <a:spLocks noGrp="1"/>
          </p:cNvSpPr>
          <p:nvPr>
            <p:ph idx="4294967295"/>
          </p:nvPr>
        </p:nvSpPr>
        <p:spPr>
          <a:xfrm>
            <a:off x="457200" y="1232756"/>
            <a:ext cx="8229600" cy="5466494"/>
          </a:xfrm>
        </p:spPr>
        <p:txBody>
          <a:bodyPr/>
          <a:lstStyle/>
          <a:p>
            <a:r>
              <a:rPr lang="en-US" sz="3100" dirty="0"/>
              <a:t>When we </a:t>
            </a:r>
            <a:r>
              <a:rPr lang="en-US" sz="3100" dirty="0" err="1"/>
              <a:t>realise</a:t>
            </a:r>
            <a:r>
              <a:rPr lang="en-US" sz="3100" dirty="0"/>
              <a:t> these supposedly identical things have actually changed over time,</a:t>
            </a:r>
          </a:p>
          <a:p>
            <a:pPr lvl="1">
              <a:buFontTx/>
              <a:buNone/>
            </a:pPr>
            <a:r>
              <a:rPr lang="en-US" dirty="0"/>
              <a:t>	</a:t>
            </a:r>
            <a:r>
              <a:rPr lang="en-US" sz="2500" dirty="0"/>
              <a:t>“the imagination is apt to feign something unknown and invisible, which it supposes to continue the same under all these variations; and this unintelligible something it calls a </a:t>
            </a:r>
            <a:r>
              <a:rPr lang="en-US" sz="2500" i="1" dirty="0"/>
              <a:t>substance</a:t>
            </a:r>
            <a:r>
              <a:rPr lang="en-US" sz="2500" dirty="0"/>
              <a:t>, or </a:t>
            </a:r>
            <a:r>
              <a:rPr lang="en-US" sz="2500" i="1" dirty="0"/>
              <a:t>original and first matter</a:t>
            </a:r>
            <a:r>
              <a:rPr lang="en-US" sz="2500" dirty="0"/>
              <a:t>.”  (</a:t>
            </a:r>
            <a:r>
              <a:rPr lang="en-US" sz="2500" i="1" dirty="0"/>
              <a:t>T</a:t>
            </a:r>
            <a:r>
              <a:rPr lang="en-US" sz="2500" dirty="0"/>
              <a:t> 1.4.3.4)</a:t>
            </a:r>
          </a:p>
          <a:p>
            <a:pPr>
              <a:spcBef>
                <a:spcPts val="2400"/>
              </a:spcBef>
            </a:pPr>
            <a:r>
              <a:rPr lang="en-US" sz="3100" dirty="0"/>
              <a:t>We likewise imagine this </a:t>
            </a:r>
            <a:r>
              <a:rPr lang="en-US" sz="3100" i="1" dirty="0"/>
              <a:t>original substance</a:t>
            </a:r>
            <a:r>
              <a:rPr lang="en-US" sz="3100" dirty="0"/>
              <a:t> to be simple and uncompounded, supplying</a:t>
            </a:r>
          </a:p>
          <a:p>
            <a:pPr lvl="1">
              <a:buFontTx/>
              <a:buNone/>
            </a:pPr>
            <a:r>
              <a:rPr lang="en-US" sz="2700" dirty="0"/>
              <a:t>	“</a:t>
            </a:r>
            <a:r>
              <a:rPr lang="en-US" sz="2500" dirty="0"/>
              <a:t>a principle of union or cohesion among [the object’s] qualities”  (</a:t>
            </a:r>
            <a:r>
              <a:rPr lang="en-US" sz="2500" i="1" dirty="0"/>
              <a:t>T</a:t>
            </a:r>
            <a:r>
              <a:rPr lang="en-US" sz="2500" dirty="0"/>
              <a:t> 1.4.3.5)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B801D92-0B9D-46F1-ABA5-632466E73369}" type="slidenum">
              <a:rPr lang="en-US" sz="1600">
                <a:effectLst>
                  <a:outerShdw blurRad="38100" dist="38100" dir="2700000" algn="tl">
                    <a:srgbClr val="000000"/>
                  </a:outerShdw>
                </a:effectLst>
                <a:ea typeface="ＭＳ Ｐゴシック" charset="-128"/>
              </a:rPr>
              <a:pPr eaLnBrk="1" hangingPunct="1"/>
              <a:t>264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00123166"/>
      </p:ext>
    </p:extLst>
  </p:cSld>
  <p:clrMapOvr>
    <a:masterClrMapping/>
  </p:clrMapOvr>
  <p:transition spd="med">
    <p:cove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ACE8828-13F9-4E80-BEF7-3E5F0EA0A627}" type="slidenum">
              <a:rPr lang="en-US"/>
              <a:pPr/>
              <a:t>265</a:t>
            </a:fld>
            <a:endParaRPr lang="en-US"/>
          </a:p>
        </p:txBody>
      </p:sp>
      <p:sp>
        <p:nvSpPr>
          <p:cNvPr id="2" name="Title 1"/>
          <p:cNvSpPr>
            <a:spLocks noGrp="1"/>
          </p:cNvSpPr>
          <p:nvPr>
            <p:ph type="title" idx="4294967295"/>
          </p:nvPr>
        </p:nvSpPr>
        <p:spPr>
          <a:xfrm>
            <a:off x="220663" y="152636"/>
            <a:ext cx="8669337" cy="918939"/>
          </a:xfrm>
        </p:spPr>
        <p:txBody>
          <a:bodyPr/>
          <a:lstStyle/>
          <a:p>
            <a:r>
              <a:rPr lang="en-US" dirty="0"/>
              <a:t>Substantial Forms and Accidents</a:t>
            </a:r>
          </a:p>
        </p:txBody>
      </p:sp>
      <p:sp>
        <p:nvSpPr>
          <p:cNvPr id="3" name="Content Placeholder 2"/>
          <p:cNvSpPr>
            <a:spLocks noGrp="1"/>
          </p:cNvSpPr>
          <p:nvPr>
            <p:ph idx="4294967295"/>
          </p:nvPr>
        </p:nvSpPr>
        <p:spPr>
          <a:xfrm>
            <a:off x="323528" y="1376772"/>
            <a:ext cx="8416677" cy="5105164"/>
          </a:xfrm>
        </p:spPr>
        <p:txBody>
          <a:bodyPr/>
          <a:lstStyle/>
          <a:p>
            <a:r>
              <a:rPr lang="en-US" sz="2900" dirty="0"/>
              <a:t>The </a:t>
            </a:r>
            <a:r>
              <a:rPr lang="en-US" sz="2900" dirty="0" err="1"/>
              <a:t>Peripatetics</a:t>
            </a:r>
            <a:r>
              <a:rPr lang="en-US" sz="2900" dirty="0"/>
              <a:t> (i.e. Aristotelians) then ascribe the differences between substances to their different </a:t>
            </a:r>
            <a:r>
              <a:rPr lang="en-US" sz="2900" i="1" dirty="0"/>
              <a:t>substantial forms</a:t>
            </a:r>
            <a:r>
              <a:rPr lang="en-US" sz="2900" dirty="0"/>
              <a:t> (</a:t>
            </a:r>
            <a:r>
              <a:rPr lang="en-US" sz="2900" i="1" dirty="0"/>
              <a:t>T</a:t>
            </a:r>
            <a:r>
              <a:rPr lang="en-US" sz="2900" dirty="0"/>
              <a:t> 1.4.3.6).</a:t>
            </a:r>
          </a:p>
          <a:p>
            <a:pPr>
              <a:spcBef>
                <a:spcPts val="1800"/>
              </a:spcBef>
            </a:pPr>
            <a:r>
              <a:rPr lang="en-US" sz="2900" dirty="0"/>
              <a:t>Qualities of objects such as </a:t>
            </a:r>
            <a:r>
              <a:rPr lang="en-US" sz="2900" dirty="0" err="1"/>
              <a:t>colour</a:t>
            </a:r>
            <a:r>
              <a:rPr lang="en-US" sz="2900" dirty="0"/>
              <a:t> and figure are then considered as </a:t>
            </a:r>
            <a:r>
              <a:rPr lang="en-US" sz="2900" i="1" dirty="0"/>
              <a:t>accidents</a:t>
            </a:r>
            <a:r>
              <a:rPr lang="en-US" sz="2900" dirty="0"/>
              <a:t> (i.e. accidental as opposed to essential qualities) “inhering in” the substance, so these philosophers:</a:t>
            </a:r>
          </a:p>
          <a:p>
            <a:pPr lvl="1">
              <a:spcBef>
                <a:spcPts val="900"/>
              </a:spcBef>
              <a:buFontTx/>
              <a:buNone/>
            </a:pPr>
            <a:r>
              <a:rPr lang="en-US" sz="2600" dirty="0"/>
              <a:t>	</a:t>
            </a:r>
            <a:r>
              <a:rPr lang="en-US" sz="2500" dirty="0"/>
              <a:t>“suppose a substance supporting, which they do not understand, and an accident supported, of which they have as imperfect an idea.  The whole system, therefore, is entirely incomprehensible.”  (</a:t>
            </a:r>
            <a:r>
              <a:rPr lang="en-US" sz="2500" i="1" dirty="0"/>
              <a:t>T</a:t>
            </a:r>
            <a:r>
              <a:rPr lang="en-US" sz="2500" dirty="0"/>
              <a:t> 1.4.3.8)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CC32B36-AF86-4838-B2C0-DB542BF1341B}" type="slidenum">
              <a:rPr lang="en-US" sz="1600">
                <a:effectLst>
                  <a:outerShdw blurRad="38100" dist="38100" dir="2700000" algn="tl">
                    <a:srgbClr val="000000"/>
                  </a:outerShdw>
                </a:effectLst>
                <a:ea typeface="ＭＳ Ｐゴシック" charset="-128"/>
              </a:rPr>
              <a:pPr eaLnBrk="1" hangingPunct="1"/>
              <a:t>265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96387658"/>
      </p:ext>
    </p:extLst>
  </p:cSld>
  <p:clrMapOvr>
    <a:masterClrMapping/>
  </p:clrMapOvr>
  <p:transition spd="med">
    <p:cove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FCA3CB0-0050-45EA-97BE-31B54A9D05FF}" type="slidenum">
              <a:rPr lang="en-US"/>
              <a:pPr/>
              <a:t>266</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Faculties and Occult Qualities</a:t>
            </a:r>
          </a:p>
        </p:txBody>
      </p:sp>
      <p:sp>
        <p:nvSpPr>
          <p:cNvPr id="3" name="Content Placeholder 2"/>
          <p:cNvSpPr>
            <a:spLocks noGrp="1"/>
          </p:cNvSpPr>
          <p:nvPr>
            <p:ph idx="4294967295"/>
          </p:nvPr>
        </p:nvSpPr>
        <p:spPr>
          <a:xfrm>
            <a:off x="395536" y="1412776"/>
            <a:ext cx="8316924" cy="5060950"/>
          </a:xfrm>
        </p:spPr>
        <p:txBody>
          <a:bodyPr/>
          <a:lstStyle/>
          <a:p>
            <a:r>
              <a:rPr lang="en-US" sz="2900" dirty="0"/>
              <a:t>Alluding back to his theory of causal inference, Hume remarks that men naturally “imagine they perceive a </a:t>
            </a:r>
            <a:r>
              <a:rPr lang="en-US" sz="2900" dirty="0" err="1"/>
              <a:t>connexion</a:t>
            </a:r>
            <a:r>
              <a:rPr lang="en-US" sz="2900" dirty="0"/>
              <a:t>” between constantly con-joined objects.  Philosophers who investigate further cannot find any such </a:t>
            </a:r>
            <a:r>
              <a:rPr lang="en-US" sz="2900" dirty="0" err="1"/>
              <a:t>connexion</a:t>
            </a:r>
            <a:r>
              <a:rPr lang="en-US" sz="2900" dirty="0"/>
              <a:t>,</a:t>
            </a:r>
          </a:p>
          <a:p>
            <a:pPr lvl="1">
              <a:spcBef>
                <a:spcPts val="1200"/>
              </a:spcBef>
              <a:buFontTx/>
              <a:buNone/>
            </a:pPr>
            <a:r>
              <a:rPr lang="en-US" dirty="0"/>
              <a:t>	</a:t>
            </a:r>
            <a:r>
              <a:rPr lang="en-US" sz="2400" dirty="0"/>
              <a:t>“But … instead of drawing a just inference from this observation, and concluding, that we have no idea of power or agency, separate from the mind, and belonging to causes …, they … [invent] the words </a:t>
            </a:r>
            <a:r>
              <a:rPr lang="en-US" sz="2400" i="1" dirty="0"/>
              <a:t>faculty</a:t>
            </a:r>
            <a:r>
              <a:rPr lang="en-US" sz="2400" dirty="0"/>
              <a:t> and </a:t>
            </a:r>
            <a:r>
              <a:rPr lang="en-US" sz="2400" i="1" dirty="0"/>
              <a:t>occult quality</a:t>
            </a:r>
            <a:r>
              <a:rPr lang="en-US" sz="2400" dirty="0"/>
              <a:t>.  …  They need only say, that any </a:t>
            </a:r>
            <a:r>
              <a:rPr lang="en-US" sz="2400" dirty="0" err="1"/>
              <a:t>phaenomenon</a:t>
            </a:r>
            <a:r>
              <a:rPr lang="en-US" sz="2400" dirty="0"/>
              <a:t>, which puzzles them, arises from a faculty or an occult quality …”  (</a:t>
            </a:r>
            <a:r>
              <a:rPr lang="en-US" sz="2400" i="1" dirty="0"/>
              <a:t>T</a:t>
            </a:r>
            <a:r>
              <a:rPr lang="en-US" sz="2400" dirty="0"/>
              <a:t> 1.4.3.9-10)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6C3012A-C7F8-453C-8B6D-F95E4C2E81D1}" type="slidenum">
              <a:rPr lang="en-US" sz="1600">
                <a:effectLst>
                  <a:outerShdw blurRad="38100" dist="38100" dir="2700000" algn="tl">
                    <a:srgbClr val="000000"/>
                  </a:outerShdw>
                </a:effectLst>
                <a:ea typeface="ＭＳ Ｐゴシック" charset="-128"/>
              </a:rPr>
              <a:pPr eaLnBrk="1" hangingPunct="1"/>
              <a:t>266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12578308"/>
      </p:ext>
    </p:extLst>
  </p:cSld>
  <p:clrMapOvr>
    <a:masterClrMapping/>
  </p:clrMapOvr>
  <p:transition spd="med">
    <p:cove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F5A0676-3D89-4C8B-9EA8-FC8606E885E5}" type="slidenum">
              <a:rPr lang="en-US"/>
              <a:pPr/>
              <a:t>267</a:t>
            </a:fld>
            <a:endParaRPr lang="en-US"/>
          </a:p>
        </p:txBody>
      </p:sp>
      <p:sp>
        <p:nvSpPr>
          <p:cNvPr id="2" name="Title 1"/>
          <p:cNvSpPr>
            <a:spLocks noGrp="1"/>
          </p:cNvSpPr>
          <p:nvPr>
            <p:ph type="title" idx="4294967295"/>
          </p:nvPr>
        </p:nvSpPr>
        <p:spPr>
          <a:xfrm>
            <a:off x="143508" y="277813"/>
            <a:ext cx="8856984" cy="810927"/>
          </a:xfrm>
        </p:spPr>
        <p:txBody>
          <a:bodyPr/>
          <a:lstStyle/>
          <a:p>
            <a:r>
              <a:rPr lang="en-US" sz="4000" dirty="0"/>
              <a:t>Ridiculing Sympathies and Antipathies</a:t>
            </a:r>
          </a:p>
        </p:txBody>
      </p:sp>
      <p:sp>
        <p:nvSpPr>
          <p:cNvPr id="3" name="Content Placeholder 2"/>
          <p:cNvSpPr>
            <a:spLocks noGrp="1"/>
          </p:cNvSpPr>
          <p:nvPr>
            <p:ph idx="4294967295"/>
          </p:nvPr>
        </p:nvSpPr>
        <p:spPr>
          <a:xfrm>
            <a:off x="35496" y="1376772"/>
            <a:ext cx="8656638" cy="4983163"/>
          </a:xfrm>
        </p:spPr>
        <p:txBody>
          <a:bodyPr/>
          <a:lstStyle/>
          <a:p>
            <a:pPr lvl="1">
              <a:buFontTx/>
              <a:buNone/>
            </a:pPr>
            <a:r>
              <a:rPr lang="en-US" sz="2400" dirty="0"/>
              <a:t>	“But among all the instances, wherein the </a:t>
            </a:r>
            <a:r>
              <a:rPr lang="en-US" sz="2400" dirty="0" err="1"/>
              <a:t>Peripatetics</a:t>
            </a:r>
            <a:r>
              <a:rPr lang="en-US" sz="2400" dirty="0"/>
              <a:t> have shown they were guided by every trivial propensity of the imagination, no one is more remarkable that their </a:t>
            </a:r>
            <a:r>
              <a:rPr lang="en-US" sz="2400" i="1" dirty="0">
                <a:solidFill>
                  <a:srgbClr val="FF9999"/>
                </a:solidFill>
              </a:rPr>
              <a:t>sympathies</a:t>
            </a:r>
            <a:r>
              <a:rPr lang="en-US" sz="2400" dirty="0"/>
              <a:t>, </a:t>
            </a:r>
            <a:r>
              <a:rPr lang="en-US" sz="2400" i="1" dirty="0">
                <a:solidFill>
                  <a:srgbClr val="FF9999"/>
                </a:solidFill>
              </a:rPr>
              <a:t>antipathies</a:t>
            </a:r>
            <a:r>
              <a:rPr lang="en-US" sz="2400" dirty="0"/>
              <a:t>, and </a:t>
            </a:r>
            <a:r>
              <a:rPr lang="en-US" sz="2400" i="1" dirty="0">
                <a:solidFill>
                  <a:srgbClr val="FF9999"/>
                </a:solidFill>
              </a:rPr>
              <a:t>horrors of a vacuum</a:t>
            </a:r>
            <a:r>
              <a:rPr lang="en-US" sz="2400" dirty="0"/>
              <a:t>.  There is a very remarkable inclination in human nature, to bestow on external objects the same emotions, which it observes in itself …  This inclination, ’tis true, is </a:t>
            </a:r>
            <a:r>
              <a:rPr lang="en-US" sz="2400" dirty="0" err="1"/>
              <a:t>suppress’d</a:t>
            </a:r>
            <a:r>
              <a:rPr lang="en-US" sz="2400" dirty="0"/>
              <a:t> by a little reflection, and only takes place in </a:t>
            </a:r>
            <a:r>
              <a:rPr lang="en-US" sz="2400" dirty="0">
                <a:solidFill>
                  <a:srgbClr val="FF9999"/>
                </a:solidFill>
              </a:rPr>
              <a:t>children</a:t>
            </a:r>
            <a:r>
              <a:rPr lang="en-US" sz="2400" dirty="0"/>
              <a:t>, </a:t>
            </a:r>
            <a:r>
              <a:rPr lang="en-US" sz="2400" dirty="0">
                <a:solidFill>
                  <a:srgbClr val="FF9999"/>
                </a:solidFill>
              </a:rPr>
              <a:t>poets</a:t>
            </a:r>
            <a:r>
              <a:rPr lang="en-US" sz="2400" dirty="0"/>
              <a:t>, and the </a:t>
            </a:r>
            <a:r>
              <a:rPr lang="en-US" sz="2400" dirty="0" err="1">
                <a:solidFill>
                  <a:srgbClr val="FF9999"/>
                </a:solidFill>
              </a:rPr>
              <a:t>antient</a:t>
            </a:r>
            <a:r>
              <a:rPr lang="en-US" sz="2400" dirty="0">
                <a:solidFill>
                  <a:srgbClr val="FF9999"/>
                </a:solidFill>
              </a:rPr>
              <a:t> philosophers</a:t>
            </a:r>
            <a:r>
              <a:rPr lang="en-US" sz="2400" dirty="0"/>
              <a:t>.  … We must pardon children, because of their age; poets, because they profess to follow implicitly the suggestions of their fancy:  But what excuse shall we find to justify our philosophers in so signal a weakness?”  (</a:t>
            </a:r>
            <a:r>
              <a:rPr lang="en-US" sz="2400" i="1" dirty="0"/>
              <a:t>T</a:t>
            </a:r>
            <a:r>
              <a:rPr lang="en-US" sz="2400" dirty="0"/>
              <a:t> 1.4.3.11)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7DEB9F3-A0BB-4C4D-92E3-7AB00122EBC2}" type="slidenum">
              <a:rPr lang="en-US" sz="1600">
                <a:effectLst>
                  <a:outerShdw blurRad="38100" dist="38100" dir="2700000" algn="tl">
                    <a:srgbClr val="000000"/>
                  </a:outerShdw>
                </a:effectLst>
                <a:ea typeface="ＭＳ Ｐゴシック" charset="-128"/>
              </a:rPr>
              <a:pPr eaLnBrk="1" hangingPunct="1"/>
              <a:t>267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79573851"/>
      </p:ext>
    </p:extLst>
  </p:cSld>
  <p:clrMapOvr>
    <a:masterClrMapping/>
  </p:clrMapOvr>
  <p:transition spd="med">
    <p:cove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268</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6(d)</a:t>
            </a:r>
            <a:br>
              <a:rPr lang="en-GB" sz="4800"/>
            </a:br>
            <a:br>
              <a:rPr lang="en-GB" sz="2400"/>
            </a:br>
            <a:r>
              <a:rPr lang="en-GB" sz="4800" i="1"/>
              <a:t>Treatise </a:t>
            </a:r>
            <a:r>
              <a:rPr lang="en-GB" sz="4800"/>
              <a:t>1.4.4</a:t>
            </a:r>
            <a:br>
              <a:rPr lang="en-GB" sz="4800"/>
            </a:br>
            <a:br>
              <a:rPr lang="en-GB" sz="2400"/>
            </a:br>
            <a:r>
              <a:rPr lang="en-GB" sz="4800"/>
              <a:t>“Of the Modern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900643976"/>
      </p:ext>
    </p:extLst>
  </p:cSld>
  <p:clrMapOvr>
    <a:masterClrMapping/>
  </p:clrMapOvr>
  <p:transition spd="med">
    <p:cove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269</a:t>
            </a:fld>
            <a:endParaRPr lang="en-US"/>
          </a:p>
        </p:txBody>
      </p:sp>
      <p:sp>
        <p:nvSpPr>
          <p:cNvPr id="2" name="Title 1"/>
          <p:cNvSpPr>
            <a:spLocks noGrp="1"/>
          </p:cNvSpPr>
          <p:nvPr>
            <p:ph type="title" idx="4294967295"/>
          </p:nvPr>
        </p:nvSpPr>
        <p:spPr>
          <a:xfrm>
            <a:off x="168275" y="205805"/>
            <a:ext cx="8812213" cy="882935"/>
          </a:xfrm>
        </p:spPr>
        <p:txBody>
          <a:bodyPr/>
          <a:lstStyle/>
          <a:p>
            <a:r>
              <a:rPr lang="en-US" sz="4000" dirty="0"/>
              <a:t>Imaginative Principles, Good and Bad</a:t>
            </a:r>
          </a:p>
        </p:txBody>
      </p:sp>
      <p:sp>
        <p:nvSpPr>
          <p:cNvPr id="3" name="Content Placeholder 2"/>
          <p:cNvSpPr>
            <a:spLocks noGrp="1"/>
          </p:cNvSpPr>
          <p:nvPr>
            <p:ph idx="4294967295"/>
          </p:nvPr>
        </p:nvSpPr>
        <p:spPr>
          <a:xfrm>
            <a:off x="468312" y="1304764"/>
            <a:ext cx="8316155" cy="5109654"/>
          </a:xfrm>
        </p:spPr>
        <p:txBody>
          <a:bodyPr/>
          <a:lstStyle/>
          <a:p>
            <a:r>
              <a:rPr lang="en-US" sz="2600" dirty="0"/>
              <a:t>Hume has </a:t>
            </a:r>
            <a:r>
              <a:rPr lang="en-US" sz="2600" dirty="0" err="1"/>
              <a:t>criticised</a:t>
            </a:r>
            <a:r>
              <a:rPr lang="en-US" sz="2600" dirty="0"/>
              <a:t> the Aristotelians for basing their philosophy on the imagination.  But this might seem very unfair, when he has earlier (in </a:t>
            </a:r>
            <a:r>
              <a:rPr lang="en-US" sz="2600" i="1" dirty="0"/>
              <a:t>T</a:t>
            </a:r>
            <a:r>
              <a:rPr lang="en-US" sz="2600" dirty="0"/>
              <a:t> 1.3.6) argued that all inductive “experimental reasoning” – which he advocates as the only legitimate basis of science (and trumpets in the subtitle of the </a:t>
            </a:r>
            <a:r>
              <a:rPr lang="en-US" sz="2600" i="1" dirty="0"/>
              <a:t>Treatise</a:t>
            </a:r>
            <a:r>
              <a:rPr lang="en-US" sz="2600" dirty="0"/>
              <a:t>) – is itself founded on custom, which he seems to view as a principle of the imagination (</a:t>
            </a:r>
            <a:r>
              <a:rPr lang="en-US" sz="2600" i="1" dirty="0"/>
              <a:t>T</a:t>
            </a:r>
            <a:r>
              <a:rPr lang="en-US" sz="2600" dirty="0"/>
              <a:t> 1.3.6.4, 1.3.7.6).</a:t>
            </a:r>
          </a:p>
          <a:p>
            <a:pPr>
              <a:spcBef>
                <a:spcPts val="1800"/>
              </a:spcBef>
            </a:pPr>
            <a:r>
              <a:rPr lang="en-US" sz="2600" dirty="0"/>
              <a:t>He addresses this objection in a famous passage at</a:t>
            </a:r>
            <a:br>
              <a:rPr lang="en-US" sz="2600" dirty="0"/>
            </a:br>
            <a:r>
              <a:rPr lang="en-US" sz="2600" i="1" dirty="0"/>
              <a:t>T</a:t>
            </a:r>
            <a:r>
              <a:rPr lang="en-US" sz="2600" dirty="0"/>
              <a:t> 1.4.4.1, distinguishing between two sorts of imaginative principles, one sort philosophically respectable and the other disreputable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76743249"/>
      </p:ext>
    </p:extLst>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p:txBody>
          <a:bodyPr/>
          <a:lstStyle/>
          <a:p>
            <a:r>
              <a:rPr lang="en-US" sz="4000"/>
              <a:t>Hume’s Conceptual Empiricism:</a:t>
            </a:r>
            <a:br>
              <a:rPr lang="en-US" sz="4000"/>
            </a:br>
            <a:r>
              <a:rPr lang="en-US" sz="4000"/>
              <a:t>A First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539552" y="1988840"/>
            <a:ext cx="8136904" cy="4644516"/>
          </a:xfrm>
        </p:spPr>
        <p:txBody>
          <a:bodyPr/>
          <a:lstStyle/>
          <a:p>
            <a:r>
              <a:rPr lang="en-US" sz="2800"/>
              <a:t>To a first approximation, Hume’s conceptual empiricism is the claim </a:t>
            </a:r>
            <a:r>
              <a:rPr lang="en-US" sz="2800" i="1">
                <a:solidFill>
                  <a:srgbClr val="FF7C80"/>
                </a:solidFill>
              </a:rPr>
              <a:t>that all of our ideas</a:t>
            </a:r>
            <a:r>
              <a:rPr lang="en-US" sz="2800">
                <a:solidFill>
                  <a:srgbClr val="FF7C80"/>
                </a:solidFill>
              </a:rPr>
              <a:t> </a:t>
            </a:r>
            <a:r>
              <a:rPr lang="en-US" sz="2800"/>
              <a:t>(i.e. thoughts)</a:t>
            </a:r>
            <a:r>
              <a:rPr lang="en-US" sz="2800" i="1"/>
              <a:t> </a:t>
            </a:r>
            <a:r>
              <a:rPr lang="en-US" sz="2800" i="1">
                <a:solidFill>
                  <a:srgbClr val="FF7C80"/>
                </a:solidFill>
              </a:rPr>
              <a:t>are derived from impressions</a:t>
            </a:r>
            <a:r>
              <a:rPr lang="en-US" sz="2800">
                <a:solidFill>
                  <a:srgbClr val="FF7C80"/>
                </a:solidFill>
              </a:rPr>
              <a:t> </a:t>
            </a:r>
            <a:r>
              <a:rPr lang="en-US" sz="2800"/>
              <a:t>(i.e. sensations or feelings).</a:t>
            </a:r>
          </a:p>
          <a:p>
            <a:pPr>
              <a:spcBef>
                <a:spcPts val="1800"/>
              </a:spcBef>
            </a:pPr>
            <a:r>
              <a:rPr lang="en-US" sz="2800"/>
              <a:t>But Hume takes conceptual empiricism more strictly than Locke, insisting (again to a first approximation) </a:t>
            </a:r>
            <a:r>
              <a:rPr lang="en-US" sz="2800" i="1">
                <a:solidFill>
                  <a:srgbClr val="FF7C80"/>
                </a:solidFill>
              </a:rPr>
              <a:t>that all of our ideas are </a:t>
            </a:r>
            <a:r>
              <a:rPr lang="en-US" sz="2800" i="1" u="sng">
                <a:solidFill>
                  <a:srgbClr val="FF7C80"/>
                </a:solidFill>
              </a:rPr>
              <a:t>copies</a:t>
            </a:r>
            <a:r>
              <a:rPr lang="en-US" sz="2800" i="1">
                <a:solidFill>
                  <a:srgbClr val="FF7C80"/>
                </a:solidFill>
              </a:rPr>
              <a:t> of impressions, which almost exactly resemble the corresponding impressions</a:t>
            </a:r>
            <a:r>
              <a:rPr lang="en-US" sz="2800"/>
              <a:t>.</a:t>
            </a:r>
            <a:endParaRPr lang="en-GB" sz="28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27</a:t>
            </a:fld>
            <a:endParaRPr lang="en-US"/>
          </a:p>
        </p:txBody>
      </p:sp>
    </p:spTree>
    <p:extLst>
      <p:ext uri="{BB962C8B-B14F-4D97-AF65-F5344CB8AC3E}">
        <p14:creationId xmlns:p14="http://schemas.microsoft.com/office/powerpoint/2010/main" val="178780952"/>
      </p:ext>
    </p:extLst>
  </p:cSld>
  <p:clrMapOvr>
    <a:masterClrMapping/>
  </p:clrMapOvr>
  <p:transition spd="med">
    <p:cove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270</a:t>
            </a:fld>
            <a:endParaRPr lang="en-US"/>
          </a:p>
        </p:txBody>
      </p:sp>
      <p:sp>
        <p:nvSpPr>
          <p:cNvPr id="3" name="Content Placeholder 2"/>
          <p:cNvSpPr>
            <a:spLocks noGrp="1"/>
          </p:cNvSpPr>
          <p:nvPr>
            <p:ph idx="4294967295"/>
          </p:nvPr>
        </p:nvSpPr>
        <p:spPr>
          <a:xfrm>
            <a:off x="220663" y="233363"/>
            <a:ext cx="8669337" cy="6375400"/>
          </a:xfrm>
        </p:spPr>
        <p:txBody>
          <a:bodyPr/>
          <a:lstStyle/>
          <a:p>
            <a:pPr>
              <a:buFont typeface="Wingdings" charset="2"/>
              <a:buNone/>
            </a:pPr>
            <a:r>
              <a:rPr lang="en-US" sz="2500" dirty="0"/>
              <a:t>	“In order to justify myself, I must distinguish in the imagination betwixt </a:t>
            </a:r>
            <a:r>
              <a:rPr lang="en-US" sz="2500" u="sng" dirty="0">
                <a:solidFill>
                  <a:srgbClr val="92D050"/>
                </a:solidFill>
              </a:rPr>
              <a:t>the principles which are permanent, irresistible, and universal</a:t>
            </a:r>
            <a:r>
              <a:rPr lang="en-US" sz="2500" u="sng" dirty="0"/>
              <a:t>;</a:t>
            </a:r>
            <a:r>
              <a:rPr lang="en-US" sz="2500" dirty="0"/>
              <a:t> such as the customary transition from causes to effects, and from effects to causes:  And </a:t>
            </a:r>
            <a:r>
              <a:rPr lang="en-US" sz="2500" u="sng" dirty="0">
                <a:solidFill>
                  <a:srgbClr val="FF9999"/>
                </a:solidFill>
              </a:rPr>
              <a:t>the principles, which are changeable, weak, and irregular</a:t>
            </a:r>
            <a:r>
              <a:rPr lang="en-US" sz="2500" dirty="0"/>
              <a:t>; such as those I have just now taken notice of.  </a:t>
            </a:r>
            <a:r>
              <a:rPr lang="en-US" sz="2500" dirty="0">
                <a:solidFill>
                  <a:srgbClr val="92D050"/>
                </a:solidFill>
              </a:rPr>
              <a:t>The former are the foundation of all our thoughts and actions</a:t>
            </a:r>
            <a:r>
              <a:rPr lang="en-US" sz="2500" dirty="0"/>
              <a:t>, so that upon their removal human nature must immediately perish and go to ruin.  </a:t>
            </a:r>
            <a:r>
              <a:rPr lang="en-US" sz="2500" dirty="0">
                <a:solidFill>
                  <a:srgbClr val="FF9999"/>
                </a:solidFill>
              </a:rPr>
              <a:t>The latter are neither unavoidable to mankind, nor necessary, or so much as useful in the conduct of life</a:t>
            </a:r>
            <a:r>
              <a:rPr lang="en-US" sz="2500" dirty="0"/>
              <a:t>; but on the contrary are </a:t>
            </a:r>
            <a:r>
              <a:rPr lang="en-US" sz="2500" dirty="0" err="1"/>
              <a:t>observ’d</a:t>
            </a:r>
            <a:r>
              <a:rPr lang="en-US" sz="2500" dirty="0"/>
              <a:t> only to take place in weak minds, and being opposite to the other principles of conduct and reasoning, may easily be subverted by a due contrast and opposition.  </a:t>
            </a:r>
            <a:r>
              <a:rPr lang="en-US" sz="2500" dirty="0">
                <a:solidFill>
                  <a:srgbClr val="92D050"/>
                </a:solidFill>
              </a:rPr>
              <a:t>For this reason the former are </a:t>
            </a:r>
            <a:r>
              <a:rPr lang="en-US" sz="2500" dirty="0" err="1">
                <a:solidFill>
                  <a:srgbClr val="92D050"/>
                </a:solidFill>
              </a:rPr>
              <a:t>receiv’d</a:t>
            </a:r>
            <a:r>
              <a:rPr lang="en-US" sz="2500" dirty="0">
                <a:solidFill>
                  <a:srgbClr val="92D050"/>
                </a:solidFill>
              </a:rPr>
              <a:t> by philosophy, </a:t>
            </a:r>
            <a:r>
              <a:rPr lang="en-US" sz="2500" dirty="0">
                <a:solidFill>
                  <a:srgbClr val="FF9999"/>
                </a:solidFill>
              </a:rPr>
              <a:t>and the latter rejected</a:t>
            </a:r>
            <a:r>
              <a:rPr lang="en-US" sz="2500" dirty="0"/>
              <a:t>.”  (</a:t>
            </a:r>
            <a:r>
              <a:rPr lang="en-US" sz="2500" i="1" dirty="0"/>
              <a:t>T</a:t>
            </a:r>
            <a:r>
              <a:rPr lang="en-US" sz="2500" dirty="0"/>
              <a:t> 1.4.4.1)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270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47246173"/>
      </p:ext>
    </p:extLst>
  </p:cSld>
  <p:clrMapOvr>
    <a:masterClrMapping/>
  </p:clrMapOvr>
  <p:transition spd="med">
    <p:cove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271</a:t>
            </a:fld>
            <a:endParaRPr lang="en-US"/>
          </a:p>
        </p:txBody>
      </p:sp>
      <p:sp>
        <p:nvSpPr>
          <p:cNvPr id="2" name="Title 1"/>
          <p:cNvSpPr>
            <a:spLocks noGrp="1"/>
          </p:cNvSpPr>
          <p:nvPr>
            <p:ph type="title" idx="4294967295"/>
          </p:nvPr>
        </p:nvSpPr>
        <p:spPr>
          <a:xfrm>
            <a:off x="168275" y="188640"/>
            <a:ext cx="8812213" cy="594903"/>
          </a:xfrm>
        </p:spPr>
        <p:txBody>
          <a:bodyPr/>
          <a:lstStyle/>
          <a:p>
            <a:r>
              <a:rPr lang="en-US" sz="4000"/>
              <a:t>Hume’s Way Out?</a:t>
            </a:r>
            <a:endParaRPr lang="en-US" sz="4000" dirty="0"/>
          </a:p>
        </p:txBody>
      </p:sp>
      <p:sp>
        <p:nvSpPr>
          <p:cNvPr id="3" name="Content Placeholder 2"/>
          <p:cNvSpPr>
            <a:spLocks noGrp="1"/>
          </p:cNvSpPr>
          <p:nvPr>
            <p:ph idx="4294967295"/>
          </p:nvPr>
        </p:nvSpPr>
        <p:spPr>
          <a:xfrm>
            <a:off x="366775" y="1088740"/>
            <a:ext cx="8489701" cy="5436604"/>
          </a:xfrm>
        </p:spPr>
        <p:txBody>
          <a:bodyPr/>
          <a:lstStyle/>
          <a:p>
            <a:r>
              <a:rPr lang="en-US" sz="2600"/>
              <a:t>It initially seems as though the distinction at </a:t>
            </a:r>
            <a:r>
              <a:rPr lang="en-US" sz="2600" i="1"/>
              <a:t>T</a:t>
            </a:r>
            <a:r>
              <a:rPr lang="en-US" sz="2600"/>
              <a:t> 1.4.4.1 is intended to give Hume a way of distinguishing his own positive scientific position (based on causal inference and probability etc.) from the “fancies” and “fictions” of the ancient philosophers and others.</a:t>
            </a:r>
          </a:p>
          <a:p>
            <a:pPr>
              <a:spcBef>
                <a:spcPts val="1800"/>
              </a:spcBef>
            </a:pPr>
            <a:r>
              <a:rPr lang="en-US" sz="2600"/>
              <a:t>If so, this paragraph is one of the most important in the entire </a:t>
            </a:r>
            <a:r>
              <a:rPr lang="en-US" sz="2600" i="1"/>
              <a:t>Treatise</a:t>
            </a:r>
            <a:r>
              <a:rPr lang="en-US" sz="2600"/>
              <a:t>, providing a basis for rational normativity by distinguishing between the respectable and disreputable “principles of the imagination”.</a:t>
            </a:r>
          </a:p>
          <a:p>
            <a:pPr>
              <a:spcBef>
                <a:spcPts val="1800"/>
              </a:spcBef>
            </a:pPr>
            <a:r>
              <a:rPr lang="en-US" sz="2600"/>
              <a:t>But as we shall see, Hume himself proceeds to cast doubt on the distinction, both in </a:t>
            </a:r>
            <a:r>
              <a:rPr lang="en-US" sz="2600" i="1"/>
              <a:t>Treatise</a:t>
            </a:r>
            <a:r>
              <a:rPr lang="en-US" sz="2600"/>
              <a:t> 1.4.4 and – more radically – in </a:t>
            </a:r>
            <a:r>
              <a:rPr lang="en-US" sz="2600" i="1"/>
              <a:t>Treatise</a:t>
            </a:r>
            <a:r>
              <a:rPr lang="en-US" sz="2600"/>
              <a:t> 1.4.7.</a:t>
            </a:r>
          </a:p>
          <a:p>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271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34228267"/>
      </p:ext>
    </p:extLst>
  </p:cSld>
  <p:clrMapOvr>
    <a:masterClrMapping/>
  </p:clrMapOvr>
  <p:transition spd="med">
    <p:cove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A1192-295B-480B-815D-72EBABF56B27}" type="slidenum">
              <a:rPr lang="en-US"/>
              <a:pPr/>
              <a:t>272</a:t>
            </a:fld>
            <a:endParaRPr lang="en-US"/>
          </a:p>
        </p:txBody>
      </p:sp>
      <p:sp>
        <p:nvSpPr>
          <p:cNvPr id="2" name="Title 1"/>
          <p:cNvSpPr>
            <a:spLocks noGrp="1"/>
          </p:cNvSpPr>
          <p:nvPr>
            <p:ph type="title" idx="4294967295"/>
          </p:nvPr>
        </p:nvSpPr>
        <p:spPr>
          <a:xfrm>
            <a:off x="457200" y="152636"/>
            <a:ext cx="8229600" cy="702915"/>
          </a:xfrm>
        </p:spPr>
        <p:txBody>
          <a:bodyPr/>
          <a:lstStyle/>
          <a:p>
            <a:r>
              <a:rPr lang="en-US"/>
              <a:t>“Of the Modern Philosophy”</a:t>
            </a:r>
          </a:p>
        </p:txBody>
      </p:sp>
      <p:sp>
        <p:nvSpPr>
          <p:cNvPr id="3" name="Content Placeholder 2"/>
          <p:cNvSpPr>
            <a:spLocks noGrp="1"/>
          </p:cNvSpPr>
          <p:nvPr>
            <p:ph idx="4294967295"/>
          </p:nvPr>
        </p:nvSpPr>
        <p:spPr>
          <a:xfrm>
            <a:off x="421196" y="1124744"/>
            <a:ext cx="8291264" cy="5363307"/>
          </a:xfrm>
        </p:spPr>
        <p:txBody>
          <a:bodyPr/>
          <a:lstStyle/>
          <a:p>
            <a:r>
              <a:rPr lang="en-US" sz="2700"/>
              <a:t>Modern (Lockean) philosophy claims to be based on the “solid, permanent, and consistent principles of the imagination”  (</a:t>
            </a:r>
            <a:r>
              <a:rPr lang="en-US" sz="2700" i="1"/>
              <a:t>T</a:t>
            </a:r>
            <a:r>
              <a:rPr lang="en-US" sz="2700"/>
              <a:t> 1.4.4.2).  But now Hume will argue – by attacking the primary/secondary quality distinction – that it has no such secure foundation.</a:t>
            </a:r>
          </a:p>
          <a:p>
            <a:pPr>
              <a:spcBef>
                <a:spcPts val="1800"/>
              </a:spcBef>
            </a:pPr>
            <a:r>
              <a:rPr lang="en-US" sz="2700"/>
              <a:t>He suggests that the only “satisfactory” argument for the distinction “is deriv’d from the variations of [sensory] impressions” depending upon our health, constitution, situation etc. (</a:t>
            </a:r>
            <a:r>
              <a:rPr lang="en-US" sz="2700" i="1"/>
              <a:t>T</a:t>
            </a:r>
            <a:r>
              <a:rPr lang="en-US" sz="2700"/>
              <a:t> 1.4.4.2).</a:t>
            </a:r>
          </a:p>
          <a:p>
            <a:pPr lvl="1">
              <a:spcBef>
                <a:spcPts val="1200"/>
              </a:spcBef>
            </a:pPr>
            <a:r>
              <a:rPr lang="en-US" sz="2300"/>
              <a:t>This is actually a bit unfair to Locke, who argued for the distinction on </a:t>
            </a:r>
            <a:r>
              <a:rPr lang="en-US" sz="2300" i="1"/>
              <a:t>explanatory </a:t>
            </a:r>
            <a:r>
              <a:rPr lang="en-US" sz="2300"/>
              <a:t>grounds: the primary qualities of objects </a:t>
            </a:r>
            <a:r>
              <a:rPr lang="en-US" sz="2300" i="1"/>
              <a:t>explain</a:t>
            </a:r>
            <a:r>
              <a:rPr lang="en-US" sz="2300"/>
              <a:t> how they appear (e.g. </a:t>
            </a:r>
            <a:r>
              <a:rPr lang="en-US" sz="2300" i="1"/>
              <a:t>Essay</a:t>
            </a:r>
            <a:r>
              <a:rPr lang="en-US" sz="2300"/>
              <a:t> II viii 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E0B54F-75F7-45E6-A6A2-FD611268175C}" type="slidenum">
              <a:rPr lang="en-US" sz="1600">
                <a:effectLst>
                  <a:outerShdw blurRad="38100" dist="38100" dir="2700000" algn="tl">
                    <a:srgbClr val="000000"/>
                  </a:outerShdw>
                </a:effectLst>
                <a:ea typeface="ＭＳ Ｐゴシック" charset="-128"/>
              </a:rPr>
              <a:pPr eaLnBrk="1" hangingPunct="1"/>
              <a:t>272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4929151"/>
      </p:ext>
    </p:extLst>
  </p:cSld>
  <p:clrMapOvr>
    <a:masterClrMapping/>
  </p:clrMapOvr>
  <p:transition spd="med">
    <p:cove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9BA50AD-878F-4D4B-82B6-D799264E306D}" type="slidenum">
              <a:rPr lang="en-US"/>
              <a:pPr/>
              <a:t>273</a:t>
            </a:fld>
            <a:endParaRPr lang="en-US"/>
          </a:p>
        </p:txBody>
      </p:sp>
      <p:sp>
        <p:nvSpPr>
          <p:cNvPr id="2" name="Title 1"/>
          <p:cNvSpPr>
            <a:spLocks noGrp="1"/>
          </p:cNvSpPr>
          <p:nvPr>
            <p:ph type="title" idx="4294967295"/>
          </p:nvPr>
        </p:nvSpPr>
        <p:spPr>
          <a:xfrm>
            <a:off x="107504" y="116633"/>
            <a:ext cx="8892988" cy="972108"/>
          </a:xfrm>
        </p:spPr>
        <p:txBody>
          <a:bodyPr/>
          <a:lstStyle/>
          <a:p>
            <a:r>
              <a:rPr lang="en-US" dirty="0"/>
              <a:t>A Causal Argument from Variation</a:t>
            </a:r>
          </a:p>
        </p:txBody>
      </p:sp>
      <p:sp>
        <p:nvSpPr>
          <p:cNvPr id="3" name="Content Placeholder 2"/>
          <p:cNvSpPr>
            <a:spLocks noGrp="1"/>
          </p:cNvSpPr>
          <p:nvPr>
            <p:ph idx="4294967295"/>
          </p:nvPr>
        </p:nvSpPr>
        <p:spPr>
          <a:xfrm>
            <a:off x="508695" y="1304764"/>
            <a:ext cx="8131757" cy="4983163"/>
          </a:xfrm>
        </p:spPr>
        <p:txBody>
          <a:bodyPr/>
          <a:lstStyle/>
          <a:p>
            <a:pPr>
              <a:buFont typeface="Wingdings" charset="2"/>
              <a:buNone/>
            </a:pPr>
            <a:r>
              <a:rPr lang="en-US" sz="2700"/>
              <a:t>	“’Tis certain, that </a:t>
            </a:r>
            <a:r>
              <a:rPr lang="en-US" sz="2700">
                <a:solidFill>
                  <a:srgbClr val="FF7C80"/>
                </a:solidFill>
              </a:rPr>
              <a:t>when different impressions of the same sense arise from any object</a:t>
            </a:r>
            <a:r>
              <a:rPr lang="en-US" sz="2700"/>
              <a:t>, every one of these impressions has not a resembling quality existent in the object.  …  Now </a:t>
            </a:r>
            <a:r>
              <a:rPr lang="en-US" sz="2700" u="sng">
                <a:solidFill>
                  <a:srgbClr val="FF7C80"/>
                </a:solidFill>
              </a:rPr>
              <a:t>from like effects we presume like causes</a:t>
            </a:r>
            <a:r>
              <a:rPr lang="en-US" sz="2700"/>
              <a:t>.  Many of the impressions of colour, sound, </a:t>
            </a:r>
            <a:r>
              <a:rPr lang="en-US" sz="2700" i="1"/>
              <a:t>&amp;c.</a:t>
            </a:r>
            <a:r>
              <a:rPr lang="en-US" sz="2700"/>
              <a:t> are confest to be nothing but internal existences, and to arise from causes, which in no way resemble them.  These impressions are in appearance nothing different from the other impressions of colour, sound, </a:t>
            </a:r>
            <a:r>
              <a:rPr lang="en-US" sz="2700" i="1"/>
              <a:t>&amp;c</a:t>
            </a:r>
            <a:r>
              <a:rPr lang="en-US" sz="2700"/>
              <a:t>.  We conclude, therefore, that they are, all of them, deriv’d from a like origin.”  (</a:t>
            </a:r>
            <a:r>
              <a:rPr lang="en-US" sz="2700" i="1"/>
              <a:t>T</a:t>
            </a:r>
            <a:r>
              <a:rPr lang="en-US" sz="2700"/>
              <a:t> 1.4.4.4)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3DC071F-011A-458C-B744-36B16CDFE3FE}" type="slidenum">
              <a:rPr lang="en-US" sz="1600">
                <a:effectLst>
                  <a:outerShdw blurRad="38100" dist="38100" dir="2700000" algn="tl">
                    <a:srgbClr val="000000"/>
                  </a:outerShdw>
                </a:effectLst>
                <a:ea typeface="ＭＳ Ｐゴシック" charset="-128"/>
              </a:rPr>
              <a:pPr eaLnBrk="1" hangingPunct="1"/>
              <a:t>273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83943600"/>
      </p:ext>
    </p:extLst>
  </p:cSld>
  <p:clrMapOvr>
    <a:masterClrMapping/>
  </p:clrMapOvr>
  <p:transition spd="med">
    <p:cove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B47D1D-0AA9-476A-BBE7-29E0F9FF3F67}" type="slidenum">
              <a:rPr lang="en-US"/>
              <a:pPr/>
              <a:t>274</a:t>
            </a:fld>
            <a:endParaRPr lang="en-US"/>
          </a:p>
        </p:txBody>
      </p:sp>
      <p:sp>
        <p:nvSpPr>
          <p:cNvPr id="2" name="Title 1"/>
          <p:cNvSpPr>
            <a:spLocks noGrp="1"/>
          </p:cNvSpPr>
          <p:nvPr>
            <p:ph type="title" idx="4294967295"/>
          </p:nvPr>
        </p:nvSpPr>
        <p:spPr>
          <a:xfrm>
            <a:off x="457200" y="116632"/>
            <a:ext cx="8229600" cy="828092"/>
          </a:xfrm>
        </p:spPr>
        <p:txBody>
          <a:bodyPr/>
          <a:lstStyle/>
          <a:p>
            <a:r>
              <a:rPr lang="en-US" dirty="0"/>
              <a:t>A </a:t>
            </a:r>
            <a:r>
              <a:rPr lang="en-US" dirty="0" err="1"/>
              <a:t>Berkeleian</a:t>
            </a:r>
            <a:r>
              <a:rPr lang="en-US" dirty="0"/>
              <a:t> Objection</a:t>
            </a:r>
          </a:p>
        </p:txBody>
      </p:sp>
      <p:sp>
        <p:nvSpPr>
          <p:cNvPr id="3" name="Content Placeholder 2"/>
          <p:cNvSpPr>
            <a:spLocks noGrp="1"/>
          </p:cNvSpPr>
          <p:nvPr>
            <p:ph idx="4294967295"/>
          </p:nvPr>
        </p:nvSpPr>
        <p:spPr>
          <a:xfrm>
            <a:off x="503548" y="1052736"/>
            <a:ext cx="8388932" cy="5363307"/>
          </a:xfrm>
        </p:spPr>
        <p:txBody>
          <a:bodyPr/>
          <a:lstStyle/>
          <a:p>
            <a:r>
              <a:rPr lang="en-US" sz="2800"/>
              <a:t>Against the primary/secondary quality distinction, Hume focuses on one objection, which </a:t>
            </a:r>
            <a:r>
              <a:rPr lang="en-US" sz="2800" dirty="0"/>
              <a:t>takes inspiration from George Berkeley:</a:t>
            </a:r>
          </a:p>
          <a:p>
            <a:pPr lvl="1">
              <a:buFontTx/>
              <a:buNone/>
            </a:pPr>
            <a:r>
              <a:rPr lang="en-US" dirty="0"/>
              <a:t>	</a:t>
            </a:r>
            <a:r>
              <a:rPr lang="en-US" sz="2400" dirty="0"/>
              <a:t>“If </a:t>
            </a:r>
            <a:r>
              <a:rPr lang="en-US" sz="2400" dirty="0" err="1"/>
              <a:t>colours</a:t>
            </a:r>
            <a:r>
              <a:rPr lang="en-US" sz="2400" dirty="0"/>
              <a:t>, sounds, tastes, and smells be merely perceptions, nothing we can conceive is </a:t>
            </a:r>
            <a:r>
              <a:rPr lang="en-US" sz="2400" dirty="0" err="1"/>
              <a:t>possest</a:t>
            </a:r>
            <a:r>
              <a:rPr lang="en-US" sz="2400" dirty="0"/>
              <a:t> of a real, </a:t>
            </a:r>
            <a:r>
              <a:rPr lang="en-US" sz="2400" dirty="0" err="1"/>
              <a:t>continu’d</a:t>
            </a:r>
            <a:r>
              <a:rPr lang="en-US" sz="2400" dirty="0"/>
              <a:t>, and independent existence; not even motion, extension and solidity, which are the primary qualities chiefly insisted on [by </a:t>
            </a:r>
            <a:r>
              <a:rPr lang="en-US" sz="2400" dirty="0" err="1"/>
              <a:t>Lockeans</a:t>
            </a:r>
            <a:r>
              <a:rPr lang="en-US" sz="2400" dirty="0"/>
              <a:t>].”  (</a:t>
            </a:r>
            <a:r>
              <a:rPr lang="en-US" sz="2400" i="1" dirty="0"/>
              <a:t>T</a:t>
            </a:r>
            <a:r>
              <a:rPr lang="en-US" sz="2400" dirty="0"/>
              <a:t> 1.4.4.6)</a:t>
            </a:r>
          </a:p>
          <a:p>
            <a:pPr>
              <a:spcBef>
                <a:spcPts val="1800"/>
              </a:spcBef>
            </a:pPr>
            <a:r>
              <a:rPr lang="en-US" sz="2800" dirty="0"/>
              <a:t>To form an idea of a moving extended body,</a:t>
            </a:r>
            <a:br>
              <a:rPr lang="en-US" sz="2800" dirty="0"/>
            </a:br>
            <a:r>
              <a:rPr lang="en-US" sz="2800" dirty="0"/>
              <a:t>my idea of extension must have some content, which can only come from sight or touch, hence ultimately from </a:t>
            </a:r>
            <a:r>
              <a:rPr lang="en-US" sz="2800" dirty="0" err="1"/>
              <a:t>coloured</a:t>
            </a:r>
            <a:r>
              <a:rPr lang="en-US" sz="2800" dirty="0"/>
              <a:t> or solid simples.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9B53475-E4C7-4EBF-9780-18C9D1061F8F}" type="slidenum">
              <a:rPr lang="en-US" sz="1600">
                <a:effectLst>
                  <a:outerShdw blurRad="38100" dist="38100" dir="2700000" algn="tl">
                    <a:srgbClr val="000000"/>
                  </a:outerShdw>
                </a:effectLst>
                <a:ea typeface="ＭＳ Ｐゴシック" charset="-128"/>
              </a:rPr>
              <a:pPr eaLnBrk="1" hangingPunct="1"/>
              <a:t>274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21561833"/>
      </p:ext>
    </p:extLst>
  </p:cSld>
  <p:clrMapOvr>
    <a:masterClrMapping/>
  </p:clrMapOvr>
  <p:transition spd="med">
    <p:cove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298B6EA-969B-438A-959D-7870318F48C0}" type="slidenum">
              <a:rPr lang="en-US"/>
              <a:pPr/>
              <a:t>275</a:t>
            </a:fld>
            <a:endParaRPr lang="en-US"/>
          </a:p>
        </p:txBody>
      </p:sp>
      <p:sp>
        <p:nvSpPr>
          <p:cNvPr id="2" name="Title 1"/>
          <p:cNvSpPr>
            <a:spLocks noGrp="1"/>
          </p:cNvSpPr>
          <p:nvPr>
            <p:ph type="title" idx="4294967295"/>
          </p:nvPr>
        </p:nvSpPr>
        <p:spPr>
          <a:xfrm>
            <a:off x="457200" y="169801"/>
            <a:ext cx="8229600" cy="702915"/>
          </a:xfrm>
        </p:spPr>
        <p:txBody>
          <a:bodyPr/>
          <a:lstStyle/>
          <a:p>
            <a:r>
              <a:rPr lang="en-US" dirty="0"/>
              <a:t>Annihilating Matter</a:t>
            </a:r>
          </a:p>
        </p:txBody>
      </p:sp>
      <p:sp>
        <p:nvSpPr>
          <p:cNvPr id="3" name="Content Placeholder 2"/>
          <p:cNvSpPr>
            <a:spLocks noGrp="1"/>
          </p:cNvSpPr>
          <p:nvPr>
            <p:ph idx="4294967295"/>
          </p:nvPr>
        </p:nvSpPr>
        <p:spPr>
          <a:xfrm>
            <a:off x="745232" y="1293353"/>
            <a:ext cx="8003232" cy="5376007"/>
          </a:xfrm>
        </p:spPr>
        <p:txBody>
          <a:bodyPr/>
          <a:lstStyle/>
          <a:p>
            <a:pPr>
              <a:spcBef>
                <a:spcPts val="1500"/>
              </a:spcBef>
            </a:pPr>
            <a:r>
              <a:rPr lang="en-US" sz="2800" dirty="0" err="1"/>
              <a:t>Colour</a:t>
            </a:r>
            <a:r>
              <a:rPr lang="en-US" sz="2800" dirty="0"/>
              <a:t> “is excluded from any real existence”</a:t>
            </a:r>
            <a:br>
              <a:rPr lang="en-US" sz="2800" dirty="0"/>
            </a:br>
            <a:r>
              <a:rPr lang="en-US" sz="2800" dirty="0"/>
              <a:t>(as a subjective secondary quality).</a:t>
            </a:r>
          </a:p>
          <a:p>
            <a:pPr>
              <a:spcBef>
                <a:spcPts val="1800"/>
              </a:spcBef>
            </a:pPr>
            <a:r>
              <a:rPr lang="en-US" sz="2800" dirty="0"/>
              <a:t>“The idea of solidity is that of two objects, which … cannot penetrate each other”</a:t>
            </a:r>
            <a:br>
              <a:rPr lang="en-US" sz="2800" dirty="0"/>
            </a:br>
            <a:r>
              <a:rPr lang="en-US" sz="2800" dirty="0"/>
              <a:t>(</a:t>
            </a:r>
            <a:r>
              <a:rPr lang="en-US" sz="2800" i="1" dirty="0"/>
              <a:t>T</a:t>
            </a:r>
            <a:r>
              <a:rPr lang="en-US" sz="2800" dirty="0"/>
              <a:t> 1.4.4.9).  So understanding solidity requires some </a:t>
            </a:r>
            <a:r>
              <a:rPr lang="en-US" sz="2800" i="1" dirty="0"/>
              <a:t>antecedent </a:t>
            </a:r>
            <a:r>
              <a:rPr lang="en-US" sz="2800" dirty="0"/>
              <a:t>grasp of what an object is, and with </a:t>
            </a:r>
            <a:r>
              <a:rPr lang="en-US" sz="2800" dirty="0" err="1"/>
              <a:t>colour</a:t>
            </a:r>
            <a:r>
              <a:rPr lang="en-US" sz="2800" dirty="0"/>
              <a:t> and solidity itself excluded, there’s nothing left which can give this.</a:t>
            </a:r>
          </a:p>
          <a:p>
            <a:pPr>
              <a:spcBef>
                <a:spcPts val="1800"/>
              </a:spcBef>
            </a:pPr>
            <a:r>
              <a:rPr lang="en-US" sz="2800" dirty="0"/>
              <a:t>“Our modern philosophy, therefore leaves us no just nor satisfactory idea … of matter.”</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F984445-4203-47C8-BC76-591A96DFA289}" type="slidenum">
              <a:rPr lang="en-US" sz="1600">
                <a:effectLst>
                  <a:outerShdw blurRad="38100" dist="38100" dir="2700000" algn="tl">
                    <a:srgbClr val="000000"/>
                  </a:outerShdw>
                </a:effectLst>
                <a:ea typeface="ＭＳ Ｐゴシック" charset="-128"/>
              </a:rPr>
              <a:pPr eaLnBrk="1" hangingPunct="1"/>
              <a:t>275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35063202"/>
      </p:ext>
    </p:extLst>
  </p:cSld>
  <p:clrMapOvr>
    <a:masterClrMapping/>
  </p:clrMapOvr>
  <p:transition spd="med">
    <p:cove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276</a:t>
            </a:fld>
            <a:endParaRPr lang="en-US"/>
          </a:p>
        </p:txBody>
      </p:sp>
      <p:sp>
        <p:nvSpPr>
          <p:cNvPr id="2" name="Title 1"/>
          <p:cNvSpPr>
            <a:spLocks noGrp="1"/>
          </p:cNvSpPr>
          <p:nvPr>
            <p:ph type="title" idx="4294967295"/>
          </p:nvPr>
        </p:nvSpPr>
        <p:spPr>
          <a:xfrm>
            <a:off x="168275" y="116632"/>
            <a:ext cx="8772525" cy="810927"/>
          </a:xfrm>
        </p:spPr>
        <p:txBody>
          <a:bodyPr/>
          <a:lstStyle/>
          <a:p>
            <a:r>
              <a:rPr lang="en-US" dirty="0"/>
              <a:t>Reason Against the Senses</a:t>
            </a:r>
          </a:p>
        </p:txBody>
      </p:sp>
      <p:sp>
        <p:nvSpPr>
          <p:cNvPr id="3" name="Content Placeholder 2"/>
          <p:cNvSpPr>
            <a:spLocks noGrp="1"/>
          </p:cNvSpPr>
          <p:nvPr>
            <p:ph idx="4294967295"/>
          </p:nvPr>
        </p:nvSpPr>
        <p:spPr>
          <a:xfrm>
            <a:off x="457200" y="1268760"/>
            <a:ext cx="8291264" cy="5300315"/>
          </a:xfrm>
        </p:spPr>
        <p:txBody>
          <a:bodyPr/>
          <a:lstStyle/>
          <a:p>
            <a:r>
              <a:rPr lang="en-US" sz="2800" dirty="0"/>
              <a:t>Hume elaborates this argument further over</a:t>
            </a:r>
            <a:br>
              <a:rPr lang="en-US" sz="2800" dirty="0"/>
            </a:br>
            <a:r>
              <a:rPr lang="en-US" sz="2800" i="1" dirty="0"/>
              <a:t>T</a:t>
            </a:r>
            <a:r>
              <a:rPr lang="en-US" sz="2800" dirty="0"/>
              <a:t> 1.4.4.10-14, and then sums up:</a:t>
            </a:r>
          </a:p>
          <a:p>
            <a:pPr lvl="1">
              <a:spcBef>
                <a:spcPts val="1200"/>
              </a:spcBef>
              <a:buFontTx/>
              <a:buNone/>
            </a:pPr>
            <a:r>
              <a:rPr lang="en-US" sz="2500" dirty="0"/>
              <a:t>	“Thus there is a direct and total opposition betwixt our reason and our senses; or more properly speaking, betwixt those conclusions we form from cause and effect, and those that </a:t>
            </a:r>
            <a:r>
              <a:rPr lang="en-US" sz="2500" dirty="0" err="1"/>
              <a:t>perswade</a:t>
            </a:r>
            <a:r>
              <a:rPr lang="en-US" sz="2500" dirty="0"/>
              <a:t> us of the </a:t>
            </a:r>
            <a:r>
              <a:rPr lang="en-US" sz="2500" dirty="0" err="1"/>
              <a:t>continu’d</a:t>
            </a:r>
            <a:r>
              <a:rPr lang="en-US" sz="2500" dirty="0"/>
              <a:t> and independent existence of body.” (§15)</a:t>
            </a:r>
          </a:p>
          <a:p>
            <a:pPr>
              <a:spcBef>
                <a:spcPts val="1800"/>
              </a:spcBef>
            </a:pPr>
            <a:r>
              <a:rPr lang="en-US" sz="2800" dirty="0"/>
              <a:t>Causal reasoning concludes that secondary qualities aren’t objective; </a:t>
            </a:r>
            <a:r>
              <a:rPr lang="en-US" sz="2800"/>
              <a:t>but then without </a:t>
            </a:r>
            <a:r>
              <a:rPr lang="en-US" sz="2800" dirty="0"/>
              <a:t>appeal to (subjective) </a:t>
            </a:r>
            <a:r>
              <a:rPr lang="en-US" sz="2800" dirty="0" err="1"/>
              <a:t>colour</a:t>
            </a:r>
            <a:r>
              <a:rPr lang="en-US" sz="2800" dirty="0"/>
              <a:t> and feel, we cannot form any coherent notion of an extended body.</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93538311"/>
      </p:ext>
    </p:extLst>
  </p:cSld>
  <p:clrMapOvr>
    <a:masterClrMapping/>
  </p:clrMapOvr>
  <p:transition spd="med">
    <p:cove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7814-9ADE-E056-85A7-BA50842DC57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1B1404D5-ECC3-5167-D948-1CCCDF56A720}"/>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E6092A3E-9267-E5D4-AA5C-BB96D21418EE}"/>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6913D493-0501-EDE1-8593-BD26E97C79FA}"/>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845AF70C-6E61-B8B7-DFBA-E942F7803F35}"/>
              </a:ext>
            </a:extLst>
          </p:cNvPr>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a:solidFill>
                  <a:srgbClr val="FF9999"/>
                </a:solidFill>
                <a:effectLst>
                  <a:outerShdw blurRad="38100" dist="38100" dir="2700000" algn="tl">
                    <a:srgbClr val="000000"/>
                  </a:outerShdw>
                </a:effectLst>
              </a:rPr>
              <a:t>7. Hume’s View of Body,</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Mental Substance,</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and Personal Identity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530636092"/>
      </p:ext>
    </p:extLst>
  </p:cSld>
  <p:clrMapOvr>
    <a:masterClrMapping/>
  </p:clrMapOvr>
  <p:transition spd="med">
    <p:cove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9871-B326-E11C-F282-6CEAD11586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AC0AE-566F-CEE6-7A30-3D095F77689E}"/>
              </a:ext>
            </a:extLst>
          </p:cNvPr>
          <p:cNvSpPr>
            <a:spLocks noGrp="1"/>
          </p:cNvSpPr>
          <p:nvPr>
            <p:ph type="sldNum" sz="quarter" idx="10"/>
          </p:nvPr>
        </p:nvSpPr>
        <p:spPr/>
        <p:txBody>
          <a:bodyPr/>
          <a:lstStyle/>
          <a:p>
            <a:fld id="{7B192E7B-86B2-4036-A92F-86C49A118DAF}" type="slidenum">
              <a:rPr lang="en-US" altLang="en-US"/>
              <a:pPr/>
              <a:t>278</a:t>
            </a:fld>
            <a:endParaRPr lang="en-US" altLang="en-US"/>
          </a:p>
        </p:txBody>
      </p:sp>
      <p:sp>
        <p:nvSpPr>
          <p:cNvPr id="899074" name="Rectangle 2">
            <a:extLst>
              <a:ext uri="{FF2B5EF4-FFF2-40B4-BE49-F238E27FC236}">
                <a16:creationId xmlns:a16="http://schemas.microsoft.com/office/drawing/2014/main" id="{113E5470-EDF9-74A5-D368-5F18FFF6D64E}"/>
              </a:ext>
            </a:extLst>
          </p:cNvPr>
          <p:cNvSpPr>
            <a:spLocks noGrp="1" noChangeArrowheads="1"/>
          </p:cNvSpPr>
          <p:nvPr>
            <p:ph type="title"/>
          </p:nvPr>
        </p:nvSpPr>
        <p:spPr>
          <a:xfrm>
            <a:off x="457200" y="44624"/>
            <a:ext cx="8229600" cy="702915"/>
          </a:xfrm>
        </p:spPr>
        <p:txBody>
          <a:bodyPr/>
          <a:lstStyle/>
          <a:p>
            <a:r>
              <a:rPr lang="en-GB" altLang="en-US" sz="4000" dirty="0"/>
              <a:t>From Last Time …</a:t>
            </a:r>
          </a:p>
        </p:txBody>
      </p:sp>
      <p:sp>
        <p:nvSpPr>
          <p:cNvPr id="6" name="Rectangle 3">
            <a:extLst>
              <a:ext uri="{FF2B5EF4-FFF2-40B4-BE49-F238E27FC236}">
                <a16:creationId xmlns:a16="http://schemas.microsoft.com/office/drawing/2014/main" id="{E86D1D7E-7D61-43A0-41F0-4B7DC422F428}"/>
              </a:ext>
            </a:extLst>
          </p:cNvPr>
          <p:cNvSpPr txBox="1">
            <a:spLocks noChangeArrowheads="1"/>
          </p:cNvSpPr>
          <p:nvPr/>
        </p:nvSpPr>
        <p:spPr bwMode="auto">
          <a:xfrm>
            <a:off x="395537" y="1016732"/>
            <a:ext cx="8604956" cy="56886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5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After looking at Hume’s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applications </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of his theory of causation, we moved on to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Book 1 Part 4.</a:t>
            </a:r>
            <a:endParaRPr kumimoji="0" lang="en-GB" sz="2500" b="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We noted Hume’s extreme “scepticism with regard to reason”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1.4.1 (which will return in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1.4.7), and moved on to survey his complex “Scepticism with Regard to the Senses”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1.4.2, which seems to offer no remedy to scepticism but “carelessness and inattention”.</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“Of the Antient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1.4.3) and “Of the Modern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1.4.4) together raised the question of how far we should submit to principles of the imagination.  An initially promising distinction between respectable and disreputable principles seemed to be undermined when considering ideas of primary and secondary qualities.</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362145526"/>
      </p:ext>
    </p:extLst>
  </p:cSld>
  <p:clrMapOvr>
    <a:masterClrMapping/>
  </p:clrMapOvr>
  <p:transition spd="med">
    <p:cove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279</a:t>
            </a:fld>
            <a:endParaRPr lang="en-US"/>
          </a:p>
        </p:txBody>
      </p:sp>
      <p:sp>
        <p:nvSpPr>
          <p:cNvPr id="748548" name="Rectangle 4"/>
          <p:cNvSpPr>
            <a:spLocks noGrp="1" noChangeArrowheads="1"/>
          </p:cNvSpPr>
          <p:nvPr>
            <p:ph type="ctrTitle" idx="4294967295"/>
          </p:nvPr>
        </p:nvSpPr>
        <p:spPr>
          <a:xfrm>
            <a:off x="107504" y="296863"/>
            <a:ext cx="4680396" cy="6300787"/>
          </a:xfrm>
        </p:spPr>
        <p:txBody>
          <a:bodyPr/>
          <a:lstStyle/>
          <a:p>
            <a:r>
              <a:rPr lang="en-GB" sz="4200"/>
              <a:t>7(a)</a:t>
            </a:r>
            <a:br>
              <a:rPr lang="en-GB" sz="4200"/>
            </a:br>
            <a:br>
              <a:rPr lang="en-GB" sz="4200"/>
            </a:br>
            <a:r>
              <a:rPr lang="en-GB" sz="4200"/>
              <a:t>How Does Hume View the Belief in the Continued and Distinct Existence of Body?</a:t>
            </a:r>
            <a:endParaRPr lang="en-US" sz="42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523982545"/>
      </p:ext>
    </p:extLst>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a:xfrm>
            <a:off x="457200" y="188641"/>
            <a:ext cx="8229600" cy="1116124"/>
          </a:xfrm>
        </p:spPr>
        <p:txBody>
          <a:bodyPr/>
          <a:lstStyle/>
          <a:p>
            <a:r>
              <a:rPr lang="en-US" sz="4000"/>
              <a:t>Conceptual Empiricism:</a:t>
            </a:r>
            <a:br>
              <a:rPr lang="en-US" sz="4000"/>
            </a:br>
            <a:r>
              <a:rPr lang="en-US" sz="4000"/>
              <a:t>Refining the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395536" y="1736812"/>
            <a:ext cx="8532948" cy="4788532"/>
          </a:xfrm>
        </p:spPr>
        <p:txBody>
          <a:bodyPr/>
          <a:lstStyle/>
          <a:p>
            <a:r>
              <a:rPr lang="en-US" sz="2800"/>
              <a:t>Obviously, some of our ideas (e.g. of a unicorn) are not copies of any single impression.</a:t>
            </a:r>
          </a:p>
          <a:p>
            <a:pPr>
              <a:spcBef>
                <a:spcPts val="1200"/>
              </a:spcBef>
            </a:pPr>
            <a:r>
              <a:rPr lang="en-US" sz="2800"/>
              <a:t>Hume acknowledges this, but wants to insist that all of the </a:t>
            </a:r>
            <a:r>
              <a:rPr lang="en-US" sz="2800" i="1"/>
              <a:t>content</a:t>
            </a:r>
            <a:r>
              <a:rPr lang="en-US" sz="2800"/>
              <a:t> of our ideas is copied from impressions – we might say that ideas are entirely composed of </a:t>
            </a:r>
            <a:r>
              <a:rPr lang="en-US" sz="2800" i="1"/>
              <a:t>impression-copied content</a:t>
            </a:r>
            <a:r>
              <a:rPr lang="en-US" sz="2800"/>
              <a:t>.</a:t>
            </a:r>
          </a:p>
          <a:p>
            <a:pPr>
              <a:spcBef>
                <a:spcPts val="1200"/>
              </a:spcBef>
            </a:pPr>
            <a:r>
              <a:rPr lang="en-US" sz="2800"/>
              <a:t>His way of dealing with this is to draw a distinction between </a:t>
            </a:r>
            <a:r>
              <a:rPr lang="en-US" sz="2800" i="1"/>
              <a:t>simple ideas</a:t>
            </a:r>
            <a:r>
              <a:rPr lang="en-US" sz="2800"/>
              <a:t> (which are directly copied from simple impressions) and </a:t>
            </a:r>
            <a:r>
              <a:rPr lang="en-US" sz="2800" i="1"/>
              <a:t>complex ideas</a:t>
            </a:r>
            <a:r>
              <a:rPr lang="en-US" sz="2800"/>
              <a:t> (which may be constructed from simple ideas</a:t>
            </a:r>
            <a:r>
              <a:rPr lang="en-US" sz="2800" i="1"/>
              <a:t>)</a:t>
            </a:r>
            <a:endParaRPr lang="en-GB" sz="28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28</a:t>
            </a:fld>
            <a:endParaRPr lang="en-US"/>
          </a:p>
        </p:txBody>
      </p:sp>
    </p:spTree>
    <p:extLst>
      <p:ext uri="{BB962C8B-B14F-4D97-AF65-F5344CB8AC3E}">
        <p14:creationId xmlns:p14="http://schemas.microsoft.com/office/powerpoint/2010/main" val="672322988"/>
      </p:ext>
    </p:extLst>
  </p:cSld>
  <p:clrMapOvr>
    <a:masterClrMapping/>
  </p:clrMapOvr>
  <p:transition spd="med">
    <p:cove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280</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 The Belief is Dubiously Coherent</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100">
                <a:effectLst/>
                <a:ea typeface="Calibri" panose="020F0502020204030204" pitchFamily="34" charset="0"/>
                <a:cs typeface="Times New Roman" panose="02020603050405020304" pitchFamily="18" charset="0"/>
              </a:rPr>
              <a:t>“I cannot conceive how such trivial qualities of the fancy, conducted by such false suppositions, can ever lead to any solid and rational system.  …  </a:t>
            </a:r>
            <a:r>
              <a:rPr lang="en-GB" sz="2100">
                <a:solidFill>
                  <a:srgbClr val="FF9999"/>
                </a:solidFill>
                <a:effectLst/>
                <a:ea typeface="Calibri" panose="020F0502020204030204" pitchFamily="34" charset="0"/>
                <a:cs typeface="Times New Roman" panose="02020603050405020304" pitchFamily="18" charset="0"/>
              </a:rPr>
              <a:t>’Tis a gross illusion</a:t>
            </a:r>
            <a:r>
              <a:rPr lang="en-GB" sz="2100">
                <a:effectLst/>
                <a:ea typeface="Calibri" panose="020F0502020204030204" pitchFamily="34" charset="0"/>
                <a:cs typeface="Times New Roman" panose="02020603050405020304" pitchFamily="18" charset="0"/>
              </a:rPr>
              <a:t> to suppose, that our resembling perceptions are numerically the same; and ’tis this illusion, which leads us into the opinion, that these perceptions … are still existent, even when they are not present to the senses.  …  </a:t>
            </a:r>
            <a:r>
              <a:rPr lang="en-GB" sz="2100" u="sng">
                <a:solidFill>
                  <a:srgbClr val="FF9999"/>
                </a:solidFill>
                <a:effectLst/>
                <a:ea typeface="Calibri" panose="020F0502020204030204" pitchFamily="34" charset="0"/>
                <a:cs typeface="Times New Roman" panose="02020603050405020304" pitchFamily="18" charset="0"/>
              </a:rPr>
              <a:t>What … can we look for from this confusion of groundless and extraordinary opinions but error and falshood?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1.4.2.56)</a:t>
            </a:r>
          </a:p>
          <a:p>
            <a:pPr>
              <a:lnSpc>
                <a:spcPct val="115000"/>
              </a:lnSpc>
              <a:spcBef>
                <a:spcPts val="1800"/>
              </a:spcBef>
            </a:pPr>
            <a:r>
              <a:rPr lang="en-GB" sz="2100">
                <a:effectLst/>
                <a:ea typeface="Calibri" panose="020F0502020204030204" pitchFamily="34" charset="0"/>
                <a:cs typeface="Times New Roman" panose="02020603050405020304" pitchFamily="18" charset="0"/>
              </a:rPr>
              <a:t>“Thus there is </a:t>
            </a:r>
            <a:r>
              <a:rPr lang="en-GB" sz="2100" u="sng">
                <a:solidFill>
                  <a:srgbClr val="FF9999"/>
                </a:solidFill>
                <a:effectLst/>
                <a:ea typeface="Calibri" panose="020F0502020204030204" pitchFamily="34" charset="0"/>
                <a:cs typeface="Times New Roman" panose="02020603050405020304" pitchFamily="18" charset="0"/>
              </a:rPr>
              <a:t>a direct and total opposition betwixt our reason and our senses</a:t>
            </a:r>
            <a:r>
              <a:rPr lang="en-GB" sz="2100">
                <a:effectLst/>
                <a:ea typeface="Calibri" panose="020F0502020204030204" pitchFamily="34" charset="0"/>
                <a:cs typeface="Times New Roman" panose="02020603050405020304" pitchFamily="18" charset="0"/>
              </a:rPr>
              <a:t>; or more properly speaking, betwixt those conclusions we form from cause and effect, and those that persuade us of the continu’d and independent existence of body.”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90567799"/>
      </p:ext>
    </p:extLst>
  </p:cSld>
  <p:clrMapOvr>
    <a:masterClrMapping/>
  </p:clrMapOvr>
  <p:transition spd="med">
    <p:cove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281</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(ii) Clearly False in its Vulgar Form</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200">
                <a:effectLst/>
                <a:ea typeface="Calibri" panose="020F0502020204030204" pitchFamily="34" charset="0"/>
                <a:cs typeface="Times New Roman" panose="02020603050405020304" pitchFamily="18" charset="0"/>
              </a:rPr>
              <a:t>“the vulgar </a:t>
            </a:r>
            <a:r>
              <a:rPr lang="en-GB" sz="2200" i="1">
                <a:effectLst/>
                <a:ea typeface="Calibri" panose="020F0502020204030204" pitchFamily="34" charset="0"/>
                <a:cs typeface="Times New Roman" panose="02020603050405020304" pitchFamily="18" charset="0"/>
              </a:rPr>
              <a:t>suppose</a:t>
            </a:r>
            <a:r>
              <a:rPr lang="en-GB" sz="2200">
                <a:effectLst/>
                <a:ea typeface="Calibri" panose="020F0502020204030204" pitchFamily="34" charset="0"/>
                <a:cs typeface="Times New Roman" panose="02020603050405020304" pitchFamily="18" charset="0"/>
              </a:rPr>
              <a:t> their perceptions to be their only objects, and at the same time </a:t>
            </a:r>
            <a:r>
              <a:rPr lang="en-GB" sz="2200" i="1">
                <a:effectLst/>
                <a:ea typeface="Calibri" panose="020F0502020204030204" pitchFamily="34" charset="0"/>
                <a:cs typeface="Times New Roman" panose="02020603050405020304" pitchFamily="18" charset="0"/>
              </a:rPr>
              <a:t>believe</a:t>
            </a:r>
            <a:r>
              <a:rPr lang="en-GB" sz="2200">
                <a:effectLst/>
                <a:ea typeface="Calibri" panose="020F0502020204030204" pitchFamily="34" charset="0"/>
                <a:cs typeface="Times New Roman" panose="02020603050405020304" pitchFamily="18" charset="0"/>
              </a:rPr>
              <a:t> the continu’d existence of matter …  Now upon that supposition, </a:t>
            </a:r>
            <a:r>
              <a:rPr lang="en-GB" sz="2200" u="sng">
                <a:solidFill>
                  <a:srgbClr val="FF9999"/>
                </a:solidFill>
                <a:effectLst/>
                <a:ea typeface="Calibri" panose="020F0502020204030204" pitchFamily="34" charset="0"/>
                <a:cs typeface="Times New Roman" panose="02020603050405020304" pitchFamily="18" charset="0"/>
              </a:rPr>
              <a:t>’tis a false opinion</a:t>
            </a:r>
            <a:r>
              <a:rPr lang="en-GB" sz="2200">
                <a:effectLst/>
                <a:ea typeface="Calibri" panose="020F0502020204030204" pitchFamily="34" charset="0"/>
                <a:cs typeface="Times New Roman" panose="02020603050405020304" pitchFamily="18" charset="0"/>
              </a:rPr>
              <a:t> that any of our objects, or perceptions, are identically the same after an interruption; and consequently the opinion … can never arise from reason, but must arise from the imagination”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1.4.2.43)</a:t>
            </a:r>
          </a:p>
          <a:p>
            <a:pPr>
              <a:lnSpc>
                <a:spcPct val="115000"/>
              </a:lnSpc>
              <a:spcBef>
                <a:spcPts val="1800"/>
              </a:spcBef>
            </a:pPr>
            <a:r>
              <a:rPr lang="en-GB" sz="2200">
                <a:effectLst/>
                <a:ea typeface="Calibri" panose="020F0502020204030204" pitchFamily="34" charset="0"/>
                <a:cs typeface="Times New Roman" panose="02020603050405020304" pitchFamily="18" charset="0"/>
              </a:rPr>
              <a:t>“a very little reflection and philosophy is sufficient to make us perceive </a:t>
            </a:r>
            <a:r>
              <a:rPr lang="en-GB" sz="2200" u="sng">
                <a:solidFill>
                  <a:srgbClr val="FF9999"/>
                </a:solidFill>
                <a:effectLst/>
                <a:ea typeface="Calibri" panose="020F0502020204030204" pitchFamily="34" charset="0"/>
                <a:cs typeface="Times New Roman" panose="02020603050405020304" pitchFamily="18" charset="0"/>
              </a:rPr>
              <a:t>the fallacy of that opinion</a:t>
            </a:r>
            <a:r>
              <a:rPr lang="en-GB" sz="2200">
                <a:effectLst/>
                <a:ea typeface="Calibri" panose="020F0502020204030204" pitchFamily="34" charset="0"/>
                <a:cs typeface="Times New Roman" panose="02020603050405020304" pitchFamily="18" charset="0"/>
              </a:rPr>
              <a:t> … we quickly perceive, that the doctrine of the independent existence of our sensible perceptions is </a:t>
            </a:r>
            <a:r>
              <a:rPr lang="en-GB" sz="2200" u="sng">
                <a:solidFill>
                  <a:srgbClr val="FF9999"/>
                </a:solidFill>
                <a:effectLst/>
                <a:ea typeface="Calibri" panose="020F0502020204030204" pitchFamily="34" charset="0"/>
                <a:cs typeface="Times New Roman" panose="02020603050405020304" pitchFamily="18" charset="0"/>
              </a:rPr>
              <a:t>contrary to the plainest experience</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66599247"/>
      </p:ext>
    </p:extLst>
  </p:cSld>
  <p:clrMapOvr>
    <a:masterClrMapping/>
  </p:clrMapOvr>
  <p:transition spd="med">
    <p:cove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282</a:t>
            </a:fld>
            <a:endParaRPr lang="en-US"/>
          </a:p>
        </p:txBody>
      </p:sp>
      <p:sp>
        <p:nvSpPr>
          <p:cNvPr id="3" name="Content Placeholder 2"/>
          <p:cNvSpPr>
            <a:spLocks noGrp="1"/>
          </p:cNvSpPr>
          <p:nvPr>
            <p:ph idx="4294967295"/>
          </p:nvPr>
        </p:nvSpPr>
        <p:spPr>
          <a:xfrm>
            <a:off x="863588" y="332656"/>
            <a:ext cx="7704856" cy="6128407"/>
          </a:xfrm>
        </p:spPr>
        <p:txBody>
          <a:bodyPr/>
          <a:lstStyle/>
          <a:p>
            <a:pPr>
              <a:lnSpc>
                <a:spcPct val="115000"/>
              </a:lnSpc>
              <a:spcBef>
                <a:spcPts val="1800"/>
              </a:spcBef>
            </a:pPr>
            <a:r>
              <a:rPr lang="en-GB" sz="2300">
                <a:effectLst/>
                <a:ea typeface="Calibri" panose="020F0502020204030204" pitchFamily="34" charset="0"/>
                <a:cs typeface="Times New Roman" panose="02020603050405020304" pitchFamily="18" charset="0"/>
              </a:rPr>
              <a:t>“we clearly perceive, that </a:t>
            </a:r>
            <a:r>
              <a:rPr lang="en-GB" sz="2300" u="sng">
                <a:solidFill>
                  <a:srgbClr val="FF9999"/>
                </a:solidFill>
                <a:effectLst/>
                <a:ea typeface="Calibri" panose="020F0502020204030204" pitchFamily="34" charset="0"/>
                <a:cs typeface="Times New Roman" panose="02020603050405020304" pitchFamily="18" charset="0"/>
              </a:rPr>
              <a:t>all our perceptions are dependent on our organs</a:t>
            </a:r>
            <a:r>
              <a:rPr lang="en-GB" sz="2300">
                <a:effectLst/>
                <a:ea typeface="Calibri" panose="020F0502020204030204" pitchFamily="34" charset="0"/>
                <a:cs typeface="Times New Roman" panose="02020603050405020304" pitchFamily="18" charset="0"/>
              </a:rPr>
              <a:t>, and … our nerves and animal spirits”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1.4.2.45)</a:t>
            </a:r>
          </a:p>
          <a:p>
            <a:pPr>
              <a:lnSpc>
                <a:spcPct val="115000"/>
              </a:lnSpc>
              <a:spcBef>
                <a:spcPts val="1800"/>
              </a:spcBef>
            </a:pPr>
            <a:r>
              <a:rPr lang="en-GB" sz="2300">
                <a:effectLst/>
                <a:ea typeface="Calibri" panose="020F0502020204030204" pitchFamily="34" charset="0"/>
                <a:cs typeface="Times New Roman" panose="02020603050405020304" pitchFamily="18" charset="0"/>
              </a:rPr>
              <a:t>“Whoever wou’d explain the origin of the common opinion concerning the continu’d and distinct existence of body … must proceed upon the supposition, that our perceptions are our only objects, and continue to exist even when they are not perceiv’d.  </a:t>
            </a:r>
            <a:r>
              <a:rPr lang="en-GB" sz="2300" u="sng">
                <a:solidFill>
                  <a:srgbClr val="FF9999"/>
                </a:solidFill>
                <a:effectLst/>
                <a:ea typeface="Calibri" panose="020F0502020204030204" pitchFamily="34" charset="0"/>
                <a:cs typeface="Times New Roman" panose="02020603050405020304" pitchFamily="18" charset="0"/>
              </a:rPr>
              <a:t>Tho’ this opinion be false</a:t>
            </a:r>
            <a:r>
              <a:rPr lang="en-GB" sz="2300">
                <a:effectLst/>
                <a:ea typeface="Calibri" panose="020F0502020204030204" pitchFamily="34" charset="0"/>
                <a:cs typeface="Times New Roman" panose="02020603050405020304" pitchFamily="18" charset="0"/>
              </a:rPr>
              <a:t>, ’tis the most natural of any, and has alone any primary recommendation to the fancy.”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1.4.2.48)</a:t>
            </a:r>
          </a:p>
          <a:p>
            <a:pPr>
              <a:lnSpc>
                <a:spcPct val="115000"/>
              </a:lnSpc>
              <a:spcBef>
                <a:spcPts val="1800"/>
              </a:spcBef>
            </a:pPr>
            <a:r>
              <a:rPr lang="en-GB" sz="2300">
                <a:effectLst/>
                <a:ea typeface="Calibri" panose="020F0502020204030204" pitchFamily="34" charset="0"/>
                <a:cs typeface="Times New Roman" panose="02020603050405020304" pitchFamily="18" charset="0"/>
              </a:rPr>
              <a:t>“</a:t>
            </a:r>
            <a:r>
              <a:rPr lang="en-GB" sz="2300" u="sng">
                <a:solidFill>
                  <a:srgbClr val="FF9999"/>
                </a:solidFill>
                <a:effectLst/>
                <a:ea typeface="Calibri" panose="020F0502020204030204" pitchFamily="34" charset="0"/>
                <a:cs typeface="Times New Roman" panose="02020603050405020304" pitchFamily="18" charset="0"/>
              </a:rPr>
              <a:t>a little reflection destroys this conclusion</a:t>
            </a:r>
            <a:r>
              <a:rPr lang="en-GB" sz="2300">
                <a:effectLst/>
                <a:ea typeface="Calibri" panose="020F0502020204030204" pitchFamily="34" charset="0"/>
                <a:cs typeface="Times New Roman" panose="02020603050405020304" pitchFamily="18" charset="0"/>
              </a:rPr>
              <a:t>, that our perceptions have a continu’d existence, by shewing that they have a dependent one”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1.4.2.50)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38770720"/>
      </p:ext>
    </p:extLst>
  </p:cSld>
  <p:clrMapOvr>
    <a:masterClrMapping/>
  </p:clrMapOvr>
  <p:transition spd="med">
    <p:cove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283</a:t>
            </a:fld>
            <a:endParaRPr lang="en-US"/>
          </a:p>
        </p:txBody>
      </p:sp>
      <p:sp>
        <p:nvSpPr>
          <p:cNvPr id="2" name="Title 1"/>
          <p:cNvSpPr>
            <a:spLocks noGrp="1"/>
          </p:cNvSpPr>
          <p:nvPr>
            <p:ph type="title" idx="4294967295"/>
          </p:nvPr>
        </p:nvSpPr>
        <p:spPr>
          <a:xfrm>
            <a:off x="71500" y="152636"/>
            <a:ext cx="9000999" cy="630907"/>
          </a:xfrm>
        </p:spPr>
        <p:txBody>
          <a:bodyPr/>
          <a:lstStyle/>
          <a:p>
            <a:r>
              <a:rPr lang="en-US" sz="3600"/>
              <a:t>(iii) Nevertheless Universal and Irresistible</a:t>
            </a:r>
            <a:endParaRPr lang="en-US" sz="3600" dirty="0"/>
          </a:p>
        </p:txBody>
      </p:sp>
      <p:sp>
        <p:nvSpPr>
          <p:cNvPr id="3" name="Content Placeholder 2"/>
          <p:cNvSpPr>
            <a:spLocks noGrp="1"/>
          </p:cNvSpPr>
          <p:nvPr>
            <p:ph idx="4294967295"/>
          </p:nvPr>
        </p:nvSpPr>
        <p:spPr>
          <a:xfrm>
            <a:off x="529208" y="1045009"/>
            <a:ext cx="8291264" cy="5444331"/>
          </a:xfrm>
        </p:spPr>
        <p:txBody>
          <a:bodyPr/>
          <a:lstStyle/>
          <a:p>
            <a:pPr algn="just">
              <a:lnSpc>
                <a:spcPct val="115000"/>
              </a:lnSpc>
              <a:spcBef>
                <a:spcPts val="600"/>
              </a:spcBef>
            </a:pPr>
            <a:r>
              <a:rPr lang="en-GB" sz="2100">
                <a:effectLst/>
                <a:ea typeface="Calibri" panose="020F0502020204030204" pitchFamily="34" charset="0"/>
                <a:cs typeface="Times New Roman" panose="02020603050405020304" pitchFamily="18" charset="0"/>
              </a:rPr>
              <a:t>“The persons, who entertain this opinion … are in general all the unthinking and unphilosophical part of mankind, (that is, </a:t>
            </a:r>
            <a:r>
              <a:rPr lang="en-GB" sz="2100" u="sng">
                <a:solidFill>
                  <a:srgbClr val="FF9999"/>
                </a:solidFill>
                <a:effectLst/>
                <a:ea typeface="Calibri" panose="020F0502020204030204" pitchFamily="34" charset="0"/>
                <a:cs typeface="Times New Roman" panose="02020603050405020304" pitchFamily="18" charset="0"/>
              </a:rPr>
              <a:t>all of us</a:t>
            </a:r>
            <a:r>
              <a:rPr lang="en-GB" sz="2100">
                <a:effectLst/>
                <a:ea typeface="Calibri" panose="020F0502020204030204" pitchFamily="34" charset="0"/>
                <a:cs typeface="Times New Roman" panose="02020603050405020304" pitchFamily="18" charset="0"/>
              </a:rPr>
              <a:t>, at one time or other)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1.4.2.36)</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“almost all mankind, and </a:t>
            </a:r>
            <a:r>
              <a:rPr lang="en-GB" sz="2100" u="sng">
                <a:solidFill>
                  <a:srgbClr val="FF9999"/>
                </a:solidFill>
                <a:effectLst/>
                <a:ea typeface="Calibri" panose="020F0502020204030204" pitchFamily="34" charset="0"/>
                <a:cs typeface="Times New Roman" panose="02020603050405020304" pitchFamily="18" charset="0"/>
              </a:rPr>
              <a:t>even philosophers themselves, for the greatest part of their lives</a:t>
            </a:r>
            <a:r>
              <a:rPr lang="en-GB" sz="2100">
                <a:effectLst/>
                <a:ea typeface="Calibri" panose="020F0502020204030204" pitchFamily="34" charset="0"/>
                <a:cs typeface="Times New Roman" panose="02020603050405020304" pitchFamily="18" charset="0"/>
              </a:rPr>
              <a:t>, take their perceptions to be their only objects, and suppose, that the very being, which is intimately present to the mind, is the real body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1.4.2.38)</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philosophers … upon leaving their closets, mingle with the rest of mankind in those exploded opinions</a:t>
            </a:r>
            <a:r>
              <a:rPr lang="en-GB" sz="2100">
                <a:effectLst/>
                <a:ea typeface="Calibri" panose="020F0502020204030204" pitchFamily="34" charset="0"/>
                <a:cs typeface="Times New Roman" panose="02020603050405020304" pitchFamily="18" charset="0"/>
              </a:rPr>
              <a:t>, that our perceptions are our only objects, and continue identically and uninterruptedly the same in all their interrupted appearances”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1.4.2.53)</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“I … take it for granted, whatever may be the reader's opinion at this present moment, that </a:t>
            </a:r>
            <a:r>
              <a:rPr lang="en-GB" sz="2100" u="sng">
                <a:solidFill>
                  <a:srgbClr val="FF9999"/>
                </a:solidFill>
                <a:effectLst/>
                <a:ea typeface="Calibri" panose="020F0502020204030204" pitchFamily="34" charset="0"/>
                <a:cs typeface="Times New Roman" panose="02020603050405020304" pitchFamily="18" charset="0"/>
              </a:rPr>
              <a:t>an hour hence he will be persuaded there is … an external … world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25408198"/>
      </p:ext>
    </p:extLst>
  </p:cSld>
  <p:clrMapOvr>
    <a:masterClrMapping/>
  </p:clrMapOvr>
  <p:transition spd="med">
    <p:cove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284</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(iv) Is the Philosophical Form Worse?</a:t>
            </a:r>
            <a:endParaRPr lang="en-US" sz="4000" dirty="0"/>
          </a:p>
        </p:txBody>
      </p:sp>
      <p:sp>
        <p:nvSpPr>
          <p:cNvPr id="3" name="Content Placeholder 2"/>
          <p:cNvSpPr>
            <a:spLocks noGrp="1"/>
          </p:cNvSpPr>
          <p:nvPr>
            <p:ph idx="4294967295"/>
          </p:nvPr>
        </p:nvSpPr>
        <p:spPr>
          <a:xfrm>
            <a:off x="565212" y="1088740"/>
            <a:ext cx="8291264" cy="5544616"/>
          </a:xfrm>
        </p:spPr>
        <p:txBody>
          <a:bodyPr/>
          <a:lstStyle/>
          <a:p>
            <a:pPr>
              <a:lnSpc>
                <a:spcPct val="115000"/>
              </a:lnSpc>
              <a:spcBef>
                <a:spcPts val="1200"/>
              </a:spcBef>
            </a:pPr>
            <a:r>
              <a:rPr lang="en-GB" sz="2100">
                <a:effectLst/>
                <a:ea typeface="Calibri" panose="020F0502020204030204" pitchFamily="34" charset="0"/>
                <a:cs typeface="Times New Roman" panose="02020603050405020304" pitchFamily="18" charset="0"/>
              </a:rPr>
              <a:t>The philosophical double-existence view “</a:t>
            </a:r>
            <a:r>
              <a:rPr lang="en-GB" sz="2100" i="1">
                <a:effectLst/>
                <a:ea typeface="Calibri" panose="020F0502020204030204" pitchFamily="34" charset="0"/>
                <a:cs typeface="Times New Roman" panose="02020603050405020304" pitchFamily="18" charset="0"/>
              </a:rPr>
              <a:t>has </a:t>
            </a:r>
            <a:r>
              <a:rPr lang="en-GB" sz="2100" i="1" u="sng">
                <a:solidFill>
                  <a:srgbClr val="FF9999"/>
                </a:solidFill>
                <a:effectLst/>
                <a:ea typeface="Calibri" panose="020F0502020204030204" pitchFamily="34" charset="0"/>
                <a:cs typeface="Times New Roman" panose="02020603050405020304" pitchFamily="18" charset="0"/>
              </a:rPr>
              <a:t>no primary recommendation either to reason or the imagination</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“’tis only a palliative remedy, and … </a:t>
            </a:r>
            <a:r>
              <a:rPr lang="en-GB" sz="2100" u="sng">
                <a:solidFill>
                  <a:srgbClr val="FF9999"/>
                </a:solidFill>
                <a:effectLst/>
                <a:ea typeface="Calibri" panose="020F0502020204030204" pitchFamily="34" charset="0"/>
                <a:cs typeface="Times New Roman" panose="02020603050405020304" pitchFamily="18" charset="0"/>
              </a:rPr>
              <a:t>contains all the difficulties of the vulgar system, with some others, that are peculiar to itself</a:t>
            </a:r>
            <a:r>
              <a:rPr lang="en-GB" sz="2100">
                <a:effectLst/>
                <a:ea typeface="Calibri" panose="020F0502020204030204" pitchFamily="34" charset="0"/>
                <a:cs typeface="Times New Roman" panose="02020603050405020304" pitchFamily="18" charset="0"/>
              </a:rPr>
              <a:t>.  There are no principles either of the understanding or fancy, which lead us directly to embrace this opinion of the double existence of perceptions and objects,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“This philosophical system … is </a:t>
            </a:r>
            <a:r>
              <a:rPr lang="en-GB" sz="2100" u="sng">
                <a:solidFill>
                  <a:srgbClr val="FF9999"/>
                </a:solidFill>
                <a:effectLst/>
                <a:ea typeface="Calibri" panose="020F0502020204030204" pitchFamily="34" charset="0"/>
                <a:cs typeface="Times New Roman" panose="02020603050405020304" pitchFamily="18" charset="0"/>
              </a:rPr>
              <a:t>the monstrous offspring of two principles, which are contrary to each other</a:t>
            </a:r>
            <a:r>
              <a:rPr lang="en-GB" sz="2100">
                <a:effectLst/>
                <a:ea typeface="Calibri" panose="020F0502020204030204" pitchFamily="34" charset="0"/>
                <a:cs typeface="Times New Roman" panose="02020603050405020304" pitchFamily="18" charset="0"/>
              </a:rPr>
              <a:t>, which are both at once embrac’d by the mind, and which are unable mutually to destroy each other.  …  Not being able to reconcile these two enemies, we endeavour to set ourselves at ease as much as possible, … by feigning a double existence, where each may find something, that has all the conditions it desires.”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03819808"/>
      </p:ext>
    </p:extLst>
  </p:cSld>
  <p:clrMapOvr>
    <a:masterClrMapping/>
  </p:clrMapOvr>
  <p:transition spd="med">
    <p:cove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285</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(v)  Rejecting Both Forms of the Belief?</a:t>
            </a:r>
            <a:endParaRPr lang="en-US" sz="3800" dirty="0"/>
          </a:p>
        </p:txBody>
      </p:sp>
      <p:sp>
        <p:nvSpPr>
          <p:cNvPr id="3" name="Content Placeholder 2"/>
          <p:cNvSpPr>
            <a:spLocks noGrp="1"/>
          </p:cNvSpPr>
          <p:nvPr>
            <p:ph idx="4294967295"/>
          </p:nvPr>
        </p:nvSpPr>
        <p:spPr>
          <a:xfrm>
            <a:off x="791580" y="1124744"/>
            <a:ext cx="7920880" cy="5544616"/>
          </a:xfrm>
        </p:spPr>
        <p:txBody>
          <a:bodyPr/>
          <a:lstStyle/>
          <a:p>
            <a:pPr>
              <a:lnSpc>
                <a:spcPct val="115000"/>
              </a:lnSpc>
              <a:spcBef>
                <a:spcPts val="1200"/>
              </a:spcBef>
            </a:pPr>
            <a:r>
              <a:rPr lang="en-GB" sz="2000">
                <a:effectLst/>
                <a:ea typeface="Calibri" panose="020F0502020204030204" pitchFamily="34" charset="0"/>
                <a:cs typeface="Times New Roman" panose="02020603050405020304" pitchFamily="18" charset="0"/>
              </a:rPr>
              <a:t>“</a:t>
            </a:r>
            <a:r>
              <a:rPr lang="en-GB" sz="2000" u="sng">
                <a:solidFill>
                  <a:srgbClr val="FF9999"/>
                </a:solidFill>
                <a:effectLst/>
                <a:ea typeface="Calibri" panose="020F0502020204030204" pitchFamily="34" charset="0"/>
                <a:cs typeface="Times New Roman" panose="02020603050405020304" pitchFamily="18" charset="0"/>
              </a:rPr>
              <a:t>’Tis a gross illusion to suppose, that our resembling perceptions are numerically the same</a:t>
            </a:r>
            <a:r>
              <a:rPr lang="en-GB" sz="2000">
                <a:effectLst/>
                <a:ea typeface="Calibri" panose="020F0502020204030204" pitchFamily="34" charset="0"/>
                <a:cs typeface="Times New Roman" panose="02020603050405020304" pitchFamily="18" charset="0"/>
              </a:rPr>
              <a:t> … [as does the] popular system.  And </a:t>
            </a:r>
            <a:r>
              <a:rPr lang="en-GB" sz="2000" u="sng">
                <a:solidFill>
                  <a:srgbClr val="FF9999"/>
                </a:solidFill>
                <a:effectLst/>
                <a:ea typeface="Calibri" panose="020F0502020204030204" pitchFamily="34" charset="0"/>
                <a:cs typeface="Times New Roman" panose="02020603050405020304" pitchFamily="18" charset="0"/>
              </a:rPr>
              <a:t>as to our philosophical one, ’tis liable to the same difficulties; and is over-and-above loaded with this absurdity, that it at once denies and establishes the vulgar supposition</a:t>
            </a:r>
            <a:r>
              <a:rPr lang="en-GB" sz="2000">
                <a:effectLst/>
                <a:ea typeface="Calibri" panose="020F0502020204030204" pitchFamily="34" charset="0"/>
                <a:cs typeface="Times New Roman" panose="02020603050405020304" pitchFamily="18" charset="0"/>
              </a:rPr>
              <a:t>.  </a:t>
            </a:r>
            <a:r>
              <a:rPr lang="en-GB" sz="2000" u="sng">
                <a:solidFill>
                  <a:srgbClr val="FF9999"/>
                </a:solidFill>
                <a:effectLst/>
                <a:ea typeface="Calibri" panose="020F0502020204030204" pitchFamily="34" charset="0"/>
                <a:cs typeface="Times New Roman" panose="02020603050405020304" pitchFamily="18" charset="0"/>
              </a:rPr>
              <a:t>Philosophers</a:t>
            </a:r>
            <a:r>
              <a:rPr lang="en-GB" sz="2000">
                <a:effectLst/>
                <a:ea typeface="Calibri" panose="020F0502020204030204" pitchFamily="34" charset="0"/>
                <a:cs typeface="Times New Roman" panose="02020603050405020304" pitchFamily="18" charset="0"/>
              </a:rPr>
              <a:t> deny our resembling perceptions to be identically the same, and uninterrupted; and yet have so great a propensity to believe them such, that they </a:t>
            </a:r>
            <a:r>
              <a:rPr lang="en-GB" sz="2000" u="sng">
                <a:solidFill>
                  <a:srgbClr val="FF9999"/>
                </a:solidFill>
                <a:effectLst/>
                <a:ea typeface="Calibri" panose="020F0502020204030204" pitchFamily="34" charset="0"/>
                <a:cs typeface="Times New Roman" panose="02020603050405020304" pitchFamily="18" charset="0"/>
              </a:rPr>
              <a:t>arbitrarily invent a new set of perceptions</a:t>
            </a:r>
            <a:r>
              <a:rPr lang="en-GB" sz="2000">
                <a:effectLst/>
                <a:ea typeface="Calibri" panose="020F0502020204030204" pitchFamily="34" charset="0"/>
                <a:cs typeface="Times New Roman" panose="02020603050405020304" pitchFamily="18" charset="0"/>
              </a:rPr>
              <a:t>, to which they attribute these qualities. I say, a new set of perceptions: For we may well suppose in general, but ’tis impossible for us distinctly to conceive, objects to be in their nature any thing but exactly the same with perceptions.  </a:t>
            </a:r>
            <a:r>
              <a:rPr lang="en-GB" sz="2000" u="sng">
                <a:solidFill>
                  <a:srgbClr val="FF9999"/>
                </a:solidFill>
                <a:effectLst/>
                <a:ea typeface="Calibri" panose="020F0502020204030204" pitchFamily="34" charset="0"/>
                <a:cs typeface="Times New Roman" panose="02020603050405020304" pitchFamily="18" charset="0"/>
              </a:rPr>
              <a:t>What then can we look for from this confusion of groundless and extraordinary opinions but error and falshood?</a:t>
            </a:r>
            <a:r>
              <a:rPr lang="en-GB" sz="2000">
                <a:effectLst/>
                <a:ea typeface="Calibri" panose="020F0502020204030204" pitchFamily="34" charset="0"/>
                <a:cs typeface="Times New Roman" panose="02020603050405020304" pitchFamily="18" charset="0"/>
              </a:rPr>
              <a:t>  And how can we justify to ourselves any belief we repose in them?”  (</a:t>
            </a:r>
            <a:r>
              <a:rPr lang="en-GB" sz="2000" i="1">
                <a:effectLst/>
                <a:ea typeface="Calibri" panose="020F0502020204030204" pitchFamily="34" charset="0"/>
                <a:cs typeface="Times New Roman" panose="02020603050405020304" pitchFamily="18" charset="0"/>
              </a:rPr>
              <a:t>T</a:t>
            </a:r>
            <a:r>
              <a:rPr lang="en-GB" sz="2000">
                <a:effectLst/>
                <a:ea typeface="Calibri" panose="020F0502020204030204" pitchFamily="34" charset="0"/>
                <a:cs typeface="Times New Roman" panose="02020603050405020304" pitchFamily="18" charset="0"/>
              </a:rPr>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56353589"/>
      </p:ext>
    </p:extLst>
  </p:cSld>
  <p:clrMapOvr>
    <a:masterClrMapping/>
  </p:clrMapOvr>
  <p:transition spd="med">
    <p:cove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286</a:t>
            </a:fld>
            <a:endParaRPr lang="en-US"/>
          </a:p>
        </p:txBody>
      </p:sp>
      <p:sp>
        <p:nvSpPr>
          <p:cNvPr id="2" name="Title 1"/>
          <p:cNvSpPr>
            <a:spLocks noGrp="1"/>
          </p:cNvSpPr>
          <p:nvPr>
            <p:ph type="title" idx="4294967295"/>
          </p:nvPr>
        </p:nvSpPr>
        <p:spPr>
          <a:xfrm>
            <a:off x="168275" y="116632"/>
            <a:ext cx="8772525" cy="720080"/>
          </a:xfrm>
        </p:spPr>
        <p:txBody>
          <a:bodyPr/>
          <a:lstStyle/>
          <a:p>
            <a:r>
              <a:rPr lang="en-US" sz="4000"/>
              <a:t>(vi)  And Yet …</a:t>
            </a:r>
            <a:endParaRPr lang="en-US" sz="4000" dirty="0"/>
          </a:p>
        </p:txBody>
      </p:sp>
      <p:sp>
        <p:nvSpPr>
          <p:cNvPr id="3" name="Content Placeholder 2"/>
          <p:cNvSpPr>
            <a:spLocks noGrp="1"/>
          </p:cNvSpPr>
          <p:nvPr>
            <p:ph idx="4294967295"/>
          </p:nvPr>
        </p:nvSpPr>
        <p:spPr>
          <a:xfrm>
            <a:off x="323528" y="1016732"/>
            <a:ext cx="8640960" cy="5616624"/>
          </a:xfrm>
        </p:spPr>
        <p:txBody>
          <a:bodyPr/>
          <a:lstStyle/>
          <a:p>
            <a:pPr>
              <a:lnSpc>
                <a:spcPct val="115000"/>
              </a:lnSpc>
              <a:spcBef>
                <a:spcPts val="1200"/>
              </a:spcBef>
            </a:pPr>
            <a:r>
              <a:rPr lang="en-GB" sz="2300">
                <a:effectLst/>
                <a:ea typeface="Calibri" panose="020F0502020204030204" pitchFamily="34" charset="0"/>
                <a:cs typeface="Times New Roman" panose="02020603050405020304" pitchFamily="18" charset="0"/>
              </a:rPr>
              <a:t>If the vulgar view is </a:t>
            </a:r>
            <a:r>
              <a:rPr lang="en-GB" sz="2300" i="1">
                <a:solidFill>
                  <a:srgbClr val="FF9999"/>
                </a:solidFill>
                <a:effectLst/>
                <a:ea typeface="Calibri" panose="020F0502020204030204" pitchFamily="34" charset="0"/>
                <a:cs typeface="Times New Roman" panose="02020603050405020304" pitchFamily="18" charset="0"/>
              </a:rPr>
              <a:t>so obviously false</a:t>
            </a:r>
            <a:r>
              <a:rPr lang="en-GB" sz="2300">
                <a:effectLst/>
                <a:ea typeface="Calibri" panose="020F0502020204030204" pitchFamily="34" charset="0"/>
                <a:cs typeface="Times New Roman" panose="02020603050405020304" pitchFamily="18" charset="0"/>
              </a:rPr>
              <a:t>, can Hume really become a vulgar believer as soon as he leaves his study?</a:t>
            </a:r>
          </a:p>
          <a:p>
            <a:pPr>
              <a:lnSpc>
                <a:spcPct val="115000"/>
              </a:lnSpc>
              <a:spcBef>
                <a:spcPts val="1200"/>
              </a:spcBef>
            </a:pPr>
            <a:r>
              <a:rPr lang="en-GB" sz="2300">
                <a:effectLst/>
                <a:ea typeface="Calibri" panose="020F0502020204030204" pitchFamily="34" charset="0"/>
                <a:cs typeface="Times New Roman" panose="02020603050405020304" pitchFamily="18" charset="0"/>
              </a:rPr>
              <a:t>Even within his study – where he is clearly aware of the falsehood of the vulgar view – Hume generally evinces a firm belief in external objects such as billiard balls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1.3.14.18,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4.8‑10) and dice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1.3.11.6‑13,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6.2‑3).</a:t>
            </a:r>
          </a:p>
          <a:p>
            <a:pPr>
              <a:lnSpc>
                <a:spcPct val="115000"/>
              </a:lnSpc>
              <a:spcBef>
                <a:spcPts val="1200"/>
              </a:spcBef>
            </a:pPr>
            <a:r>
              <a:rPr lang="en-GB" sz="2300">
                <a:effectLst/>
                <a:ea typeface="Calibri" panose="020F0502020204030204" pitchFamily="34" charset="0"/>
                <a:cs typeface="Times New Roman" panose="02020603050405020304" pitchFamily="18" charset="0"/>
              </a:rPr>
              <a:t>Likewise in the people whose thought and behaviour constitutes the subject-matter of so much of his philosophy.</a:t>
            </a:r>
          </a:p>
          <a:p>
            <a:pPr>
              <a:lnSpc>
                <a:spcPct val="115000"/>
              </a:lnSpc>
              <a:spcBef>
                <a:spcPts val="1200"/>
              </a:spcBef>
            </a:pPr>
            <a:r>
              <a:rPr lang="en-GB" sz="2300">
                <a:effectLst/>
                <a:ea typeface="Calibri" panose="020F0502020204030204" pitchFamily="34" charset="0"/>
                <a:cs typeface="Times New Roman" panose="02020603050405020304" pitchFamily="18" charset="0"/>
              </a:rPr>
              <a:t>Thus many interpreters have considered that Hume must, in the end, be a “representative realist”, adopting the “double existence” or “philosophical” view (which, despite his harsh words, at least has the merit of </a:t>
            </a:r>
            <a:r>
              <a:rPr lang="en-GB" sz="2300" i="1">
                <a:solidFill>
                  <a:srgbClr val="FF9999"/>
                </a:solidFill>
                <a:effectLst/>
                <a:ea typeface="Calibri" panose="020F0502020204030204" pitchFamily="34" charset="0"/>
                <a:cs typeface="Times New Roman" panose="02020603050405020304" pitchFamily="18" charset="0"/>
              </a:rPr>
              <a:t>not being so obviously false</a:t>
            </a:r>
            <a:r>
              <a:rPr lang="en-GB" sz="2300" i="1">
                <a:effectLst/>
                <a:ea typeface="Calibri" panose="020F0502020204030204" pitchFamily="34" charset="0"/>
                <a:cs typeface="Times New Roman" panose="02020603050405020304" pitchFamily="18" charset="0"/>
              </a:rPr>
              <a:t>!</a:t>
            </a:r>
            <a:r>
              <a:rPr lang="en-GB" sz="2300">
                <a:effectLst/>
                <a:ea typeface="Calibri" panose="020F0502020204030204" pitchFamily="34" charset="0"/>
                <a:cs typeface="Times New Roman" panose="02020603050405020304" pitchFamily="18" charset="0"/>
              </a:rPr>
              <a:t>).</a:t>
            </a:r>
          </a:p>
          <a:p>
            <a:pPr>
              <a:lnSpc>
                <a:spcPct val="115000"/>
              </a:lnSpc>
              <a:spcBef>
                <a:spcPts val="1200"/>
              </a:spcBef>
            </a:pPr>
            <a:endParaRPr lang="en-GB" sz="23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3271907"/>
      </p:ext>
    </p:extLst>
  </p:cSld>
  <p:clrMapOvr>
    <a:masterClrMapping/>
  </p:clrMapOvr>
  <p:transition spd="med">
    <p:cove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287</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The Discussion in the </a:t>
            </a:r>
            <a:r>
              <a:rPr lang="en-US" sz="4000" i="1"/>
              <a:t>Enquiry</a:t>
            </a:r>
            <a:endParaRPr lang="en-US" sz="4000" dirty="0"/>
          </a:p>
        </p:txBody>
      </p:sp>
      <p:sp>
        <p:nvSpPr>
          <p:cNvPr id="3" name="Content Placeholder 2"/>
          <p:cNvSpPr>
            <a:spLocks noGrp="1"/>
          </p:cNvSpPr>
          <p:nvPr>
            <p:ph idx="4294967295"/>
          </p:nvPr>
        </p:nvSpPr>
        <p:spPr>
          <a:xfrm>
            <a:off x="215516" y="1088740"/>
            <a:ext cx="8676964" cy="5580620"/>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Again the vulgar belief is natural and universal:</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evident, that men are carried, by a natural instinct …, to repose faith in their senses; and that, without any reasoning, or even almost before the use of reason, we always suppose an external universe, which depends not on our perception, … Even the animal creation are governed by a like opinion, …”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12.7)</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also evident, that, </a:t>
            </a:r>
            <a:r>
              <a:rPr lang="en-GB" sz="2100">
                <a:solidFill>
                  <a:srgbClr val="FF9999"/>
                </a:solidFill>
                <a:effectLst/>
                <a:ea typeface="Calibri" panose="020F0502020204030204" pitchFamily="34" charset="0"/>
                <a:cs typeface="Times New Roman" panose="02020603050405020304" pitchFamily="18" charset="0"/>
              </a:rPr>
              <a:t>when men follow this blind and powerful instinct of nature, they always suppose the very images, presented by the senses, to be the external objects</a:t>
            </a:r>
            <a:r>
              <a:rPr lang="en-GB" sz="2100">
                <a:effectLst/>
                <a:ea typeface="Calibri" panose="020F0502020204030204" pitchFamily="34" charset="0"/>
                <a:cs typeface="Times New Roman" panose="02020603050405020304" pitchFamily="18" charset="0"/>
              </a:rPr>
              <a:t>, and never entertain any suspicion, that the one are nothing but representations of the other.  This very table, which we see white, and which we feel hard, is believed to exist, independent of our perception, and to be something external to our mind”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66550267"/>
      </p:ext>
    </p:extLst>
  </p:cSld>
  <p:clrMapOvr>
    <a:masterClrMapping/>
  </p:clrMapOvr>
  <p:transition spd="med">
    <p:cove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288</a:t>
            </a:fld>
            <a:endParaRPr lang="en-US"/>
          </a:p>
        </p:txBody>
      </p:sp>
      <p:sp>
        <p:nvSpPr>
          <p:cNvPr id="3" name="Content Placeholder 2"/>
          <p:cNvSpPr>
            <a:spLocks noGrp="1"/>
          </p:cNvSpPr>
          <p:nvPr>
            <p:ph idx="4294967295"/>
          </p:nvPr>
        </p:nvSpPr>
        <p:spPr>
          <a:xfrm>
            <a:off x="215516" y="224644"/>
            <a:ext cx="8676964" cy="6444716"/>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And again the vulgar belief is easily seen to be false:</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“But this universal and primary opinion of all men is soon destroyed by the slightest philosophy, which teaches us, that nothing can ever be present to the mind but an image or perception, and that the senses are only the inlets, through which these images are conveyed …  The table, which we see, seems to diminish, as we remove farther from it: But the real table, which exists independent of us, suffers no alteration: It was, therefore, nothing but its image, which was present to the mind.  </a:t>
            </a:r>
            <a:r>
              <a:rPr lang="en-GB" sz="2100" u="sng">
                <a:solidFill>
                  <a:srgbClr val="FF9999"/>
                </a:solidFill>
                <a:effectLst/>
                <a:ea typeface="Calibri" panose="020F0502020204030204" pitchFamily="34" charset="0"/>
                <a:cs typeface="Times New Roman" panose="02020603050405020304" pitchFamily="18" charset="0"/>
              </a:rPr>
              <a:t>These are the obvious dictates of reason; and no man, who reflects, ever doubted, that the existences, which we consider, when we say, </a:t>
            </a:r>
            <a:r>
              <a:rPr lang="en-GB" sz="2100" i="1" u="sng">
                <a:solidFill>
                  <a:srgbClr val="FF9999"/>
                </a:solidFill>
                <a:effectLst/>
                <a:ea typeface="Calibri" panose="020F0502020204030204" pitchFamily="34" charset="0"/>
                <a:cs typeface="Times New Roman" panose="02020603050405020304" pitchFamily="18" charset="0"/>
              </a:rPr>
              <a:t>this house</a:t>
            </a:r>
            <a:r>
              <a:rPr lang="en-GB" sz="2100" u="sng">
                <a:solidFill>
                  <a:srgbClr val="FF9999"/>
                </a:solidFill>
                <a:effectLst/>
                <a:ea typeface="Calibri" panose="020F0502020204030204" pitchFamily="34" charset="0"/>
                <a:cs typeface="Times New Roman" panose="02020603050405020304" pitchFamily="18" charset="0"/>
              </a:rPr>
              <a:t> and </a:t>
            </a:r>
            <a:r>
              <a:rPr lang="en-GB" sz="2100" i="1" u="sng">
                <a:solidFill>
                  <a:srgbClr val="FF9999"/>
                </a:solidFill>
                <a:effectLst/>
                <a:ea typeface="Calibri" panose="020F0502020204030204" pitchFamily="34" charset="0"/>
                <a:cs typeface="Times New Roman" panose="02020603050405020304" pitchFamily="18" charset="0"/>
              </a:rPr>
              <a:t>that tree</a:t>
            </a:r>
            <a:r>
              <a:rPr lang="en-GB" sz="2100" u="sng">
                <a:solidFill>
                  <a:srgbClr val="FF9999"/>
                </a:solidFill>
                <a:effectLst/>
                <a:ea typeface="Calibri" panose="020F0502020204030204" pitchFamily="34" charset="0"/>
                <a:cs typeface="Times New Roman" panose="02020603050405020304" pitchFamily="18" charset="0"/>
              </a:rPr>
              <a:t>, are nothing but perceptions in the mind, and fleeting copies or representations of other existences, which remain uniform and independent.</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12.9)</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This last sentence, however, </a:t>
            </a:r>
            <a:r>
              <a:rPr lang="en-GB" sz="2100" i="1">
                <a:effectLst/>
                <a:ea typeface="Calibri" panose="020F0502020204030204" pitchFamily="34" charset="0"/>
                <a:cs typeface="Times New Roman" panose="02020603050405020304" pitchFamily="18" charset="0"/>
              </a:rPr>
              <a:t>appears</a:t>
            </a:r>
            <a:r>
              <a:rPr lang="en-GB" sz="2100">
                <a:effectLst/>
                <a:ea typeface="Calibri" panose="020F0502020204030204" pitchFamily="34" charset="0"/>
                <a:cs typeface="Times New Roman" panose="02020603050405020304" pitchFamily="18" charset="0"/>
              </a:rPr>
              <a:t> to commit Hume to some form of representative realism after all!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63171833"/>
      </p:ext>
    </p:extLst>
  </p:cSld>
  <p:clrMapOvr>
    <a:masterClrMapping/>
  </p:clrMapOvr>
  <p:transition spd="med">
    <p:cove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289</a:t>
            </a:fld>
            <a:endParaRPr lang="en-US"/>
          </a:p>
        </p:txBody>
      </p:sp>
      <p:sp>
        <p:nvSpPr>
          <p:cNvPr id="3" name="Content Placeholder 2"/>
          <p:cNvSpPr>
            <a:spLocks noGrp="1"/>
          </p:cNvSpPr>
          <p:nvPr>
            <p:ph idx="4294967295"/>
          </p:nvPr>
        </p:nvSpPr>
        <p:spPr>
          <a:xfrm>
            <a:off x="215516" y="92075"/>
            <a:ext cx="8676964"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But then Hume goes on to say that the representative realist view cannot be justified either, with an elegant summary of the argument from </a:t>
            </a:r>
            <a:r>
              <a:rPr lang="en-GB" sz="2700" i="1">
                <a:effectLst/>
                <a:ea typeface="Calibri" panose="020F0502020204030204" pitchFamily="34" charset="0"/>
                <a:cs typeface="Times New Roman" panose="02020603050405020304" pitchFamily="18" charset="0"/>
              </a:rPr>
              <a:t>T</a:t>
            </a:r>
            <a:r>
              <a:rPr lang="en-GB" sz="2700">
                <a:effectLst/>
                <a:ea typeface="Calibri" panose="020F0502020204030204" pitchFamily="34" charset="0"/>
                <a:cs typeface="Times New Roman" panose="02020603050405020304" pitchFamily="18" charset="0"/>
              </a:rPr>
              <a:t> 1.4.2.47:</a:t>
            </a: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US" sz="2100">
                <a:effectLst/>
                <a:ea typeface="Calibri" panose="020F0502020204030204" pitchFamily="34" charset="0"/>
                <a:cs typeface="Times New Roman" panose="02020603050405020304" pitchFamily="18" charset="0"/>
              </a:rPr>
              <a:t>By what argument can it be proved, that the perceptions of the mind must be caused by external objects, entirely different from them, though resembling them (if that be possible) [rather than] from the energy of the mind itself, or … some invisible … spirit, or … some other cause still more unknown to us?”  (</a:t>
            </a:r>
            <a:r>
              <a:rPr lang="en-US" sz="2100" i="1">
                <a:effectLst/>
                <a:ea typeface="Calibri" panose="020F0502020204030204" pitchFamily="34" charset="0"/>
                <a:cs typeface="Times New Roman" panose="02020603050405020304" pitchFamily="18" charset="0"/>
              </a:rPr>
              <a:t>E</a:t>
            </a:r>
            <a:r>
              <a:rPr lang="en-US" sz="2100">
                <a:effectLst/>
                <a:ea typeface="Calibri" panose="020F0502020204030204" pitchFamily="34" charset="0"/>
                <a:cs typeface="Times New Roman" panose="02020603050405020304" pitchFamily="18" charset="0"/>
              </a:rPr>
              <a:t> 12.11)</a:t>
            </a:r>
            <a:endParaRPr lang="en-GB" sz="2100">
              <a:effectLst/>
              <a:ea typeface="Calibri" panose="020F0502020204030204" pitchFamily="34" charset="0"/>
              <a:cs typeface="Times New Roman" panose="02020603050405020304" pitchFamily="18" charset="0"/>
            </a:endParaRP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It is a question of fact</a:t>
            </a:r>
            <a:r>
              <a:rPr lang="en-GB" sz="2100">
                <a:effectLst/>
                <a:ea typeface="Calibri" panose="020F0502020204030204" pitchFamily="34" charset="0"/>
                <a:cs typeface="Times New Roman" panose="02020603050405020304" pitchFamily="18" charset="0"/>
              </a:rPr>
              <a:t>, whether the perceptions of the senses be produced by external objects, resembling them: How shall this question be determined?  By experience surely; as all other questions of a like nature.  But here experience is, and must be entirely silent.  </a:t>
            </a:r>
            <a:r>
              <a:rPr lang="en-GB" sz="2100">
                <a:solidFill>
                  <a:srgbClr val="FF9999"/>
                </a:solidFill>
                <a:effectLst/>
                <a:ea typeface="Calibri" panose="020F0502020204030204" pitchFamily="34" charset="0"/>
                <a:cs typeface="Times New Roman" panose="02020603050405020304" pitchFamily="18" charset="0"/>
              </a:rPr>
              <a:t>The mind has never any thing present to it but the perceptions, and cannot possibly reach any experience of their connexion with objects</a:t>
            </a:r>
            <a:r>
              <a:rPr lang="en-GB" sz="2100">
                <a:effectLst/>
                <a:ea typeface="Calibri" panose="020F0502020204030204" pitchFamily="34" charset="0"/>
                <a:cs typeface="Times New Roman" panose="02020603050405020304" pitchFamily="18" charset="0"/>
              </a:rPr>
              <a:t>.  The supposition of such a connexion is, therefore, without any foundation in reasoning.”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74173472"/>
      </p:ext>
    </p:extLst>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90C1DB-6915-4BFD-99E0-DEFE633FCE4B}" type="slidenum">
              <a:rPr lang="en-US"/>
              <a:pPr/>
              <a:t>29</a:t>
            </a:fld>
            <a:endParaRPr lang="en-US"/>
          </a:p>
        </p:txBody>
      </p:sp>
      <p:sp>
        <p:nvSpPr>
          <p:cNvPr id="856066" name="Rectangle 2"/>
          <p:cNvSpPr>
            <a:spLocks noGrp="1" noChangeArrowheads="1"/>
          </p:cNvSpPr>
          <p:nvPr>
            <p:ph type="title"/>
          </p:nvPr>
        </p:nvSpPr>
        <p:spPr>
          <a:xfrm>
            <a:off x="457200" y="152636"/>
            <a:ext cx="8229600" cy="702915"/>
          </a:xfrm>
        </p:spPr>
        <p:txBody>
          <a:bodyPr/>
          <a:lstStyle/>
          <a:p>
            <a:r>
              <a:rPr lang="en-GB" dirty="0"/>
              <a:t>Simple and Complex Ideas</a:t>
            </a:r>
          </a:p>
        </p:txBody>
      </p:sp>
      <p:sp>
        <p:nvSpPr>
          <p:cNvPr id="856067" name="Rectangle 3"/>
          <p:cNvSpPr>
            <a:spLocks noGrp="1" noChangeArrowheads="1"/>
          </p:cNvSpPr>
          <p:nvPr>
            <p:ph type="body" idx="1"/>
          </p:nvPr>
        </p:nvSpPr>
        <p:spPr>
          <a:xfrm>
            <a:off x="359532" y="1088741"/>
            <a:ext cx="8481628" cy="5677184"/>
          </a:xfrm>
        </p:spPr>
        <p:txBody>
          <a:bodyPr/>
          <a:lstStyle/>
          <a:p>
            <a:r>
              <a:rPr lang="en-GB" sz="3000" dirty="0"/>
              <a:t>At </a:t>
            </a:r>
            <a:r>
              <a:rPr lang="en-GB" sz="3000" i="1" dirty="0"/>
              <a:t>Treatise</a:t>
            </a:r>
            <a:r>
              <a:rPr lang="en-GB" sz="3000" dirty="0"/>
              <a:t> 1.1.1.2, Hume divides all ideas and impressions into </a:t>
            </a:r>
            <a:r>
              <a:rPr lang="en-GB" sz="3000" i="1" u="sng" dirty="0"/>
              <a:t>simple</a:t>
            </a:r>
            <a:r>
              <a:rPr lang="en-GB" sz="3000" dirty="0"/>
              <a:t> and </a:t>
            </a:r>
            <a:r>
              <a:rPr lang="en-GB" sz="3000" i="1" u="sng" dirty="0"/>
              <a:t>complex</a:t>
            </a:r>
            <a:r>
              <a:rPr lang="en-GB" sz="3000" dirty="0"/>
              <a:t>:</a:t>
            </a:r>
          </a:p>
          <a:p>
            <a:pPr lvl="1">
              <a:spcBef>
                <a:spcPts val="1800"/>
              </a:spcBef>
              <a:buFontTx/>
              <a:buNone/>
            </a:pPr>
            <a:r>
              <a:rPr lang="en-GB" sz="2700" dirty="0"/>
              <a:t>	“Simple perceptions or impressions and ideas are such as admit of no distinction nor separation.  The complex are the contrary to these, and may be distinguished into parts.”</a:t>
            </a:r>
          </a:p>
          <a:p>
            <a:pPr lvl="1">
              <a:spcBef>
                <a:spcPts val="1800"/>
              </a:spcBef>
            </a:pPr>
            <a:r>
              <a:rPr lang="en-GB" sz="2600"/>
              <a:t>Hume writes as though this distinction is really straightforward, but it isn’t!  Take, for example, the idea of a red circle: that seems to be a complex idea, but what exactly are the parts, and how many (maybe two: the red colour, and the circular shape, or maybe the size also)?</a:t>
            </a:r>
            <a:endParaRPr lang="en-GB" sz="2600" dirty="0"/>
          </a:p>
        </p:txBody>
      </p:sp>
    </p:spTree>
    <p:extLst>
      <p:ext uri="{BB962C8B-B14F-4D97-AF65-F5344CB8AC3E}">
        <p14:creationId xmlns:p14="http://schemas.microsoft.com/office/powerpoint/2010/main" val="2712668355"/>
      </p:ext>
    </p:extLst>
  </p:cSld>
  <p:clrMapOvr>
    <a:masterClrMapping/>
  </p:clrMapOvr>
  <p:transition spd="med">
    <p:cove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290</a:t>
            </a:fld>
            <a:endParaRPr lang="en-US"/>
          </a:p>
        </p:txBody>
      </p:sp>
      <p:sp>
        <p:nvSpPr>
          <p:cNvPr id="3" name="Content Placeholder 2"/>
          <p:cNvSpPr>
            <a:spLocks noGrp="1"/>
          </p:cNvSpPr>
          <p:nvPr>
            <p:ph idx="4294967295"/>
          </p:nvPr>
        </p:nvSpPr>
        <p:spPr>
          <a:xfrm>
            <a:off x="251520" y="92075"/>
            <a:ext cx="8712968"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If the truth of the philosophical view “is a question of fact”, then that view must at least be </a:t>
            </a:r>
            <a:r>
              <a:rPr lang="en-GB" sz="2700" i="1">
                <a:effectLst/>
                <a:ea typeface="Calibri" panose="020F0502020204030204" pitchFamily="34" charset="0"/>
                <a:cs typeface="Times New Roman" panose="02020603050405020304" pitchFamily="18" charset="0"/>
              </a:rPr>
              <a:t>coherent</a:t>
            </a:r>
            <a:r>
              <a:rPr lang="en-GB" sz="2700">
                <a:effectLst/>
                <a:ea typeface="Calibri" panose="020F0502020204030204" pitchFamily="34" charset="0"/>
                <a:cs typeface="Times New Roman" panose="02020603050405020304" pitchFamily="18" charset="0"/>
              </a:rPr>
              <a:t>, which did not seem to be the view of the </a:t>
            </a:r>
            <a:r>
              <a:rPr lang="en-GB" sz="2700" i="1">
                <a:effectLst/>
                <a:ea typeface="Calibri" panose="020F0502020204030204" pitchFamily="34" charset="0"/>
                <a:cs typeface="Times New Roman" panose="02020603050405020304" pitchFamily="18" charset="0"/>
              </a:rPr>
              <a:t>Treatise</a:t>
            </a:r>
            <a:r>
              <a:rPr lang="en-GB" sz="2700">
                <a:effectLst/>
                <a:ea typeface="Calibri" panose="020F0502020204030204" pitchFamily="34" charset="0"/>
                <a:cs typeface="Times New Roman" panose="02020603050405020304" pitchFamily="18" charset="0"/>
              </a:rPr>
              <a:t>.</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Perhaps Hume has given up the view that identity of an object over time requires </a:t>
            </a:r>
            <a:r>
              <a:rPr lang="en-GB" sz="2400" i="1">
                <a:effectLst/>
                <a:ea typeface="Calibri" panose="020F0502020204030204" pitchFamily="34" charset="0"/>
                <a:cs typeface="Times New Roman" panose="02020603050405020304" pitchFamily="18" charset="0"/>
              </a:rPr>
              <a:t>invariableness</a:t>
            </a:r>
            <a:r>
              <a:rPr lang="en-GB" sz="2400">
                <a:effectLst/>
                <a:ea typeface="Calibri" panose="020F0502020204030204" pitchFamily="34" charset="0"/>
                <a:cs typeface="Times New Roman" panose="02020603050405020304" pitchFamily="18" charset="0"/>
              </a:rPr>
              <a:t> (cf.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1.4.2.31, 1.4.3.2, 1.4.6.6)?  The </a:t>
            </a:r>
            <a:r>
              <a:rPr lang="en-GB" sz="2400" i="1">
                <a:effectLst/>
                <a:ea typeface="Calibri" panose="020F0502020204030204" pitchFamily="34" charset="0"/>
                <a:cs typeface="Times New Roman" panose="02020603050405020304" pitchFamily="18" charset="0"/>
              </a:rPr>
              <a:t>Enquiry</a:t>
            </a:r>
            <a:r>
              <a:rPr lang="en-GB" sz="2400">
                <a:effectLst/>
                <a:ea typeface="Calibri" panose="020F0502020204030204" pitchFamily="34" charset="0"/>
                <a:cs typeface="Times New Roman" panose="02020603050405020304" pitchFamily="18" charset="0"/>
              </a:rPr>
              <a:t> does not discuss identity.</a:t>
            </a:r>
          </a:p>
          <a:p>
            <a:pPr lvl="1">
              <a:lnSpc>
                <a:spcPct val="115000"/>
              </a:lnSpc>
              <a:spcBef>
                <a:spcPts val="1200"/>
              </a:spcBef>
            </a:pP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 also seems to imply that the philosophical view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 is at least coherent, since (unlike the instinctive vulgar view) it is not said to be “contrary to reason”, but only “contrary to natural instinct” and without “rational evidence … to convince an impartial enquirer”.</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But apparently the “second objection” (descended from the discussion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1.4.4) “goes farther”, representing the belief in body as “contrary to reason”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290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21509813"/>
      </p:ext>
    </p:extLst>
  </p:cSld>
  <p:clrMapOvr>
    <a:masterClrMapping/>
  </p:clrMapOvr>
  <p:transition spd="med">
    <p:cove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291</a:t>
            </a:fld>
            <a:endParaRPr lang="en-US"/>
          </a:p>
        </p:txBody>
      </p:sp>
      <p:sp>
        <p:nvSpPr>
          <p:cNvPr id="3" name="Content Placeholder 2"/>
          <p:cNvSpPr>
            <a:spLocks noGrp="1"/>
          </p:cNvSpPr>
          <p:nvPr>
            <p:ph idx="4294967295"/>
          </p:nvPr>
        </p:nvSpPr>
        <p:spPr>
          <a:xfrm>
            <a:off x="360301" y="92075"/>
            <a:ext cx="8496175" cy="6577285"/>
          </a:xfrm>
        </p:spPr>
        <p:txBody>
          <a:bodyPr/>
          <a:lstStyle/>
          <a:p>
            <a:pPr>
              <a:lnSpc>
                <a:spcPct val="115000"/>
              </a:lnSpc>
              <a:spcBef>
                <a:spcPts val="1200"/>
              </a:spcBef>
            </a:pPr>
            <a:r>
              <a:rPr lang="en-GB" sz="2400">
                <a:effectLst/>
                <a:ea typeface="Calibri" panose="020F0502020204030204" pitchFamily="34" charset="0"/>
                <a:cs typeface="Times New Roman" panose="02020603050405020304" pitchFamily="18" charset="0"/>
              </a:rPr>
              <a:t>This “second objection”, spelled out in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12.15, focuses on the alleged impossibility of forming an idea of primary qualities – like extension – as </a:t>
            </a:r>
            <a:r>
              <a:rPr lang="en-GB" sz="2400">
                <a:solidFill>
                  <a:srgbClr val="FF9999"/>
                </a:solidFill>
                <a:effectLst/>
                <a:ea typeface="Calibri" panose="020F0502020204030204" pitchFamily="34" charset="0"/>
                <a:cs typeface="Times New Roman" panose="02020603050405020304" pitchFamily="18" charset="0"/>
              </a:rPr>
              <a:t>mind-independent</a:t>
            </a:r>
            <a:r>
              <a:rPr lang="en-GB" sz="2400">
                <a:effectLst/>
                <a:ea typeface="Calibri" panose="020F0502020204030204" pitchFamily="34" charset="0"/>
                <a:cs typeface="Times New Roman" panose="02020603050405020304" pitchFamily="18" charset="0"/>
              </a:rPr>
              <a:t>, given that </a:t>
            </a:r>
            <a:r>
              <a:rPr lang="en-GB" sz="2400">
                <a:solidFill>
                  <a:srgbClr val="FF9999"/>
                </a:solidFill>
                <a:effectLst/>
                <a:ea typeface="Calibri" panose="020F0502020204030204" pitchFamily="34" charset="0"/>
                <a:cs typeface="Times New Roman" panose="02020603050405020304" pitchFamily="18" charset="0"/>
              </a:rPr>
              <a:t>our visual idea of extension is inevitably </a:t>
            </a:r>
            <a:r>
              <a:rPr lang="en-GB" sz="2400" i="1">
                <a:solidFill>
                  <a:srgbClr val="FF9999"/>
                </a:solidFill>
                <a:effectLst/>
                <a:ea typeface="Calibri" panose="020F0502020204030204" pitchFamily="34" charset="0"/>
                <a:cs typeface="Times New Roman" panose="02020603050405020304" pitchFamily="18" charset="0"/>
              </a:rPr>
              <a:t>coloured</a:t>
            </a:r>
            <a:r>
              <a:rPr lang="en-GB" sz="2400">
                <a:effectLst/>
                <a:ea typeface="Calibri" panose="020F0502020204030204" pitchFamily="34" charset="0"/>
                <a:cs typeface="Times New Roman" panose="02020603050405020304" pitchFamily="18" charset="0"/>
              </a:rPr>
              <a:t>, </a:t>
            </a:r>
            <a:r>
              <a:rPr lang="en-GB" sz="2400">
                <a:solidFill>
                  <a:srgbClr val="FF9999"/>
                </a:solidFill>
                <a:effectLst/>
                <a:ea typeface="Calibri" panose="020F0502020204030204" pitchFamily="34" charset="0"/>
                <a:cs typeface="Times New Roman" panose="02020603050405020304" pitchFamily="18" charset="0"/>
              </a:rPr>
              <a:t>our tactile idea of extension is inevitably </a:t>
            </a:r>
            <a:r>
              <a:rPr lang="en-GB" sz="2400" i="1">
                <a:solidFill>
                  <a:srgbClr val="FF9999"/>
                </a:solidFill>
                <a:effectLst/>
                <a:ea typeface="Calibri" panose="020F0502020204030204" pitchFamily="34" charset="0"/>
                <a:cs typeface="Times New Roman" panose="02020603050405020304" pitchFamily="18" charset="0"/>
              </a:rPr>
              <a:t>felt</a:t>
            </a:r>
            <a:r>
              <a:rPr lang="en-GB" sz="2400">
                <a:effectLst/>
                <a:ea typeface="Calibri" panose="020F0502020204030204" pitchFamily="34" charset="0"/>
                <a:cs typeface="Times New Roman" panose="02020603050405020304" pitchFamily="18" charset="0"/>
              </a:rPr>
              <a:t>, while </a:t>
            </a:r>
            <a:r>
              <a:rPr lang="en-GB" sz="2400">
                <a:solidFill>
                  <a:srgbClr val="FF9999"/>
                </a:solidFill>
                <a:effectLst/>
                <a:ea typeface="Calibri" panose="020F0502020204030204" pitchFamily="34" charset="0"/>
                <a:cs typeface="Times New Roman" panose="02020603050405020304" pitchFamily="18" charset="0"/>
              </a:rPr>
              <a:t>both </a:t>
            </a:r>
            <a:r>
              <a:rPr lang="en-GB" sz="2400" i="1">
                <a:solidFill>
                  <a:srgbClr val="FF9999"/>
                </a:solidFill>
                <a:effectLst/>
                <a:ea typeface="Calibri" panose="020F0502020204030204" pitchFamily="34" charset="0"/>
                <a:cs typeface="Times New Roman" panose="02020603050405020304" pitchFamily="18" charset="0"/>
              </a:rPr>
              <a:t>colour</a:t>
            </a:r>
            <a:r>
              <a:rPr lang="en-GB" sz="2400">
                <a:solidFill>
                  <a:srgbClr val="FF9999"/>
                </a:solidFill>
                <a:effectLst/>
                <a:ea typeface="Calibri" panose="020F0502020204030204" pitchFamily="34" charset="0"/>
                <a:cs typeface="Times New Roman" panose="02020603050405020304" pitchFamily="18" charset="0"/>
              </a:rPr>
              <a:t> and </a:t>
            </a:r>
            <a:r>
              <a:rPr lang="en-GB" sz="2400" i="1">
                <a:solidFill>
                  <a:srgbClr val="FF9999"/>
                </a:solidFill>
                <a:effectLst/>
                <a:ea typeface="Calibri" panose="020F0502020204030204" pitchFamily="34" charset="0"/>
                <a:cs typeface="Times New Roman" panose="02020603050405020304" pitchFamily="18" charset="0"/>
              </a:rPr>
              <a:t>feeling</a:t>
            </a:r>
            <a:r>
              <a:rPr lang="en-GB" sz="2400">
                <a:solidFill>
                  <a:srgbClr val="FF9999"/>
                </a:solidFill>
                <a:effectLst/>
                <a:ea typeface="Calibri" panose="020F0502020204030204" pitchFamily="34" charset="0"/>
                <a:cs typeface="Times New Roman" panose="02020603050405020304" pitchFamily="18" charset="0"/>
              </a:rPr>
              <a:t> are </a:t>
            </a:r>
            <a:r>
              <a:rPr lang="en-GB" sz="2400">
                <a:effectLst/>
                <a:ea typeface="Calibri" panose="020F0502020204030204" pitchFamily="34" charset="0"/>
                <a:cs typeface="Times New Roman" panose="02020603050405020304" pitchFamily="18" charset="0"/>
              </a:rPr>
              <a:t>acknowledged by Lockean “modern philosophers” to be </a:t>
            </a:r>
            <a:r>
              <a:rPr lang="en-GB" sz="2400">
                <a:solidFill>
                  <a:srgbClr val="FF9999"/>
                </a:solidFill>
                <a:effectLst/>
                <a:ea typeface="Calibri" panose="020F0502020204030204" pitchFamily="34" charset="0"/>
                <a:cs typeface="Times New Roman" panose="02020603050405020304" pitchFamily="18" charset="0"/>
              </a:rPr>
              <a:t>only in the mind</a:t>
            </a:r>
            <a:r>
              <a:rPr lang="en-GB" sz="2400">
                <a:effectLst/>
                <a:ea typeface="Calibri" panose="020F0502020204030204" pitchFamily="34" charset="0"/>
                <a:cs typeface="Times New Roman" panose="02020603050405020304" pitchFamily="18" charset="0"/>
              </a:rPr>
              <a:t>.</a:t>
            </a:r>
          </a:p>
          <a:p>
            <a:pPr>
              <a:lnSpc>
                <a:spcPct val="115000"/>
              </a:lnSpc>
              <a:spcBef>
                <a:spcPts val="1200"/>
              </a:spcBef>
            </a:pPr>
            <a:r>
              <a:rPr lang="en-GB" sz="2400">
                <a:effectLst/>
                <a:ea typeface="Calibri" panose="020F0502020204030204" pitchFamily="34" charset="0"/>
                <a:cs typeface="Times New Roman" panose="02020603050405020304" pitchFamily="18" charset="0"/>
              </a:rPr>
              <a:t>The only way out of this, Hume suggests, is by appeal to </a:t>
            </a:r>
            <a:r>
              <a:rPr lang="en-GB" sz="2400" i="1" u="sng">
                <a:solidFill>
                  <a:srgbClr val="FF9999"/>
                </a:solidFill>
                <a:effectLst/>
                <a:ea typeface="Calibri" panose="020F0502020204030204" pitchFamily="34" charset="0"/>
                <a:cs typeface="Times New Roman" panose="02020603050405020304" pitchFamily="18" charset="0"/>
              </a:rPr>
              <a:t>abstraction</a:t>
            </a:r>
            <a:r>
              <a:rPr lang="en-GB" sz="2400">
                <a:effectLst/>
                <a:ea typeface="Calibri" panose="020F0502020204030204" pitchFamily="34" charset="0"/>
                <a:cs typeface="Times New Roman" panose="02020603050405020304" pitchFamily="18" charset="0"/>
              </a:rPr>
              <a:t> – e.g. abstracting the idea of the </a:t>
            </a:r>
            <a:r>
              <a:rPr lang="en-GB" sz="2400" i="1">
                <a:effectLst/>
                <a:ea typeface="Calibri" panose="020F0502020204030204" pitchFamily="34" charset="0"/>
                <a:cs typeface="Times New Roman" panose="02020603050405020304" pitchFamily="18" charset="0"/>
              </a:rPr>
              <a:t>shape</a:t>
            </a:r>
            <a:r>
              <a:rPr lang="en-GB" sz="2400">
                <a:effectLst/>
                <a:ea typeface="Calibri" panose="020F0502020204030204" pitchFamily="34" charset="0"/>
                <a:cs typeface="Times New Roman" panose="02020603050405020304" pitchFamily="18" charset="0"/>
              </a:rPr>
              <a:t> of a coloured rectangle without thinking about its </a:t>
            </a:r>
            <a:r>
              <a:rPr lang="en-GB" sz="2400" i="1">
                <a:effectLst/>
                <a:ea typeface="Calibri" panose="020F0502020204030204" pitchFamily="34" charset="0"/>
                <a:cs typeface="Times New Roman" panose="02020603050405020304" pitchFamily="18" charset="0"/>
              </a:rPr>
              <a:t>colour</a:t>
            </a:r>
            <a:r>
              <a:rPr lang="en-GB" sz="2400">
                <a:effectLst/>
                <a:ea typeface="Calibri" panose="020F0502020204030204" pitchFamily="34" charset="0"/>
                <a:cs typeface="Times New Roman" panose="02020603050405020304" pitchFamily="18" charset="0"/>
              </a:rPr>
              <a:t>.  But this, he thinks, has already been refuted by Berkeley:</a:t>
            </a:r>
          </a:p>
          <a:p>
            <a:pPr marL="857250" lvl="2" indent="0">
              <a:lnSpc>
                <a:spcPct val="115000"/>
              </a:lnSpc>
              <a:spcBef>
                <a:spcPts val="1200"/>
              </a:spcBef>
              <a:buNone/>
            </a:pPr>
            <a:r>
              <a:rPr lang="en-GB" sz="2200">
                <a:effectLst/>
                <a:ea typeface="Calibri" panose="020F0502020204030204" pitchFamily="34" charset="0"/>
                <a:cs typeface="Times New Roman" panose="02020603050405020304" pitchFamily="18" charset="0"/>
              </a:rPr>
              <a:t>“</a:t>
            </a:r>
            <a:r>
              <a:rPr lang="en-US" sz="2200">
                <a:effectLst/>
                <a:ea typeface="Calibri" panose="020F0502020204030204" pitchFamily="34" charset="0"/>
                <a:cs typeface="Times New Roman" panose="02020603050405020304" pitchFamily="18" charset="0"/>
              </a:rPr>
              <a:t>An extension, that is neither tangible nor visible, cannot possibly be conceived: And a tangible or visible extension, which is neither hard nor soft, black nor white, is equally beyond the reach of human conception.</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E</a:t>
            </a:r>
            <a:r>
              <a:rPr lang="en-GB" sz="2200">
                <a:effectLst/>
                <a:ea typeface="Calibri" panose="020F0502020204030204" pitchFamily="34" charset="0"/>
                <a:cs typeface="Times New Roman" panose="02020603050405020304" pitchFamily="18" charset="0"/>
              </a:rPr>
              <a:t> 12.15)</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291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84071118"/>
      </p:ext>
    </p:extLst>
  </p:cSld>
  <p:clrMapOvr>
    <a:masterClrMapping/>
  </p:clrMapOvr>
  <p:transition spd="med">
    <p:cove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292</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Hume’s Tantalizing Last Words on Body</a:t>
            </a:r>
            <a:endParaRPr lang="en-US" sz="3800" dirty="0"/>
          </a:p>
        </p:txBody>
      </p:sp>
      <p:sp>
        <p:nvSpPr>
          <p:cNvPr id="3" name="Content Placeholder 2"/>
          <p:cNvSpPr>
            <a:spLocks noGrp="1"/>
          </p:cNvSpPr>
          <p:nvPr>
            <p:ph idx="4294967295"/>
          </p:nvPr>
        </p:nvSpPr>
        <p:spPr>
          <a:xfrm>
            <a:off x="215516" y="1088740"/>
            <a:ext cx="8676964" cy="5580620"/>
          </a:xfrm>
        </p:spPr>
        <p:txBody>
          <a:bodyPr/>
          <a:lstStyle/>
          <a:p>
            <a:pPr marL="400050" lvl="1" indent="0">
              <a:lnSpc>
                <a:spcPct val="115000"/>
              </a:lnSpc>
              <a:spcBef>
                <a:spcPts val="1200"/>
              </a:spcBef>
              <a:buNone/>
            </a:pPr>
            <a:r>
              <a:rPr lang="en-GB" sz="2000">
                <a:effectLst/>
                <a:ea typeface="Calibri" panose="020F0502020204030204" pitchFamily="34" charset="0"/>
                <a:cs typeface="Times New Roman" panose="02020603050405020304" pitchFamily="18" charset="0"/>
              </a:rPr>
              <a:t>“</a:t>
            </a:r>
            <a:r>
              <a:rPr lang="en-US" sz="2000">
                <a:effectLst/>
                <a:ea typeface="Calibri" panose="020F0502020204030204" pitchFamily="34" charset="0"/>
                <a:cs typeface="Times New Roman" panose="02020603050405020304" pitchFamily="18" charset="0"/>
              </a:rPr>
              <a:t>The second objection goes farther, and represents this opinion as contrary to reason: </a:t>
            </a:r>
            <a:r>
              <a:rPr lang="en-US" sz="2000" u="sng">
                <a:solidFill>
                  <a:srgbClr val="FF9999"/>
                </a:solidFill>
                <a:effectLst/>
                <a:ea typeface="Calibri" panose="020F0502020204030204" pitchFamily="34" charset="0"/>
                <a:cs typeface="Times New Roman" panose="02020603050405020304" pitchFamily="18" charset="0"/>
              </a:rPr>
              <a:t>at least, if it be a principle of reason, that all sensible qualities are in the mind, not in the object</a:t>
            </a:r>
            <a:r>
              <a:rPr lang="en-US" sz="2000">
                <a:effectLst/>
                <a:ea typeface="Calibri" panose="020F0502020204030204" pitchFamily="34" charset="0"/>
                <a:cs typeface="Times New Roman" panose="02020603050405020304" pitchFamily="18" charset="0"/>
              </a:rPr>
              <a:t>.  Bereave matter of all its intelligible qualities, both primary and secondary, you in a manner annihilate it, and leave only </a:t>
            </a:r>
            <a:r>
              <a:rPr lang="en-US" sz="2000" u="sng">
                <a:solidFill>
                  <a:srgbClr val="FF9999"/>
                </a:solidFill>
                <a:effectLst/>
                <a:ea typeface="Calibri" panose="020F0502020204030204" pitchFamily="34" charset="0"/>
                <a:cs typeface="Times New Roman" panose="02020603050405020304" pitchFamily="18" charset="0"/>
              </a:rPr>
              <a:t>a certain unknown, inexplicable </a:t>
            </a:r>
            <a:r>
              <a:rPr lang="en-US" sz="2000" i="1" u="sng">
                <a:solidFill>
                  <a:srgbClr val="FF9999"/>
                </a:solidFill>
                <a:effectLst/>
                <a:ea typeface="Calibri" panose="020F0502020204030204" pitchFamily="34" charset="0"/>
                <a:cs typeface="Times New Roman" panose="02020603050405020304" pitchFamily="18" charset="0"/>
              </a:rPr>
              <a:t>something</a:t>
            </a:r>
            <a:r>
              <a:rPr lang="en-US" sz="2000" u="sng">
                <a:solidFill>
                  <a:srgbClr val="FF9999"/>
                </a:solidFill>
                <a:effectLst/>
                <a:ea typeface="Calibri" panose="020F0502020204030204" pitchFamily="34" charset="0"/>
                <a:cs typeface="Times New Roman" panose="02020603050405020304" pitchFamily="18" charset="0"/>
              </a:rPr>
              <a:t>, as the cause of our perceptions; a notion so imperfect, that no sceptic will think it worth while to contend against it</a:t>
            </a:r>
            <a:r>
              <a:rPr lang="en-US" sz="2000">
                <a:effectLst/>
                <a:ea typeface="Calibri" panose="020F0502020204030204" pitchFamily="34" charset="0"/>
                <a:cs typeface="Times New Roman" panose="02020603050405020304" pitchFamily="18" charset="0"/>
              </a:rPr>
              <a:t>.</a:t>
            </a:r>
            <a:r>
              <a:rPr lang="en-GB" sz="2000">
                <a:effectLst/>
                <a:ea typeface="Calibri" panose="020F0502020204030204" pitchFamily="34" charset="0"/>
                <a:cs typeface="Times New Roman" panose="02020603050405020304" pitchFamily="18" charset="0"/>
              </a:rPr>
              <a:t>”  (</a:t>
            </a:r>
            <a:r>
              <a:rPr lang="en-GB" sz="2000" i="1">
                <a:effectLst/>
                <a:ea typeface="Calibri" panose="020F0502020204030204" pitchFamily="34" charset="0"/>
                <a:cs typeface="Times New Roman" panose="02020603050405020304" pitchFamily="18" charset="0"/>
              </a:rPr>
              <a:t>E</a:t>
            </a:r>
            <a:r>
              <a:rPr lang="en-GB" sz="2000">
                <a:effectLst/>
                <a:ea typeface="Calibri" panose="020F0502020204030204" pitchFamily="34" charset="0"/>
                <a:cs typeface="Times New Roman" panose="02020603050405020304" pitchFamily="18" charset="0"/>
              </a:rPr>
              <a:t> 12.16)</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1:  Does Hume think it is indeed a “principle of reason” that “all sensible qualities are in the mind, not in the object”?</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2:  What is the final sentence – </a:t>
            </a:r>
            <a:r>
              <a:rPr lang="en-GB" sz="2100" i="1">
                <a:effectLst/>
                <a:ea typeface="Calibri" panose="020F0502020204030204" pitchFamily="34" charset="0"/>
                <a:cs typeface="Times New Roman" panose="02020603050405020304" pitchFamily="18" charset="0"/>
              </a:rPr>
              <a:t>added only in the posthumous 1777 edition of the Enquiry</a:t>
            </a:r>
            <a:r>
              <a:rPr lang="en-GB" sz="2100">
                <a:effectLst/>
                <a:ea typeface="Calibri" panose="020F0502020204030204" pitchFamily="34" charset="0"/>
                <a:cs typeface="Times New Roman" panose="02020603050405020304" pitchFamily="18" charset="0"/>
              </a:rPr>
              <a:t> – saying?  That the belief in “a certain unknown, inexplicable </a:t>
            </a:r>
            <a:r>
              <a:rPr lang="en-GB" sz="2100" i="1">
                <a:effectLst/>
                <a:ea typeface="Calibri" panose="020F0502020204030204" pitchFamily="34" charset="0"/>
                <a:cs typeface="Times New Roman" panose="02020603050405020304" pitchFamily="18" charset="0"/>
              </a:rPr>
              <a:t>something</a:t>
            </a:r>
            <a:r>
              <a:rPr lang="en-GB" sz="2100">
                <a:effectLst/>
                <a:ea typeface="Calibri" panose="020F0502020204030204" pitchFamily="34" charset="0"/>
                <a:cs typeface="Times New Roman" panose="02020603050405020304" pitchFamily="18" charset="0"/>
              </a:rPr>
              <a:t>, as the cause of our perceptions” is </a:t>
            </a:r>
            <a:r>
              <a:rPr lang="en-GB" sz="2100" i="1">
                <a:solidFill>
                  <a:srgbClr val="FF9999"/>
                </a:solidFill>
                <a:effectLst/>
                <a:ea typeface="Calibri" panose="020F0502020204030204" pitchFamily="34" charset="0"/>
                <a:cs typeface="Times New Roman" panose="02020603050405020304" pitchFamily="18" charset="0"/>
              </a:rPr>
              <a:t>so hopeless as to be unworthy of critical consideration</a:t>
            </a:r>
            <a:r>
              <a:rPr lang="en-GB" sz="2100">
                <a:effectLst/>
                <a:ea typeface="Calibri" panose="020F0502020204030204" pitchFamily="34" charset="0"/>
                <a:cs typeface="Times New Roman" panose="02020603050405020304" pitchFamily="18" charset="0"/>
              </a:rPr>
              <a:t>, or that it is </a:t>
            </a:r>
            <a:r>
              <a:rPr lang="en-GB" sz="2100" i="1">
                <a:solidFill>
                  <a:srgbClr val="FF9999"/>
                </a:solidFill>
                <a:effectLst/>
                <a:ea typeface="Calibri" panose="020F0502020204030204" pitchFamily="34" charset="0"/>
                <a:cs typeface="Times New Roman" panose="02020603050405020304" pitchFamily="18" charset="0"/>
              </a:rPr>
              <a:t>so thin as to be harmless</a:t>
            </a:r>
            <a:r>
              <a:rPr lang="en-GB" sz="2100">
                <a:effectLst/>
                <a:ea typeface="Calibri" panose="020F0502020204030204" pitchFamily="34" charset="0"/>
                <a:cs typeface="Times New Roman" panose="02020603050405020304" pitchFamily="18" charset="0"/>
              </a:rPr>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292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513104"/>
      </p:ext>
    </p:extLst>
  </p:cSld>
  <p:clrMapOvr>
    <a:masterClrMapping/>
  </p:clrMapOvr>
  <p:transition spd="med">
    <p:cove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96E52B4-42B8-44BB-889B-0F6BBFF33DA1}" type="slidenum">
              <a:rPr lang="en-US"/>
              <a:pPr/>
              <a:t>293</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7(b)</a:t>
            </a:r>
            <a:br>
              <a:rPr lang="en-GB" sz="5400" dirty="0"/>
            </a:br>
            <a:br>
              <a:rPr lang="en-GB" sz="5400" dirty="0"/>
            </a:br>
            <a:r>
              <a:rPr lang="en-GB" sz="5400" dirty="0"/>
              <a:t>Of the Immateriality of the Soul</a:t>
            </a:r>
            <a:endParaRPr lang="en-US" sz="5400" dirty="0"/>
          </a:p>
        </p:txBody>
      </p:sp>
      <p:pic>
        <p:nvPicPr>
          <p:cNvPr id="118681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774370618"/>
      </p:ext>
    </p:extLst>
  </p:cSld>
  <p:clrMapOvr>
    <a:masterClrMapping/>
  </p:clrMapOvr>
  <p:transition spd="med">
    <p:cove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294</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Turning to the Internal World</a:t>
            </a:r>
          </a:p>
        </p:txBody>
      </p:sp>
      <p:sp>
        <p:nvSpPr>
          <p:cNvPr id="3" name="Content Placeholder 2"/>
          <p:cNvSpPr>
            <a:spLocks noGrp="1"/>
          </p:cNvSpPr>
          <p:nvPr>
            <p:ph idx="4294967295"/>
          </p:nvPr>
        </p:nvSpPr>
        <p:spPr>
          <a:xfrm>
            <a:off x="431540" y="1484784"/>
            <a:ext cx="8363272" cy="4995863"/>
          </a:xfrm>
        </p:spPr>
        <p:txBody>
          <a:bodyPr/>
          <a:lstStyle/>
          <a:p>
            <a:r>
              <a:rPr lang="en-US" sz="3000" dirty="0"/>
              <a:t>“Of the Immateriality of the Soul” marks a turn to “the intellectual world”.  This, “</a:t>
            </a:r>
            <a:r>
              <a:rPr lang="en-US" sz="3000" dirty="0" err="1"/>
              <a:t>tho</a:t>
            </a:r>
            <a:r>
              <a:rPr lang="en-US" sz="3000" dirty="0"/>
              <a:t>’ </a:t>
            </a:r>
            <a:r>
              <a:rPr lang="en-US" sz="3000" dirty="0" err="1"/>
              <a:t>involv’d</a:t>
            </a:r>
            <a:r>
              <a:rPr lang="en-US" sz="3000" dirty="0"/>
              <a:t> in infinite obscurities”, is not </a:t>
            </a:r>
            <a:r>
              <a:rPr lang="en-US" sz="3000" dirty="0" err="1"/>
              <a:t>perplex’d</a:t>
            </a:r>
            <a:r>
              <a:rPr lang="en-US" sz="3000" dirty="0"/>
              <a:t> with any such contradictions, as those we have discovered in the natural” (</a:t>
            </a:r>
            <a:r>
              <a:rPr lang="en-US" sz="3000" i="1" dirty="0"/>
              <a:t>T</a:t>
            </a:r>
            <a:r>
              <a:rPr lang="en-US" sz="3000" dirty="0"/>
              <a:t> 1.4.5.1).</a:t>
            </a:r>
          </a:p>
          <a:p>
            <a:pPr>
              <a:spcBef>
                <a:spcPts val="1200"/>
              </a:spcBef>
            </a:pPr>
            <a:r>
              <a:rPr lang="en-US" sz="3000" dirty="0"/>
              <a:t>From </a:t>
            </a:r>
            <a:r>
              <a:rPr lang="en-US" sz="3000" i="1" dirty="0"/>
              <a:t>T</a:t>
            </a:r>
            <a:r>
              <a:rPr lang="en-US" sz="3000" dirty="0"/>
              <a:t> 1.4.5.2-6, Hume attacks the notion of mental </a:t>
            </a:r>
            <a:r>
              <a:rPr lang="en-US" sz="3000" i="1" dirty="0"/>
              <a:t>substance </a:t>
            </a:r>
            <a:r>
              <a:rPr lang="en-US" sz="3000" dirty="0"/>
              <a:t>– and the related notion of </a:t>
            </a:r>
            <a:r>
              <a:rPr lang="en-US" sz="3000" i="1" dirty="0"/>
              <a:t>inhesion</a:t>
            </a:r>
            <a:r>
              <a:rPr lang="en-US" sz="3000" dirty="0"/>
              <a:t> – in various ways, including an appeal to the Copy Principle (at </a:t>
            </a:r>
            <a:r>
              <a:rPr lang="en-US" sz="3000" i="1" dirty="0"/>
              <a:t>T</a:t>
            </a:r>
            <a:r>
              <a:rPr lang="en-US" sz="3000" dirty="0"/>
              <a:t> 1.4.5.4).  Both notions are condemned as meaningless.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294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35806875"/>
      </p:ext>
    </p:extLst>
  </p:cSld>
  <p:clrMapOvr>
    <a:masterClrMapping/>
  </p:clrMapOvr>
  <p:transition spd="med">
    <p:cove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295</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412776"/>
            <a:ext cx="8363272" cy="5147283"/>
          </a:xfrm>
        </p:spPr>
        <p:txBody>
          <a:bodyPr/>
          <a:lstStyle/>
          <a:p>
            <a:r>
              <a:rPr lang="en-US" sz="2600" dirty="0"/>
              <a:t>At </a:t>
            </a:r>
            <a:r>
              <a:rPr lang="en-US" sz="2600" i="1" dirty="0"/>
              <a:t>T</a:t>
            </a:r>
            <a:r>
              <a:rPr lang="en-US" sz="2600" dirty="0"/>
              <a:t> 1.4.5.5, Hume responds to the attempt to </a:t>
            </a:r>
            <a:r>
              <a:rPr lang="en-GB" sz="2600" dirty="0"/>
              <a:t>“evade the difficulty, by saying, that the definition of a substance is </a:t>
            </a:r>
            <a:r>
              <a:rPr lang="en-GB" sz="2600" i="1" dirty="0"/>
              <a:t>something which may exist by itself”</a:t>
            </a:r>
            <a:r>
              <a:rPr lang="en-GB" sz="2600" dirty="0"/>
              <a:t>:</a:t>
            </a:r>
          </a:p>
          <a:p>
            <a:pPr lvl="1">
              <a:spcBef>
                <a:spcPts val="1200"/>
              </a:spcBef>
              <a:buNone/>
            </a:pPr>
            <a:r>
              <a:rPr lang="en-GB" sz="2200" dirty="0"/>
              <a:t>	“this definition agrees to every thing, that can possibly be </a:t>
            </a:r>
            <a:r>
              <a:rPr lang="en-GB" sz="2200" dirty="0" err="1"/>
              <a:t>conceiv’d</a:t>
            </a:r>
            <a:r>
              <a:rPr lang="en-GB" sz="2200" dirty="0"/>
              <a:t>; ...  Whatever is clearly </a:t>
            </a:r>
            <a:r>
              <a:rPr lang="en-GB" sz="2200" dirty="0" err="1"/>
              <a:t>conceiv’d</a:t>
            </a:r>
            <a:r>
              <a:rPr lang="en-GB" sz="22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200" dirty="0" err="1"/>
              <a:t>consider’d</a:t>
            </a:r>
            <a:r>
              <a:rPr lang="en-GB" sz="2200" dirty="0"/>
              <a:t> as separately existent, and may exist separately, and have no need of any thing else to support their existence.  They are, therefore, substances, as far as this definition explains a substance.</a:t>
            </a:r>
            <a:r>
              <a:rPr lang="en-US" sz="22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295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42868396"/>
      </p:ext>
    </p:extLst>
  </p:cSld>
  <p:clrMapOvr>
    <a:masterClrMapping/>
  </p:clrMapOvr>
  <p:transition spd="med">
    <p:cove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296</a:t>
            </a:fld>
            <a:endParaRPr lang="en-US"/>
          </a:p>
        </p:txBody>
      </p:sp>
      <p:sp>
        <p:nvSpPr>
          <p:cNvPr id="2" name="Title 1"/>
          <p:cNvSpPr>
            <a:spLocks noGrp="1"/>
          </p:cNvSpPr>
          <p:nvPr>
            <p:ph type="title" idx="4294967295"/>
          </p:nvPr>
        </p:nvSpPr>
        <p:spPr>
          <a:xfrm>
            <a:off x="457200" y="277813"/>
            <a:ext cx="8229600" cy="918939"/>
          </a:xfrm>
        </p:spPr>
        <p:txBody>
          <a:bodyPr/>
          <a:lstStyle/>
          <a:p>
            <a:r>
              <a:rPr lang="en-US"/>
              <a:t>Reification of Perceptions</a:t>
            </a:r>
            <a:endParaRPr lang="en-US" dirty="0"/>
          </a:p>
        </p:txBody>
      </p:sp>
      <p:sp>
        <p:nvSpPr>
          <p:cNvPr id="3" name="Content Placeholder 2"/>
          <p:cNvSpPr>
            <a:spLocks noGrp="1"/>
          </p:cNvSpPr>
          <p:nvPr>
            <p:ph idx="4294967295"/>
          </p:nvPr>
        </p:nvSpPr>
        <p:spPr>
          <a:xfrm>
            <a:off x="215516" y="1412776"/>
            <a:ext cx="8507288" cy="5147283"/>
          </a:xfrm>
        </p:spPr>
        <p:txBody>
          <a:bodyPr/>
          <a:lstStyle/>
          <a:p>
            <a:r>
              <a:rPr lang="en-US" sz="2600"/>
              <a:t>Many have considered that Hume’s “reification” of perceptions – his assertion that impressions and ideas are “substances” that could exist without a perceiver, is utterly absurd</a:t>
            </a:r>
            <a:r>
              <a:rPr lang="en-GB" sz="2600"/>
              <a:t>, for example John Cook (1968, p. 8, quoted by Noonan 1999, p. 195):</a:t>
            </a:r>
            <a:endParaRPr lang="en-GB" sz="2600" dirty="0"/>
          </a:p>
          <a:p>
            <a:pPr lvl="1">
              <a:spcBef>
                <a:spcPts val="1800"/>
              </a:spcBef>
              <a:buNone/>
            </a:pPr>
            <a:r>
              <a:rPr lang="en-GB" sz="2200"/>
              <a:t>	</a:t>
            </a:r>
            <a:r>
              <a:rPr lang="en-GB" sz="2400"/>
              <a:t>“[It follows from Hume’s position] that there could be a scratch or a dent without there being anything scratched or dented.  Indeed if we take Hume at his word, we must take him to be saying that he would see no absurdity in Alice’s remark:  ‘Well, I’ve often seen a cat without a grin, but a grin without a cat!  It’s the most curious thing I ever saw in all my life!’</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296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51566110"/>
      </p:ext>
    </p:extLst>
  </p:cSld>
  <p:clrMapOvr>
    <a:masterClrMapping/>
  </p:clrMapOvr>
  <p:transition spd="med">
    <p:cove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4B919B9-F9DB-4CFF-8A2A-2C95EECC7FEE}" type="slidenum">
              <a:rPr lang="en-US"/>
              <a:pPr/>
              <a:t>297</a:t>
            </a:fld>
            <a:endParaRPr lang="en-US"/>
          </a:p>
        </p:txBody>
      </p:sp>
      <p:sp>
        <p:nvSpPr>
          <p:cNvPr id="2" name="Title 1"/>
          <p:cNvSpPr>
            <a:spLocks noGrp="1"/>
          </p:cNvSpPr>
          <p:nvPr>
            <p:ph type="title" idx="4294967295"/>
          </p:nvPr>
        </p:nvSpPr>
        <p:spPr>
          <a:xfrm>
            <a:off x="457200" y="224644"/>
            <a:ext cx="8229600" cy="954943"/>
          </a:xfrm>
        </p:spPr>
        <p:txBody>
          <a:bodyPr/>
          <a:lstStyle/>
          <a:p>
            <a:r>
              <a:rPr lang="en-US" dirty="0"/>
              <a:t>The Location of Perceptions</a:t>
            </a:r>
          </a:p>
        </p:txBody>
      </p:sp>
      <p:sp>
        <p:nvSpPr>
          <p:cNvPr id="3" name="Content Placeholder 2"/>
          <p:cNvSpPr>
            <a:spLocks noGrp="1"/>
          </p:cNvSpPr>
          <p:nvPr>
            <p:ph idx="4294967295"/>
          </p:nvPr>
        </p:nvSpPr>
        <p:spPr>
          <a:xfrm>
            <a:off x="287524" y="1340768"/>
            <a:ext cx="8448675" cy="5184576"/>
          </a:xfrm>
        </p:spPr>
        <p:txBody>
          <a:bodyPr/>
          <a:lstStyle/>
          <a:p>
            <a:r>
              <a:rPr lang="en-US" sz="3000" dirty="0"/>
              <a:t>From </a:t>
            </a:r>
            <a:r>
              <a:rPr lang="en-US" sz="3000" i="1" dirty="0"/>
              <a:t>T</a:t>
            </a:r>
            <a:r>
              <a:rPr lang="en-US" sz="3000" dirty="0"/>
              <a:t> 1.4.5.7-16, Hume discusses the issue of the location and extension of perceptions:</a:t>
            </a:r>
          </a:p>
          <a:p>
            <a:pPr lvl="1">
              <a:spcBef>
                <a:spcPts val="1200"/>
              </a:spcBef>
            </a:pPr>
            <a:r>
              <a:rPr lang="en-US" sz="2500" dirty="0"/>
              <a:t>Note in particular his insistence that only perceptions of sight and feeling have spatial location (</a:t>
            </a:r>
            <a:r>
              <a:rPr lang="en-US" sz="2500" i="1" dirty="0"/>
              <a:t>T</a:t>
            </a:r>
            <a:r>
              <a:rPr lang="en-US" sz="2500" dirty="0"/>
              <a:t> 1.4.5.10).  Other, non-spatial, perceptions prove that “</a:t>
            </a:r>
            <a:r>
              <a:rPr lang="en-US" sz="2500" i="1" dirty="0"/>
              <a:t>an object may exist, and yet be no where</a:t>
            </a:r>
            <a:r>
              <a:rPr lang="en-US" sz="2500" dirty="0"/>
              <a:t>”.  So causation cannot require spatial contiguity (cf. </a:t>
            </a:r>
            <a:r>
              <a:rPr lang="en-US" sz="2500" i="1" dirty="0"/>
              <a:t>T</a:t>
            </a:r>
            <a:r>
              <a:rPr lang="en-US" sz="2500" dirty="0"/>
              <a:t> 1.3.2.6 n.</a:t>
            </a:r>
            <a:r>
              <a:rPr lang="en-US" sz="1200" dirty="0"/>
              <a:t> </a:t>
            </a:r>
            <a:r>
              <a:rPr lang="en-US" sz="2500" dirty="0"/>
              <a:t>16).</a:t>
            </a:r>
          </a:p>
          <a:p>
            <a:pPr lvl="1">
              <a:spcBef>
                <a:spcPts val="1200"/>
              </a:spcBef>
            </a:pPr>
            <a:r>
              <a:rPr lang="en-US" sz="2500" dirty="0"/>
              <a:t>Note also the illusion whereby we are seduced by the imagination into ascribing sensations of taste (which have no physical location) to the object – e.g. a fig –that produces them (</a:t>
            </a:r>
            <a:r>
              <a:rPr lang="en-US" sz="2500" i="1" dirty="0"/>
              <a:t>T</a:t>
            </a:r>
            <a:r>
              <a:rPr lang="en-US" sz="2500" dirty="0"/>
              <a:t> 1.4.5.13-14); this discussion was referenced by the footnote at 1.3.14.25 n.</a:t>
            </a:r>
            <a:r>
              <a:rPr lang="en-US" sz="1200" dirty="0"/>
              <a:t> </a:t>
            </a:r>
            <a:r>
              <a:rPr lang="en-US" sz="2500" dirty="0"/>
              <a:t>32.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1602C-A8A2-447E-AF15-B91FFFA1E65F}" type="slidenum">
              <a:rPr lang="en-US" sz="1600">
                <a:effectLst>
                  <a:outerShdw blurRad="38100" dist="38100" dir="2700000" algn="tl">
                    <a:srgbClr val="000000"/>
                  </a:outerShdw>
                </a:effectLst>
                <a:ea typeface="ＭＳ Ｐゴシック" charset="-128"/>
              </a:rPr>
              <a:pPr eaLnBrk="1" hangingPunct="1"/>
              <a:t>297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41294974"/>
      </p:ext>
    </p:extLst>
  </p:cSld>
  <p:clrMapOvr>
    <a:masterClrMapping/>
  </p:clrMapOvr>
  <p:transition spd="med">
    <p:cove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74FA1B-F027-41DF-A59B-FB8DD5E43C67}" type="slidenum">
              <a:rPr lang="en-US"/>
              <a:pPr/>
              <a:t>298</a:t>
            </a:fld>
            <a:endParaRPr lang="en-US"/>
          </a:p>
        </p:txBody>
      </p:sp>
      <p:sp>
        <p:nvSpPr>
          <p:cNvPr id="2" name="Title 1"/>
          <p:cNvSpPr>
            <a:spLocks noGrp="1"/>
          </p:cNvSpPr>
          <p:nvPr>
            <p:ph type="title" idx="4294967295"/>
          </p:nvPr>
        </p:nvSpPr>
        <p:spPr>
          <a:xfrm>
            <a:off x="457200" y="277813"/>
            <a:ext cx="8229600" cy="954943"/>
          </a:xfrm>
        </p:spPr>
        <p:txBody>
          <a:bodyPr/>
          <a:lstStyle/>
          <a:p>
            <a:r>
              <a:rPr lang="en-US" dirty="0"/>
              <a:t>A </a:t>
            </a:r>
            <a:r>
              <a:rPr lang="en-US" dirty="0" err="1"/>
              <a:t>Spinozistic</a:t>
            </a:r>
            <a:r>
              <a:rPr lang="en-US" dirty="0"/>
              <a:t> Parody</a:t>
            </a:r>
          </a:p>
        </p:txBody>
      </p:sp>
      <p:sp>
        <p:nvSpPr>
          <p:cNvPr id="3" name="Content Placeholder 2"/>
          <p:cNvSpPr>
            <a:spLocks noGrp="1"/>
          </p:cNvSpPr>
          <p:nvPr>
            <p:ph idx="4294967295"/>
          </p:nvPr>
        </p:nvSpPr>
        <p:spPr>
          <a:xfrm>
            <a:off x="387734" y="1448780"/>
            <a:ext cx="8540750" cy="4983163"/>
          </a:xfrm>
        </p:spPr>
        <p:txBody>
          <a:bodyPr/>
          <a:lstStyle/>
          <a:p>
            <a:r>
              <a:rPr lang="en-US" sz="2800" dirty="0"/>
              <a:t>From </a:t>
            </a:r>
            <a:r>
              <a:rPr lang="en-US" sz="2800" i="1" dirty="0"/>
              <a:t>T</a:t>
            </a:r>
            <a:r>
              <a:rPr lang="en-US" sz="2800" dirty="0"/>
              <a:t> 1.4.5.17-28, Hume parodies standard arguments against the “hideous hypothesis”</a:t>
            </a:r>
            <a:br>
              <a:rPr lang="en-US" sz="2800" dirty="0"/>
            </a:br>
            <a:r>
              <a:rPr lang="en-US" sz="2800" dirty="0"/>
              <a:t>(</a:t>
            </a:r>
            <a:r>
              <a:rPr lang="en-US" sz="2800" i="1" dirty="0"/>
              <a:t>T</a:t>
            </a:r>
            <a:r>
              <a:rPr lang="en-US" sz="2800" dirty="0"/>
              <a:t> 1.4.5.19) of Spinoza, deploying them against the orthodox theological idea of a simple soul.</a:t>
            </a:r>
          </a:p>
          <a:p>
            <a:r>
              <a:rPr lang="en-US" sz="2800" dirty="0"/>
              <a:t>Spinoza sees “the universe of objects” as being modifications of a “simple, uncompounded, and indivisible” substance (</a:t>
            </a:r>
            <a:r>
              <a:rPr lang="en-US" sz="2800" i="1" dirty="0"/>
              <a:t>T</a:t>
            </a:r>
            <a:r>
              <a:rPr lang="en-US" sz="2800" dirty="0"/>
              <a:t> 1.4.5.21).  This is supposed to be outrageous.  And yet theologians see “the universe of thought” – my impressions and ideas – as being all modifications of a simple, uncompounded and indivisible soul.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699748D-4844-46BA-A1CE-6BAB22C4AAD1}" type="slidenum">
              <a:rPr lang="en-US" sz="1600">
                <a:effectLst>
                  <a:outerShdw blurRad="38100" dist="38100" dir="2700000" algn="tl">
                    <a:srgbClr val="000000"/>
                  </a:outerShdw>
                </a:effectLst>
                <a:ea typeface="ＭＳ Ｐゴシック" charset="-128"/>
              </a:rPr>
              <a:pPr eaLnBrk="1" hangingPunct="1"/>
              <a:t>298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1961535"/>
      </p:ext>
    </p:extLst>
  </p:cSld>
  <p:clrMapOvr>
    <a:masterClrMapping/>
  </p:clrMapOvr>
  <p:transition spd="med">
    <p:cove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299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299</a:t>
            </a:fld>
            <a:endParaRPr lang="en-US" sz="1600">
              <a:effectLst>
                <a:outerShdw blurRad="38100" dist="38100" dir="2700000" algn="tl">
                  <a:srgbClr val="000000"/>
                </a:outerShdw>
              </a:effectLst>
              <a:ea typeface="ＭＳ Ｐゴシック" charset="-128"/>
            </a:endParaRPr>
          </a:p>
        </p:txBody>
      </p:sp>
      <p:sp>
        <p:nvSpPr>
          <p:cNvPr id="659458" name="Rectangle 2"/>
          <p:cNvSpPr>
            <a:spLocks noGrp="1" noChangeArrowheads="1"/>
          </p:cNvSpPr>
          <p:nvPr>
            <p:ph type="title" idx="4294967295"/>
          </p:nvPr>
        </p:nvSpPr>
        <p:spPr>
          <a:xfrm>
            <a:off x="457200" y="169801"/>
            <a:ext cx="8229600" cy="774923"/>
          </a:xfrm>
        </p:spPr>
        <p:txBody>
          <a:bodyPr/>
          <a:lstStyle/>
          <a:p>
            <a:r>
              <a:rPr lang="en-GB" dirty="0"/>
              <a:t>Defending Materialism</a:t>
            </a:r>
            <a:endParaRPr lang="en-GB" sz="2000" i="1" dirty="0"/>
          </a:p>
        </p:txBody>
      </p:sp>
      <p:sp>
        <p:nvSpPr>
          <p:cNvPr id="659459" name="Rectangle 3"/>
          <p:cNvSpPr>
            <a:spLocks noGrp="1" noChangeArrowheads="1"/>
          </p:cNvSpPr>
          <p:nvPr>
            <p:ph type="body" idx="4294967295"/>
          </p:nvPr>
        </p:nvSpPr>
        <p:spPr>
          <a:xfrm>
            <a:off x="467544" y="1268760"/>
            <a:ext cx="8100900" cy="5328592"/>
          </a:xfrm>
        </p:spPr>
        <p:txBody>
          <a:bodyPr/>
          <a:lstStyle/>
          <a:p>
            <a:r>
              <a:rPr lang="en-GB" sz="2800" dirty="0"/>
              <a:t>The most important part of </a:t>
            </a:r>
            <a:r>
              <a:rPr lang="en-GB" sz="2800" i="1" dirty="0"/>
              <a:t>Treatise</a:t>
            </a:r>
            <a:r>
              <a:rPr lang="en-GB" sz="2800" dirty="0"/>
              <a:t> 1.4.5 for Hume’s own philosophy – noted briefly in Lecture 5 on causation (slides 217 and 232) – is his attack on the popular argument standardly used against </a:t>
            </a:r>
            <a:r>
              <a:rPr lang="en-GB" sz="2800" dirty="0" err="1"/>
              <a:t>Hobbist</a:t>
            </a:r>
            <a:r>
              <a:rPr lang="en-GB" sz="2800" dirty="0"/>
              <a:t> materialism, where he crucially appeals to his own theory of causation as constant conjunction:</a:t>
            </a:r>
          </a:p>
          <a:p>
            <a:pPr lvl="1">
              <a:spcBef>
                <a:spcPts val="1200"/>
              </a:spcBef>
              <a:buFontTx/>
              <a:buNone/>
            </a:pPr>
            <a:r>
              <a:rPr lang="en-GB" sz="2600" dirty="0"/>
              <a:t>	</a:t>
            </a:r>
            <a:r>
              <a:rPr lang="en-GB" sz="2500" dirty="0"/>
              <a:t>“</a:t>
            </a:r>
            <a:r>
              <a:rPr lang="en-US" sz="2500" dirty="0"/>
              <a:t>Matter and motion, ’tis commonly said in the schools, however </a:t>
            </a:r>
            <a:r>
              <a:rPr lang="en-US" sz="2500" dirty="0" err="1"/>
              <a:t>vary’d</a:t>
            </a:r>
            <a:r>
              <a:rPr lang="en-US" sz="2500" dirty="0"/>
              <a:t>, are still matter and motion, and produce only a difference in the position and situation of objects.  Divide a body as often as you please, ’tis still body.  …</a:t>
            </a:r>
            <a:r>
              <a:rPr lang="en-GB" sz="2500" i="1" dirty="0"/>
              <a:t>”  </a:t>
            </a:r>
            <a:r>
              <a:rPr lang="en-GB" sz="2500" dirty="0"/>
              <a:t>(</a:t>
            </a:r>
            <a:r>
              <a:rPr lang="en-GB" sz="2500" i="1" dirty="0"/>
              <a:t>T</a:t>
            </a:r>
            <a:r>
              <a:rPr lang="en-GB" sz="2500" dirty="0"/>
              <a:t> 1.4.5.29)</a:t>
            </a:r>
            <a:endParaRPr lang="en-GB" sz="2500" i="1" dirty="0"/>
          </a:p>
        </p:txBody>
      </p:sp>
    </p:spTree>
    <p:extLst>
      <p:ext uri="{BB962C8B-B14F-4D97-AF65-F5344CB8AC3E}">
        <p14:creationId xmlns:p14="http://schemas.microsoft.com/office/powerpoint/2010/main" val="374078006"/>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840B-C2AB-6CBA-898F-770BF1DD30A6}"/>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72AB755-1897-AE2C-F8CB-06AD8713534C}"/>
              </a:ext>
            </a:extLst>
          </p:cNvPr>
          <p:cNvSpPr>
            <a:spLocks noGrp="1"/>
          </p:cNvSpPr>
          <p:nvPr>
            <p:ph type="sldNum" sz="quarter" idx="10"/>
          </p:nvPr>
        </p:nvSpPr>
        <p:spPr/>
        <p:txBody>
          <a:bodyPr/>
          <a:lstStyle/>
          <a:p>
            <a:pPr>
              <a:defRPr/>
            </a:pPr>
            <a:fld id="{79DAD66A-3848-4BC8-A216-F025EE6355AF}" type="slidenum">
              <a:rPr lang="en-US"/>
              <a:pPr>
                <a:defRPr/>
              </a:pPr>
              <a:t>3</a:t>
            </a:fld>
            <a:endParaRPr lang="en-US"/>
          </a:p>
        </p:txBody>
      </p:sp>
      <p:sp>
        <p:nvSpPr>
          <p:cNvPr id="407554" name="Rectangle 2">
            <a:extLst>
              <a:ext uri="{FF2B5EF4-FFF2-40B4-BE49-F238E27FC236}">
                <a16:creationId xmlns:a16="http://schemas.microsoft.com/office/drawing/2014/main" id="{7DD2166C-C39F-7F97-7752-7C59B5AE4822}"/>
              </a:ext>
            </a:extLst>
          </p:cNvPr>
          <p:cNvSpPr>
            <a:spLocks noGrp="1" noChangeArrowheads="1"/>
          </p:cNvSpPr>
          <p:nvPr>
            <p:ph type="title"/>
          </p:nvPr>
        </p:nvSpPr>
        <p:spPr>
          <a:xfrm>
            <a:off x="457200" y="152636"/>
            <a:ext cx="8229600" cy="774923"/>
          </a:xfrm>
        </p:spPr>
        <p:txBody>
          <a:bodyPr/>
          <a:lstStyle/>
          <a:p>
            <a:pPr eaLnBrk="1" hangingPunct="1">
              <a:defRPr/>
            </a:pPr>
            <a:r>
              <a:rPr lang="en-GB"/>
              <a:t>The Scientific Revolution</a:t>
            </a:r>
            <a:endParaRPr lang="en-US" dirty="0"/>
          </a:p>
        </p:txBody>
      </p:sp>
      <p:sp>
        <p:nvSpPr>
          <p:cNvPr id="407555" name="Rectangle 3">
            <a:extLst>
              <a:ext uri="{FF2B5EF4-FFF2-40B4-BE49-F238E27FC236}">
                <a16:creationId xmlns:a16="http://schemas.microsoft.com/office/drawing/2014/main" id="{A38C51AC-21D8-1231-7D22-608679B9CC64}"/>
              </a:ext>
            </a:extLst>
          </p:cNvPr>
          <p:cNvSpPr>
            <a:spLocks noGrp="1" noChangeArrowheads="1"/>
          </p:cNvSpPr>
          <p:nvPr>
            <p:ph type="body" idx="1"/>
          </p:nvPr>
        </p:nvSpPr>
        <p:spPr>
          <a:xfrm>
            <a:off x="466849" y="1196752"/>
            <a:ext cx="8281615" cy="5508612"/>
          </a:xfrm>
        </p:spPr>
        <p:txBody>
          <a:bodyPr/>
          <a:lstStyle/>
          <a:p>
            <a:pPr eaLnBrk="1" hangingPunct="1">
              <a:defRPr/>
            </a:pPr>
            <a:r>
              <a:rPr lang="en-GB" sz="2600"/>
              <a:t>Before Galileo’s telescopic discoveries, the Earth was considered the centre of the universe, and Aristotle’s physics was founded on that assumption.</a:t>
            </a:r>
          </a:p>
          <a:p>
            <a:pPr eaLnBrk="1" hangingPunct="1">
              <a:spcBef>
                <a:spcPts val="1200"/>
              </a:spcBef>
              <a:defRPr/>
            </a:pPr>
            <a:r>
              <a:rPr lang="en-GB" sz="2600"/>
              <a:t>Aristotle (known as “the philosopher”), together with the Bible, had for centuries been accepted as the ultimate authorities about the world and humanity.</a:t>
            </a:r>
          </a:p>
          <a:p>
            <a:pPr eaLnBrk="1" hangingPunct="1">
              <a:spcBef>
                <a:spcPts val="1200"/>
              </a:spcBef>
              <a:defRPr/>
            </a:pPr>
            <a:r>
              <a:rPr lang="en-GB" sz="2600"/>
              <a:t>But the scientific discoveries of Galileo, Descartes, Kepler, Boyle and Newton seemed to reveal:</a:t>
            </a:r>
          </a:p>
          <a:p>
            <a:pPr lvl="1">
              <a:defRPr/>
            </a:pPr>
            <a:r>
              <a:rPr lang="en-GB" sz="2200"/>
              <a:t>A world which is strikingly different from how it superficially appears, contradicting the Aristotelian assumption that we can naturally perceive its ultimate “forms”, …</a:t>
            </a:r>
          </a:p>
          <a:p>
            <a:pPr lvl="1">
              <a:defRPr/>
            </a:pPr>
            <a:r>
              <a:rPr lang="en-GB" sz="2200"/>
              <a:t>Yet a world which nevertheless can potentially be well understood by pure reason and mathematical analysis.</a:t>
            </a:r>
          </a:p>
        </p:txBody>
      </p:sp>
    </p:spTree>
    <p:extLst>
      <p:ext uri="{BB962C8B-B14F-4D97-AF65-F5344CB8AC3E}">
        <p14:creationId xmlns:p14="http://schemas.microsoft.com/office/powerpoint/2010/main" val="578094333"/>
      </p:ext>
    </p:extLst>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EEAF-DBAB-4F31-B2C3-B2DB1E0EE4F2}"/>
              </a:ext>
            </a:extLst>
          </p:cNvPr>
          <p:cNvSpPr>
            <a:spLocks noGrp="1"/>
          </p:cNvSpPr>
          <p:nvPr>
            <p:ph type="title"/>
          </p:nvPr>
        </p:nvSpPr>
        <p:spPr>
          <a:xfrm>
            <a:off x="179512" y="152637"/>
            <a:ext cx="8748972" cy="792088"/>
          </a:xfrm>
        </p:spPr>
        <p:txBody>
          <a:bodyPr/>
          <a:lstStyle/>
          <a:p>
            <a:r>
              <a:rPr lang="en-US"/>
              <a:t>Spatial Ideas and Atomism</a:t>
            </a:r>
            <a:endParaRPr lang="en-GB"/>
          </a:p>
        </p:txBody>
      </p:sp>
      <p:sp>
        <p:nvSpPr>
          <p:cNvPr id="3" name="Content Placeholder 2">
            <a:extLst>
              <a:ext uri="{FF2B5EF4-FFF2-40B4-BE49-F238E27FC236}">
                <a16:creationId xmlns:a16="http://schemas.microsoft.com/office/drawing/2014/main" id="{978B53F0-7A33-40C8-9A30-17A8416755E3}"/>
              </a:ext>
            </a:extLst>
          </p:cNvPr>
          <p:cNvSpPr>
            <a:spLocks noGrp="1"/>
          </p:cNvSpPr>
          <p:nvPr>
            <p:ph idx="1"/>
          </p:nvPr>
        </p:nvSpPr>
        <p:spPr>
          <a:xfrm>
            <a:off x="359532" y="1232756"/>
            <a:ext cx="8496944" cy="5400600"/>
          </a:xfrm>
        </p:spPr>
        <p:txBody>
          <a:bodyPr/>
          <a:lstStyle/>
          <a:p>
            <a:r>
              <a:rPr lang="en-US" sz="2800"/>
              <a:t>At </a:t>
            </a:r>
            <a:r>
              <a:rPr lang="en-US" sz="2800" i="1"/>
              <a:t>Essay</a:t>
            </a:r>
            <a:r>
              <a:rPr lang="en-US" sz="2800"/>
              <a:t> II v 1 and II viii 9, Locke describes the ideas of </a:t>
            </a:r>
            <a:r>
              <a:rPr lang="en-US" sz="2800" i="1">
                <a:solidFill>
                  <a:srgbClr val="FF7C80"/>
                </a:solidFill>
              </a:rPr>
              <a:t>space</a:t>
            </a:r>
            <a:r>
              <a:rPr lang="en-US" sz="2800"/>
              <a:t>, </a:t>
            </a:r>
            <a:r>
              <a:rPr lang="en-US" sz="2800" i="1">
                <a:solidFill>
                  <a:srgbClr val="FF7C80"/>
                </a:solidFill>
              </a:rPr>
              <a:t>extension</a:t>
            </a:r>
            <a:r>
              <a:rPr lang="en-US" sz="2800"/>
              <a:t>, and </a:t>
            </a:r>
            <a:r>
              <a:rPr lang="en-US" sz="2800" i="1">
                <a:solidFill>
                  <a:srgbClr val="FF7C80"/>
                </a:solidFill>
              </a:rPr>
              <a:t>figure</a:t>
            </a:r>
            <a:r>
              <a:rPr lang="en-US" sz="2800"/>
              <a:t> (i.e. shape) as simple (though II xiii on “the simple modes of space” complicates the story a bit.)</a:t>
            </a:r>
          </a:p>
          <a:p>
            <a:pPr>
              <a:spcBef>
                <a:spcPts val="1800"/>
              </a:spcBef>
            </a:pPr>
            <a:r>
              <a:rPr lang="en-US" sz="2800"/>
              <a:t>Hume has a much stricter “atomist” view of spatial ideas, taking them to be formed of </a:t>
            </a:r>
            <a:r>
              <a:rPr lang="en-US" sz="2800" i="1">
                <a:solidFill>
                  <a:srgbClr val="FF7C80"/>
                </a:solidFill>
              </a:rPr>
              <a:t>minima</a:t>
            </a:r>
            <a:r>
              <a:rPr lang="en-US" sz="2800"/>
              <a:t>, in much the way that a computer image is formed of individual coloured pixels.  </a:t>
            </a:r>
            <a:r>
              <a:rPr lang="en-US" sz="2800" i="1"/>
              <a:t>T</a:t>
            </a:r>
            <a:r>
              <a:rPr lang="en-US" sz="2800"/>
              <a:t> 1.2.1.4 describes how an ink spot can yield a minimal impression.</a:t>
            </a:r>
          </a:p>
          <a:p>
            <a:pPr lvl="1">
              <a:spcBef>
                <a:spcPts val="1800"/>
              </a:spcBef>
            </a:pPr>
            <a:r>
              <a:rPr lang="en-US" sz="2600" i="1"/>
              <a:t>Extension</a:t>
            </a:r>
            <a:r>
              <a:rPr lang="en-US" sz="2600"/>
              <a:t> and </a:t>
            </a:r>
            <a:r>
              <a:rPr lang="en-US" sz="2600" i="1"/>
              <a:t>figure</a:t>
            </a:r>
            <a:r>
              <a:rPr lang="en-US" sz="2600"/>
              <a:t> arise only when we have </a:t>
            </a:r>
            <a:r>
              <a:rPr lang="en-US" sz="2600" i="1"/>
              <a:t>multiple </a:t>
            </a:r>
            <a:r>
              <a:rPr lang="en-US" sz="2600"/>
              <a:t>minima, hence complexity (e.g. </a:t>
            </a:r>
            <a:r>
              <a:rPr lang="en-US" sz="2600" i="1"/>
              <a:t>T</a:t>
            </a:r>
            <a:r>
              <a:rPr lang="en-US" sz="2600"/>
              <a:t> 1.2.3.15).</a:t>
            </a:r>
            <a:endParaRPr lang="en-GB" sz="2600"/>
          </a:p>
        </p:txBody>
      </p:sp>
      <p:sp>
        <p:nvSpPr>
          <p:cNvPr id="4" name="Slide Number Placeholder 3">
            <a:extLst>
              <a:ext uri="{FF2B5EF4-FFF2-40B4-BE49-F238E27FC236}">
                <a16:creationId xmlns:a16="http://schemas.microsoft.com/office/drawing/2014/main" id="{70C5DE63-46E2-4E93-A919-01A32C7DCE05}"/>
              </a:ext>
            </a:extLst>
          </p:cNvPr>
          <p:cNvSpPr>
            <a:spLocks noGrp="1"/>
          </p:cNvSpPr>
          <p:nvPr>
            <p:ph type="sldNum" sz="quarter" idx="10"/>
          </p:nvPr>
        </p:nvSpPr>
        <p:spPr/>
        <p:txBody>
          <a:bodyPr/>
          <a:lstStyle/>
          <a:p>
            <a:fld id="{FFD1EE05-59BE-439B-B8B7-F61DC751609B}" type="slidenum">
              <a:rPr lang="en-US" smtClean="0"/>
              <a:pPr/>
              <a:t>30</a:t>
            </a:fld>
            <a:endParaRPr lang="en-US"/>
          </a:p>
        </p:txBody>
      </p:sp>
    </p:spTree>
    <p:extLst>
      <p:ext uri="{BB962C8B-B14F-4D97-AF65-F5344CB8AC3E}">
        <p14:creationId xmlns:p14="http://schemas.microsoft.com/office/powerpoint/2010/main" val="1450172663"/>
      </p:ext>
    </p:extLst>
  </p:cSld>
  <p:clrMapOvr>
    <a:masterClrMapping/>
  </p:clrMapOvr>
  <p:transition spd="med">
    <p:cove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300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300</a:t>
            </a:fld>
            <a:endParaRPr lang="en-US" sz="1600">
              <a:effectLst>
                <a:outerShdw blurRad="38100" dist="38100" dir="2700000" algn="tl">
                  <a:srgbClr val="000000"/>
                </a:outerShdw>
              </a:effectLst>
              <a:ea typeface="ＭＳ Ｐゴシック" charset="-128"/>
            </a:endParaRPr>
          </a:p>
        </p:txBody>
      </p:sp>
      <p:sp>
        <p:nvSpPr>
          <p:cNvPr id="659459" name="Rectangle 3"/>
          <p:cNvSpPr>
            <a:spLocks noGrp="1" noChangeArrowheads="1"/>
          </p:cNvSpPr>
          <p:nvPr>
            <p:ph type="body" idx="4294967295"/>
          </p:nvPr>
        </p:nvSpPr>
        <p:spPr>
          <a:xfrm>
            <a:off x="457200" y="404664"/>
            <a:ext cx="8003232" cy="6192688"/>
          </a:xfrm>
        </p:spPr>
        <p:txBody>
          <a:bodyPr/>
          <a:lstStyle/>
          <a:p>
            <a:pPr lvl="1">
              <a:spcBef>
                <a:spcPts val="1200"/>
              </a:spcBef>
              <a:buFontTx/>
              <a:buNone/>
            </a:pPr>
            <a:r>
              <a:rPr lang="en-GB" sz="2400" dirty="0"/>
              <a:t>	“…  </a:t>
            </a:r>
            <a:r>
              <a:rPr lang="en-US" sz="2400" dirty="0"/>
              <a:t>Place it in any figure, nothing ever results but figure, or the relation of parts.  Move it in any manner, you still find motion or a change of relation.  ’Tis absurd to imagine, that motion in a circle, for instance, </a:t>
            </a:r>
            <a:r>
              <a:rPr lang="en-US" sz="2400" dirty="0" err="1"/>
              <a:t>shou’d</a:t>
            </a:r>
            <a:r>
              <a:rPr lang="en-US" sz="2400" dirty="0"/>
              <a:t> be nothing but merely motion in a circle; while motion in another direction, as in an ellipse, </a:t>
            </a:r>
            <a:r>
              <a:rPr lang="en-US" sz="2400" dirty="0" err="1"/>
              <a:t>shou'd</a:t>
            </a:r>
            <a:r>
              <a:rPr lang="en-US" sz="2400" dirty="0"/>
              <a:t> also be a passion or moral reflection: That the shocking of two globular particles </a:t>
            </a:r>
            <a:r>
              <a:rPr lang="en-US" sz="2400" dirty="0" err="1"/>
              <a:t>shou’d</a:t>
            </a:r>
            <a:r>
              <a:rPr lang="en-US" sz="2400" dirty="0"/>
              <a:t> become a sensation of pain, and that the meeting of two triangular ones </a:t>
            </a:r>
            <a:r>
              <a:rPr lang="en-US" sz="2400" dirty="0" err="1"/>
              <a:t>shou'd</a:t>
            </a:r>
            <a:r>
              <a:rPr lang="en-US" sz="2400" dirty="0"/>
              <a:t> afford a pleasure.  Now as these different shocks, and variations, and mixtures are the only changes, of which matter is susceptible, and as these never afford us any idea of thought or perception, </a:t>
            </a:r>
            <a:r>
              <a:rPr lang="en-US" sz="2400" dirty="0">
                <a:solidFill>
                  <a:srgbClr val="FF9999"/>
                </a:solidFill>
              </a:rPr>
              <a:t>’tis concluded to be impossible, that thought can ever be </a:t>
            </a:r>
            <a:r>
              <a:rPr lang="en-US" sz="2400" dirty="0" err="1">
                <a:solidFill>
                  <a:srgbClr val="FF9999"/>
                </a:solidFill>
              </a:rPr>
              <a:t>caus’d</a:t>
            </a:r>
            <a:r>
              <a:rPr lang="en-US" sz="2400" dirty="0">
                <a:solidFill>
                  <a:srgbClr val="FF9999"/>
                </a:solidFill>
              </a:rPr>
              <a:t> by matter</a:t>
            </a:r>
            <a:r>
              <a:rPr lang="en-US" sz="2400" dirty="0"/>
              <a:t>.</a:t>
            </a:r>
            <a:r>
              <a:rPr lang="en-GB" sz="2400" i="1" dirty="0"/>
              <a:t>”  </a:t>
            </a:r>
            <a:r>
              <a:rPr lang="en-GB" sz="2400" dirty="0"/>
              <a:t>(</a:t>
            </a:r>
            <a:r>
              <a:rPr lang="en-GB" sz="2400" i="1" dirty="0"/>
              <a:t>T</a:t>
            </a:r>
            <a:r>
              <a:rPr lang="en-GB" sz="2400" dirty="0"/>
              <a:t> 1.4.5.29)</a:t>
            </a:r>
            <a:endParaRPr lang="en-GB" sz="2400" i="1" dirty="0"/>
          </a:p>
        </p:txBody>
      </p:sp>
    </p:spTree>
    <p:extLst>
      <p:ext uri="{BB962C8B-B14F-4D97-AF65-F5344CB8AC3E}">
        <p14:creationId xmlns:p14="http://schemas.microsoft.com/office/powerpoint/2010/main" val="1293192037"/>
      </p:ext>
    </p:extLst>
  </p:cSld>
  <p:clrMapOvr>
    <a:masterClrMapping/>
  </p:clrMapOvr>
  <p:transition spd="med">
    <p:cove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301</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301</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215516" y="260648"/>
            <a:ext cx="8712968" cy="1728192"/>
          </a:xfrm>
        </p:spPr>
        <p:txBody>
          <a:bodyPr/>
          <a:lstStyle/>
          <a:p>
            <a:pPr eaLnBrk="1" hangingPunct="1">
              <a:defRPr/>
            </a:pPr>
            <a:r>
              <a:rPr lang="en-GB" altLang="en-US" sz="3600"/>
              <a:t>“</a:t>
            </a:r>
            <a:r>
              <a:rPr lang="en-US" altLang="en-US" sz="3600"/>
              <a:t>’tis only by our experience of …</a:t>
            </a:r>
            <a:br>
              <a:rPr lang="en-US" altLang="en-US" sz="3600"/>
            </a:br>
            <a:r>
              <a:rPr lang="en-US" altLang="en-US" sz="3600"/>
              <a:t>constant conjunction, we can arrive</a:t>
            </a:r>
            <a:br>
              <a:rPr lang="en-US" altLang="en-US" sz="3600"/>
            </a:br>
            <a:r>
              <a:rPr lang="en-US" altLang="en-US" sz="3600"/>
              <a:t>at any knowledge of causation</a:t>
            </a:r>
            <a:r>
              <a:rPr lang="en-GB" altLang="en-US" sz="3600"/>
              <a:t>”</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287524" y="2348880"/>
            <a:ext cx="8399276" cy="4248472"/>
          </a:xfrm>
        </p:spPr>
        <p:txBody>
          <a:bodyPr/>
          <a:lstStyle/>
          <a:p>
            <a:pPr lvl="1" eaLnBrk="1" hangingPunct="1">
              <a:buFontTx/>
              <a:buNone/>
              <a:defRPr/>
            </a:pPr>
            <a:r>
              <a:rPr lang="en-GB" altLang="en-US" sz="2600"/>
              <a:t>	“</a:t>
            </a:r>
            <a:r>
              <a:rPr lang="en-GB" altLang="en-US" sz="2600">
                <a:solidFill>
                  <a:srgbClr val="FF9999"/>
                </a:solidFill>
              </a:rPr>
              <a:t>Few have been able to withstand the seeming evidence of this argument; and yet nothing in the world is more easy than to refute it</a:t>
            </a:r>
            <a:r>
              <a:rPr lang="en-GB" altLang="en-US" sz="2600"/>
              <a:t>.  We need only to reflect on what has been prov’d at large, </a:t>
            </a:r>
            <a:r>
              <a:rPr lang="en-US" altLang="en-US" sz="2600"/>
              <a:t>that we are never sensible of any connexion betwixt causes and effects, and that ’tis only by our experience of their constant conjunction, we can arrive at any knowledge of this relation.  Now as </a:t>
            </a:r>
            <a:r>
              <a:rPr lang="en-US" altLang="en-US" sz="2600">
                <a:solidFill>
                  <a:srgbClr val="FF9999"/>
                </a:solidFill>
              </a:rPr>
              <a:t>all objects, which are not contrary, are susceptible of a constant conjunction</a:t>
            </a:r>
            <a:r>
              <a:rPr lang="en-US" altLang="en-US" sz="2600"/>
              <a:t>, …”  (</a:t>
            </a:r>
            <a:r>
              <a:rPr lang="en-US" altLang="en-US" sz="2600" i="1"/>
              <a:t>T</a:t>
            </a:r>
            <a:r>
              <a:rPr lang="en-US" altLang="en-US" sz="2600"/>
              <a:t> 1.4.5.30)</a:t>
            </a:r>
            <a:endParaRPr lang="en-GB" altLang="en-US" sz="2600" i="1"/>
          </a:p>
        </p:txBody>
      </p:sp>
    </p:spTree>
    <p:extLst>
      <p:ext uri="{BB962C8B-B14F-4D97-AF65-F5344CB8AC3E}">
        <p14:creationId xmlns:p14="http://schemas.microsoft.com/office/powerpoint/2010/main" val="1164037438"/>
      </p:ext>
    </p:extLst>
  </p:cSld>
  <p:clrMapOvr>
    <a:masterClrMapping/>
  </p:clrMapOvr>
  <p:transition spd="med">
    <p:cove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302</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302</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971600" y="260648"/>
            <a:ext cx="7380820" cy="1206971"/>
          </a:xfrm>
        </p:spPr>
        <p:txBody>
          <a:bodyPr/>
          <a:lstStyle/>
          <a:p>
            <a:pPr eaLnBrk="1" hangingPunct="1">
              <a:defRPr/>
            </a:pPr>
            <a:r>
              <a:rPr lang="en-GB" altLang="en-US" sz="3600"/>
              <a:t>“To consider the matter </a:t>
            </a:r>
            <a:r>
              <a:rPr lang="en-GB" altLang="en-US" sz="3600" i="1"/>
              <a:t>a priori</a:t>
            </a:r>
            <a:r>
              <a:rPr lang="en-GB" altLang="en-US" sz="3600"/>
              <a:t>, any thing may produce any thing”</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457200" y="1916832"/>
            <a:ext cx="8229600" cy="4536356"/>
          </a:xfrm>
        </p:spPr>
        <p:txBody>
          <a:bodyPr/>
          <a:lstStyle/>
          <a:p>
            <a:pPr lvl="1" eaLnBrk="1" hangingPunct="1">
              <a:buFontTx/>
              <a:buNone/>
              <a:defRPr/>
            </a:pPr>
            <a:r>
              <a:rPr lang="en-GB" altLang="en-US" sz="2600"/>
              <a:t>	“… and as no real objects are contrary; [note 48]</a:t>
            </a:r>
            <a:br>
              <a:rPr lang="en-GB" altLang="en-US" sz="2600"/>
            </a:br>
            <a:r>
              <a:rPr lang="en-GB" altLang="en-US" sz="2600"/>
              <a:t>I have inferr’d from these principles, that to consider the matter </a:t>
            </a:r>
            <a:r>
              <a:rPr lang="en-GB" altLang="en-US" sz="2600" i="1"/>
              <a:t>a priori</a:t>
            </a:r>
            <a:r>
              <a:rPr lang="en-GB" altLang="en-US" sz="2600"/>
              <a:t>, any thing may produce any thing, and that we shall never discover a reason, why any object may or may not be the cause of any other, however great, or however little the resemblance may be between them</a:t>
            </a:r>
            <a:r>
              <a:rPr lang="en-US" altLang="en-US" sz="2600"/>
              <a:t> </a:t>
            </a:r>
            <a:r>
              <a:rPr lang="en-GB" altLang="en-US" sz="2600"/>
              <a:t>”</a:t>
            </a:r>
            <a:r>
              <a:rPr lang="en-US" altLang="en-US" sz="2600"/>
              <a:t>  </a:t>
            </a:r>
            <a:r>
              <a:rPr lang="en-US" altLang="en-US" sz="2600" i="1"/>
              <a:t>(T</a:t>
            </a:r>
            <a:r>
              <a:rPr lang="en-US" altLang="en-US" sz="2600"/>
              <a:t> 1.4.5.30</a:t>
            </a:r>
            <a:r>
              <a:rPr lang="en-US" altLang="en-US" sz="2600" i="1"/>
              <a:t>)</a:t>
            </a:r>
          </a:p>
          <a:p>
            <a:pPr lvl="1" eaLnBrk="1" hangingPunct="1">
              <a:buFontTx/>
              <a:buNone/>
              <a:defRPr/>
            </a:pPr>
            <a:endParaRPr lang="en-US" altLang="en-US" sz="2600" i="1"/>
          </a:p>
          <a:p>
            <a:pPr lvl="2">
              <a:defRPr/>
            </a:pPr>
            <a:r>
              <a:rPr lang="en-GB" altLang="en-US" sz="2300"/>
              <a:t>Here note 48 refers to </a:t>
            </a:r>
            <a:r>
              <a:rPr lang="en-GB" altLang="en-US" sz="2300" i="1"/>
              <a:t>T</a:t>
            </a:r>
            <a:r>
              <a:rPr lang="en-GB" altLang="en-US" sz="2300"/>
              <a:t> 1.3.15, “Rules by which to judge of causes and effects”, paragraph 1.</a:t>
            </a:r>
          </a:p>
        </p:txBody>
      </p:sp>
    </p:spTree>
    <p:extLst>
      <p:ext uri="{BB962C8B-B14F-4D97-AF65-F5344CB8AC3E}">
        <p14:creationId xmlns:p14="http://schemas.microsoft.com/office/powerpoint/2010/main" val="3834187528"/>
      </p:ext>
    </p:extLst>
  </p:cSld>
  <p:clrMapOvr>
    <a:masterClrMapping/>
  </p:clrMapOvr>
  <p:transition spd="med">
    <p:cove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8EBF1E8-75D2-4AA2-B966-D0A70A3EC132}"/>
              </a:ext>
            </a:extLst>
          </p:cNvPr>
          <p:cNvSpPr>
            <a:spLocks noGrp="1"/>
          </p:cNvSpPr>
          <p:nvPr>
            <p:ph type="sldNum" sz="quarter" idx="10"/>
          </p:nvPr>
        </p:nvSpPr>
        <p:spPr/>
        <p:txBody>
          <a:bodyPr/>
          <a:lstStyle/>
          <a:p>
            <a:pPr>
              <a:defRPr/>
            </a:pPr>
            <a:fld id="{BFF8FE1F-52A1-43EB-90E2-DFEF8959B7D4}" type="slidenum">
              <a:rPr lang="en-US" altLang="en-US"/>
              <a:pPr>
                <a:defRPr/>
              </a:pPr>
              <a:t>303</a:t>
            </a:fld>
            <a:endParaRPr lang="en-US" altLang="en-US"/>
          </a:p>
        </p:txBody>
      </p:sp>
      <p:sp>
        <p:nvSpPr>
          <p:cNvPr id="3" name="Slide Number Placeholder 3">
            <a:extLst>
              <a:ext uri="{FF2B5EF4-FFF2-40B4-BE49-F238E27FC236}">
                <a16:creationId xmlns:a16="http://schemas.microsoft.com/office/drawing/2014/main" id="{692462B4-8BC5-4FDA-AD97-297ED8F2F563}"/>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9EF195ED-1F5D-491D-8B16-79A2DF2EDE02}"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303</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61506" name="Rectangle 2">
            <a:extLst>
              <a:ext uri="{FF2B5EF4-FFF2-40B4-BE49-F238E27FC236}">
                <a16:creationId xmlns:a16="http://schemas.microsoft.com/office/drawing/2014/main" id="{8A410C6A-EC58-4BBA-B553-51DE9EFBA707}"/>
              </a:ext>
            </a:extLst>
          </p:cNvPr>
          <p:cNvSpPr>
            <a:spLocks noGrp="1" noChangeArrowheads="1"/>
          </p:cNvSpPr>
          <p:nvPr>
            <p:ph type="body" idx="4294967295"/>
          </p:nvPr>
        </p:nvSpPr>
        <p:spPr>
          <a:xfrm>
            <a:off x="457200" y="549275"/>
            <a:ext cx="8435975" cy="6308725"/>
          </a:xfrm>
        </p:spPr>
        <p:txBody>
          <a:bodyPr/>
          <a:lstStyle/>
          <a:p>
            <a:pPr eaLnBrk="1" hangingPunct="1">
              <a:defRPr/>
            </a:pPr>
            <a:r>
              <a:rPr lang="en-GB" altLang="en-US" sz="2800" dirty="0"/>
              <a:t>Hume then goes further, to insist that material motion </a:t>
            </a:r>
            <a:r>
              <a:rPr lang="en-GB" altLang="en-US" sz="2800" i="1" dirty="0"/>
              <a:t>is indeed</a:t>
            </a:r>
            <a:r>
              <a:rPr lang="en-GB" altLang="en-US" sz="2800" dirty="0"/>
              <a:t> found to be the cause of thought:</a:t>
            </a:r>
          </a:p>
          <a:p>
            <a:pPr lvl="1" eaLnBrk="1" hangingPunct="1">
              <a:spcBef>
                <a:spcPct val="50000"/>
              </a:spcBef>
              <a:defRPr/>
            </a:pPr>
            <a:r>
              <a:rPr lang="en-GB" altLang="en-US" sz="2600" dirty="0"/>
              <a:t>“we find … by experience, that they are constantly united; which being </a:t>
            </a:r>
            <a:r>
              <a:rPr lang="en-GB" altLang="en-US" sz="2600" i="1" dirty="0"/>
              <a:t>all the circumstances, that enter into the idea of cause and effect</a:t>
            </a:r>
            <a:r>
              <a:rPr lang="en-GB" altLang="en-US" sz="2600" dirty="0"/>
              <a:t> … we may </a:t>
            </a:r>
            <a:r>
              <a:rPr lang="en-GB" altLang="en-US" sz="2600" i="1" dirty="0"/>
              <a:t>certainly</a:t>
            </a:r>
            <a:r>
              <a:rPr lang="en-GB" altLang="en-US" sz="2600" dirty="0"/>
              <a:t> conclude, that motion may be, and </a:t>
            </a:r>
            <a:r>
              <a:rPr lang="en-GB" altLang="en-US" sz="2600" i="1" dirty="0"/>
              <a:t>actually is</a:t>
            </a:r>
            <a:r>
              <a:rPr lang="en-GB" altLang="en-US" sz="2600" dirty="0"/>
              <a:t>, the cause of thought and perception.”  (</a:t>
            </a:r>
            <a:r>
              <a:rPr lang="en-GB" altLang="en-US" sz="2600" i="1" dirty="0"/>
              <a:t>T</a:t>
            </a:r>
            <a:r>
              <a:rPr lang="en-GB" altLang="en-US" sz="2600" dirty="0"/>
              <a:t> 1.4.5.30, my emphasis)</a:t>
            </a:r>
          </a:p>
          <a:p>
            <a:pPr lvl="1" eaLnBrk="1" hangingPunct="1">
              <a:spcBef>
                <a:spcPct val="50000"/>
              </a:spcBef>
              <a:defRPr/>
            </a:pPr>
            <a:r>
              <a:rPr lang="en-GB" altLang="en-US" sz="2600" dirty="0"/>
              <a:t>“as </a:t>
            </a:r>
            <a:r>
              <a:rPr lang="en-GB" altLang="en-US" sz="2600" i="1" dirty="0"/>
              <a:t>the constant conjunction of objects constitutes the very essence of cause and effect</a:t>
            </a:r>
            <a:r>
              <a:rPr lang="en-GB" altLang="en-US" sz="2600" dirty="0"/>
              <a:t>, matter and motion may often be regarded as the causes of thought, as far as we have any notion of that relation.”  (</a:t>
            </a:r>
            <a:r>
              <a:rPr lang="en-GB" altLang="en-US" sz="2600" i="1" dirty="0"/>
              <a:t>T</a:t>
            </a:r>
            <a:r>
              <a:rPr lang="en-GB" altLang="en-US" sz="2600" dirty="0"/>
              <a:t> 1.4.5.33, my emphasis)</a:t>
            </a:r>
            <a:r>
              <a:rPr lang="en-US" altLang="en-US" sz="2600" dirty="0"/>
              <a:t>   </a:t>
            </a:r>
            <a:endParaRPr lang="en-GB" altLang="en-US" sz="2600" dirty="0"/>
          </a:p>
        </p:txBody>
      </p:sp>
    </p:spTree>
    <p:extLst>
      <p:ext uri="{BB962C8B-B14F-4D97-AF65-F5344CB8AC3E}">
        <p14:creationId xmlns:p14="http://schemas.microsoft.com/office/powerpoint/2010/main" val="209923528"/>
      </p:ext>
    </p:extLst>
  </p:cSld>
  <p:clrMapOvr>
    <a:masterClrMapping/>
  </p:clrMapOvr>
  <p:transition spd="med">
    <p:cove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A54C526-6C45-44B6-A57F-DEC9D8C5D96D}" type="slidenum">
              <a:rPr lang="en-US"/>
              <a:pPr/>
              <a:t>304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732EFE-DBBC-4BF3-8FA8-F0AEBC7F9CAC}" type="slidenum">
              <a:rPr lang="en-US" sz="1600">
                <a:effectLst>
                  <a:outerShdw blurRad="38100" dist="38100" dir="2700000" algn="tl">
                    <a:srgbClr val="000000"/>
                  </a:outerShdw>
                </a:effectLst>
                <a:ea typeface="ＭＳ Ｐゴシック" charset="-128"/>
              </a:rPr>
              <a:pPr eaLnBrk="1" hangingPunct="1"/>
              <a:t>304</a:t>
            </a:fld>
            <a:endParaRPr lang="en-US" sz="1600">
              <a:effectLst>
                <a:outerShdw blurRad="38100" dist="38100" dir="2700000" algn="tl">
                  <a:srgbClr val="000000"/>
                </a:outerShdw>
              </a:effectLst>
              <a:ea typeface="ＭＳ Ｐゴシック" charset="-128"/>
            </a:endParaRPr>
          </a:p>
        </p:txBody>
      </p:sp>
      <p:sp>
        <p:nvSpPr>
          <p:cNvPr id="662531" name="Rectangle 3"/>
          <p:cNvSpPr>
            <a:spLocks noGrp="1" noChangeArrowheads="1"/>
          </p:cNvSpPr>
          <p:nvPr>
            <p:ph type="body" idx="4294967295"/>
          </p:nvPr>
        </p:nvSpPr>
        <p:spPr>
          <a:xfrm>
            <a:off x="252289" y="188640"/>
            <a:ext cx="8496175" cy="6373006"/>
          </a:xfrm>
        </p:spPr>
        <p:txBody>
          <a:bodyPr/>
          <a:lstStyle/>
          <a:p>
            <a:r>
              <a:rPr lang="en-GB" sz="2800" i="1" dirty="0"/>
              <a:t>T</a:t>
            </a:r>
            <a:r>
              <a:rPr lang="en-GB" sz="2800" dirty="0"/>
              <a:t> 1.4.5.31 poses a dilemma, whether causation is to be understood as involving some intelligible connexion, or instead just constant conjunction.</a:t>
            </a:r>
          </a:p>
          <a:p>
            <a:pPr>
              <a:spcBef>
                <a:spcPts val="1800"/>
              </a:spcBef>
            </a:pPr>
            <a:r>
              <a:rPr lang="en-GB" sz="2800" dirty="0"/>
              <a:t>Hume clearly opts for the second of these, thus implying that thought could have a material cause:</a:t>
            </a:r>
          </a:p>
          <a:p>
            <a:pPr lvl="1">
              <a:spcBef>
                <a:spcPts val="1200"/>
              </a:spcBef>
              <a:buNone/>
            </a:pPr>
            <a:r>
              <a:rPr lang="en-GB" dirty="0"/>
              <a:t>	</a:t>
            </a:r>
            <a:r>
              <a:rPr lang="en-GB" sz="2500" dirty="0"/>
              <a:t>“</a:t>
            </a:r>
            <a:r>
              <a:rPr lang="en-GB" sz="2500" dirty="0">
                <a:solidFill>
                  <a:srgbClr val="FF9999"/>
                </a:solidFill>
              </a:rPr>
              <a:t>all objects, which are found to be constantly </a:t>
            </a:r>
            <a:r>
              <a:rPr lang="en-GB" sz="2500" dirty="0" err="1">
                <a:solidFill>
                  <a:srgbClr val="FF9999"/>
                </a:solidFill>
              </a:rPr>
              <a:t>conjoin’d</a:t>
            </a:r>
            <a:r>
              <a:rPr lang="en-GB" sz="2500" dirty="0">
                <a:solidFill>
                  <a:srgbClr val="FF9999"/>
                </a:solidFill>
              </a:rPr>
              <a:t>, are upon that account only to be regarded as causes and effects</a:t>
            </a:r>
            <a:r>
              <a:rPr lang="en-GB" sz="2500" dirty="0"/>
              <a:t>.  Now as all objects, which are not contrary, are susceptible of a constant conjunction, and as no real objects are contrary; it follows, that for ought we can determine by the mere ideas, any thing may be the cause or effect of any thing; </a:t>
            </a:r>
            <a:r>
              <a:rPr lang="en-GB" sz="2500" dirty="0">
                <a:solidFill>
                  <a:srgbClr val="FF9999"/>
                </a:solidFill>
              </a:rPr>
              <a:t>which evidently gives the advantage to the materialists</a:t>
            </a:r>
            <a:r>
              <a:rPr lang="en-GB" sz="2500" dirty="0"/>
              <a:t> above their antagonists.”  (</a:t>
            </a:r>
            <a:r>
              <a:rPr lang="en-GB" sz="2500" i="1" dirty="0"/>
              <a:t>T</a:t>
            </a:r>
            <a:r>
              <a:rPr lang="en-GB" sz="2500" dirty="0"/>
              <a:t> 1.4.5.31)</a:t>
            </a:r>
            <a:r>
              <a:rPr lang="en-US" sz="2500" dirty="0"/>
              <a:t> </a:t>
            </a:r>
            <a:endParaRPr lang="en-GB" sz="2500" dirty="0"/>
          </a:p>
        </p:txBody>
      </p:sp>
    </p:spTree>
    <p:extLst>
      <p:ext uri="{BB962C8B-B14F-4D97-AF65-F5344CB8AC3E}">
        <p14:creationId xmlns:p14="http://schemas.microsoft.com/office/powerpoint/2010/main" val="4277167687"/>
      </p:ext>
    </p:extLst>
  </p:cSld>
  <p:clrMapOvr>
    <a:masterClrMapping/>
  </p:clrMapOvr>
  <p:transition spd="med">
    <p:cove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6415A51-B112-4C29-ACB3-E5EEA380B0A1}"/>
              </a:ext>
            </a:extLst>
          </p:cNvPr>
          <p:cNvSpPr>
            <a:spLocks noGrp="1"/>
          </p:cNvSpPr>
          <p:nvPr>
            <p:ph type="sldNum" sz="quarter" idx="10"/>
          </p:nvPr>
        </p:nvSpPr>
        <p:spPr/>
        <p:txBody>
          <a:bodyPr/>
          <a:lstStyle/>
          <a:p>
            <a:pPr>
              <a:defRPr/>
            </a:pPr>
            <a:fld id="{34759AAC-A369-4F91-BF0D-1D3BA4504670}" type="slidenum">
              <a:rPr lang="en-US" altLang="en-US"/>
              <a:pPr>
                <a:defRPr/>
              </a:pPr>
              <a:t>305</a:t>
            </a:fld>
            <a:endParaRPr lang="en-US" altLang="en-US"/>
          </a:p>
        </p:txBody>
      </p:sp>
      <p:sp>
        <p:nvSpPr>
          <p:cNvPr id="2" name="Title 1">
            <a:extLst>
              <a:ext uri="{FF2B5EF4-FFF2-40B4-BE49-F238E27FC236}">
                <a16:creationId xmlns:a16="http://schemas.microsoft.com/office/drawing/2014/main" id="{1F02B8C4-99CD-4C42-8A60-BC9E32178FD2}"/>
              </a:ext>
            </a:extLst>
          </p:cNvPr>
          <p:cNvSpPr>
            <a:spLocks noGrp="1"/>
          </p:cNvSpPr>
          <p:nvPr>
            <p:ph type="title" idx="4294967295"/>
          </p:nvPr>
        </p:nvSpPr>
        <p:spPr>
          <a:xfrm>
            <a:off x="457200" y="152636"/>
            <a:ext cx="8229600" cy="666911"/>
          </a:xfrm>
        </p:spPr>
        <p:txBody>
          <a:bodyPr/>
          <a:lstStyle/>
          <a:p>
            <a:pPr eaLnBrk="1" hangingPunct="1">
              <a:defRPr/>
            </a:pPr>
            <a:r>
              <a:rPr lang="en-US" altLang="en-US"/>
              <a:t>Applying the Definition of Cause</a:t>
            </a:r>
          </a:p>
        </p:txBody>
      </p:sp>
      <p:sp>
        <p:nvSpPr>
          <p:cNvPr id="3" name="Content Placeholder 2">
            <a:extLst>
              <a:ext uri="{FF2B5EF4-FFF2-40B4-BE49-F238E27FC236}">
                <a16:creationId xmlns:a16="http://schemas.microsoft.com/office/drawing/2014/main" id="{9BBD198C-C068-40EC-8EFC-B17460F5D7B9}"/>
              </a:ext>
            </a:extLst>
          </p:cNvPr>
          <p:cNvSpPr>
            <a:spLocks noGrp="1"/>
          </p:cNvSpPr>
          <p:nvPr>
            <p:ph idx="4294967295"/>
          </p:nvPr>
        </p:nvSpPr>
        <p:spPr>
          <a:xfrm>
            <a:off x="770892" y="1160748"/>
            <a:ext cx="7941568" cy="5472608"/>
          </a:xfrm>
        </p:spPr>
        <p:txBody>
          <a:bodyPr/>
          <a:lstStyle/>
          <a:p>
            <a:pPr eaLnBrk="1" hangingPunct="1">
              <a:spcBef>
                <a:spcPts val="1200"/>
              </a:spcBef>
              <a:defRPr/>
            </a:pPr>
            <a:r>
              <a:rPr lang="en-US" altLang="en-US" sz="2700" dirty="0"/>
              <a:t>Thus at the end of </a:t>
            </a:r>
            <a:r>
              <a:rPr lang="en-US" altLang="en-US" sz="2700" i="1" dirty="0"/>
              <a:t>Treatise</a:t>
            </a:r>
            <a:r>
              <a:rPr lang="en-US" altLang="en-US" sz="2700" dirty="0"/>
              <a:t> 1.4.5 – just as in the discussion of “Liberty and Necessity” which is to come in 2.3.1 and 2.3.2 (and </a:t>
            </a:r>
            <a:r>
              <a:rPr lang="en-US" altLang="en-US" sz="2700" i="1" dirty="0"/>
              <a:t>Enquiry</a:t>
            </a:r>
            <a:r>
              <a:rPr lang="en-US" altLang="en-US" sz="2700" dirty="0"/>
              <a:t> 8) – Hume is applying his (first) definition of cause in terms of constant conjunction.</a:t>
            </a:r>
          </a:p>
          <a:p>
            <a:pPr eaLnBrk="1" hangingPunct="1">
              <a:spcBef>
                <a:spcPts val="1200"/>
              </a:spcBef>
              <a:defRPr/>
            </a:pPr>
            <a:r>
              <a:rPr lang="en-US" altLang="en-US" sz="2700" dirty="0"/>
              <a:t>As </a:t>
            </a:r>
            <a:r>
              <a:rPr lang="en-US" altLang="en-US" sz="2700" dirty="0" err="1"/>
              <a:t>emphasised</a:t>
            </a:r>
            <a:r>
              <a:rPr lang="en-US" altLang="en-US" sz="2700" dirty="0"/>
              <a:t> in earlier lectures, these are </a:t>
            </a:r>
            <a:r>
              <a:rPr lang="en-US" altLang="en-US" sz="2700" i="1" dirty="0"/>
              <a:t>positive</a:t>
            </a:r>
            <a:r>
              <a:rPr lang="en-US" altLang="en-US" sz="2700" dirty="0"/>
              <a:t> (rather than </a:t>
            </a:r>
            <a:r>
              <a:rPr lang="en-US" altLang="en-US" sz="2700" dirty="0" err="1"/>
              <a:t>sceptical</a:t>
            </a:r>
            <a:r>
              <a:rPr lang="en-US" altLang="en-US" sz="2700" dirty="0"/>
              <a:t>) implications of his definition: they </a:t>
            </a:r>
            <a:r>
              <a:rPr lang="en-US" altLang="en-US" sz="2700" i="1" dirty="0"/>
              <a:t>vindicate</a:t>
            </a:r>
            <a:r>
              <a:rPr lang="en-US" altLang="en-US" sz="2700" dirty="0"/>
              <a:t> the application of causation to mental phenomena.</a:t>
            </a:r>
          </a:p>
          <a:p>
            <a:pPr eaLnBrk="1" hangingPunct="1">
              <a:spcBef>
                <a:spcPts val="1200"/>
              </a:spcBef>
              <a:defRPr/>
            </a:pPr>
            <a:r>
              <a:rPr lang="en-US" altLang="en-US" sz="2700" dirty="0"/>
              <a:t>Hume’s analysis of causation, culminating at </a:t>
            </a:r>
            <a:r>
              <a:rPr lang="en-US" altLang="en-US" sz="2700" i="1" dirty="0"/>
              <a:t>Treatise</a:t>
            </a:r>
            <a:r>
              <a:rPr lang="en-US" altLang="en-US" sz="2700" dirty="0"/>
              <a:t> 1.3.14-15, has thus served the purpose of supporting materialism and determinism.</a:t>
            </a:r>
            <a:endParaRPr lang="en-US" altLang="en-US" sz="2700" i="1" dirty="0"/>
          </a:p>
          <a:p>
            <a:pPr eaLnBrk="1" hangingPunct="1">
              <a:spcBef>
                <a:spcPts val="1200"/>
              </a:spcBef>
              <a:defRPr/>
            </a:pPr>
            <a:endParaRPr lang="en-US" altLang="en-US" sz="2800" dirty="0"/>
          </a:p>
          <a:p>
            <a:pPr eaLnBrk="1" hangingPunct="1">
              <a:spcBef>
                <a:spcPts val="1200"/>
              </a:spcBef>
              <a:defRPr/>
            </a:pPr>
            <a:endParaRPr lang="en-US" altLang="en-US" sz="2800" dirty="0"/>
          </a:p>
        </p:txBody>
      </p:sp>
      <p:sp>
        <p:nvSpPr>
          <p:cNvPr id="4" name="Slide Number Placeholder 3">
            <a:extLst>
              <a:ext uri="{FF2B5EF4-FFF2-40B4-BE49-F238E27FC236}">
                <a16:creationId xmlns:a16="http://schemas.microsoft.com/office/drawing/2014/main" id="{8EC6B3D1-6292-42D1-9F67-48FA79A8E94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A7961B62-93D2-407F-BBB9-075100B440B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305</a:t>
            </a:fld>
            <a:endParaRPr lang="en-US" altLang="en-US" sz="1600">
              <a:effectLst>
                <a:outerShdw blurRad="38100" dist="38100" dir="2700000" algn="tl">
                  <a:srgbClr val="000000"/>
                </a:outerShdw>
              </a:effectLst>
              <a:ea typeface="ＭＳ Ｐゴシック" panose="020B0600070205080204" pitchFamily="34" charset="-128"/>
            </a:endParaRPr>
          </a:p>
        </p:txBody>
      </p:sp>
    </p:spTree>
    <p:extLst>
      <p:ext uri="{BB962C8B-B14F-4D97-AF65-F5344CB8AC3E}">
        <p14:creationId xmlns:p14="http://schemas.microsoft.com/office/powerpoint/2010/main" val="3567741888"/>
      </p:ext>
    </p:extLst>
  </p:cSld>
  <p:clrMapOvr>
    <a:masterClrMapping/>
  </p:clrMapOvr>
  <p:transition spd="med">
    <p:cove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F75011-B8BE-46AE-A9A4-A9BD427B7AEC}" type="slidenum">
              <a:rPr lang="en-US"/>
              <a:pPr/>
              <a:t>306</a:t>
            </a:fld>
            <a:endParaRPr lang="en-US"/>
          </a:p>
        </p:txBody>
      </p:sp>
      <p:sp>
        <p:nvSpPr>
          <p:cNvPr id="2" name="Title 1"/>
          <p:cNvSpPr>
            <a:spLocks noGrp="1"/>
          </p:cNvSpPr>
          <p:nvPr>
            <p:ph type="title" idx="4294967295"/>
          </p:nvPr>
        </p:nvSpPr>
        <p:spPr>
          <a:xfrm>
            <a:off x="457200" y="188640"/>
            <a:ext cx="8229600" cy="882935"/>
          </a:xfrm>
        </p:spPr>
        <p:txBody>
          <a:bodyPr/>
          <a:lstStyle/>
          <a:p>
            <a:r>
              <a:rPr lang="en-US" dirty="0"/>
              <a:t>A Puzzling Conclusion</a:t>
            </a:r>
          </a:p>
        </p:txBody>
      </p:sp>
      <p:sp>
        <p:nvSpPr>
          <p:cNvPr id="3" name="Content Placeholder 2"/>
          <p:cNvSpPr>
            <a:spLocks noGrp="1"/>
          </p:cNvSpPr>
          <p:nvPr>
            <p:ph idx="4294967295"/>
          </p:nvPr>
        </p:nvSpPr>
        <p:spPr>
          <a:xfrm>
            <a:off x="457200" y="1412776"/>
            <a:ext cx="8342313" cy="5092799"/>
          </a:xfrm>
        </p:spPr>
        <p:txBody>
          <a:bodyPr/>
          <a:lstStyle/>
          <a:p>
            <a:r>
              <a:rPr lang="en-US" sz="2700" dirty="0"/>
              <a:t>The final paragraph, </a:t>
            </a:r>
            <a:r>
              <a:rPr lang="en-US" sz="2700" i="1" dirty="0"/>
              <a:t>T</a:t>
            </a:r>
            <a:r>
              <a:rPr lang="en-US" sz="2700" dirty="0"/>
              <a:t> 1.4.5.35, starts by repeating Hume’s key principle (</a:t>
            </a:r>
            <a:r>
              <a:rPr lang="en-US" sz="2700" dirty="0" err="1"/>
              <a:t>cf.</a:t>
            </a:r>
            <a:r>
              <a:rPr lang="en-US" sz="2700" i="1" dirty="0" err="1"/>
              <a:t>T</a:t>
            </a:r>
            <a:r>
              <a:rPr lang="en-US" sz="2700" dirty="0"/>
              <a:t> 1.3.15.1 and 1.4.5.30) that causes and effects can be known only by experience, since “</a:t>
            </a:r>
            <a:r>
              <a:rPr lang="en-US" sz="2700" i="1" dirty="0"/>
              <a:t>whatever we can imagine, is possible</a:t>
            </a:r>
            <a:r>
              <a:rPr lang="en-US" sz="2700" dirty="0"/>
              <a:t>” (i.e. the Conceivability Principle ).</a:t>
            </a:r>
          </a:p>
          <a:p>
            <a:pPr>
              <a:spcBef>
                <a:spcPts val="1200"/>
              </a:spcBef>
            </a:pPr>
            <a:r>
              <a:rPr lang="en-US" sz="2700" dirty="0"/>
              <a:t>However the last two sentences refer to “the immortality of the soul”, which hasn’t so far been mentioned!  This seems to be a trace of one of the “noble parts” on religion which Hume excised from the </a:t>
            </a:r>
            <a:r>
              <a:rPr lang="en-US" sz="2700" i="1" dirty="0"/>
              <a:t>Treatise</a:t>
            </a:r>
            <a:r>
              <a:rPr lang="en-US" sz="2700" dirty="0"/>
              <a:t> manuscript when he “castrated” it in 1737 (cf. letter to Henry Home, </a:t>
            </a:r>
            <a:r>
              <a:rPr lang="en-US" sz="2700" i="1" dirty="0"/>
              <a:t>NHL</a:t>
            </a:r>
            <a:r>
              <a:rPr lang="en-US" sz="2700" dirty="0"/>
              <a:t> 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5710D88-5D46-4BEA-8E8B-363CEA0EEDE3}" type="slidenum">
              <a:rPr lang="en-US" sz="1600">
                <a:effectLst>
                  <a:outerShdw blurRad="38100" dist="38100" dir="2700000" algn="tl">
                    <a:srgbClr val="000000"/>
                  </a:outerShdw>
                </a:effectLst>
                <a:ea typeface="ＭＳ Ｐゴシック" charset="-128"/>
              </a:rPr>
              <a:pPr eaLnBrk="1" hangingPunct="1"/>
              <a:t>306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3345829"/>
      </p:ext>
    </p:extLst>
  </p:cSld>
  <p:clrMapOvr>
    <a:masterClrMapping/>
  </p:clrMapOvr>
  <p:transition spd="med">
    <p:cove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BFED542-C2DC-4488-B456-7D22B2EBD604}" type="slidenum">
              <a:rPr lang="en-US"/>
              <a:pPr/>
              <a:t>307</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7(c)</a:t>
            </a:r>
            <a:br>
              <a:rPr lang="en-GB" sz="5400" dirty="0"/>
            </a:br>
            <a:br>
              <a:rPr lang="en-GB" sz="5400" dirty="0"/>
            </a:br>
            <a:r>
              <a:rPr lang="en-GB" sz="5400" dirty="0"/>
              <a:t>Of Personal Identity</a:t>
            </a:r>
            <a:endParaRPr lang="en-US" sz="5400" dirty="0"/>
          </a:p>
        </p:txBody>
      </p:sp>
      <p:pic>
        <p:nvPicPr>
          <p:cNvPr id="120525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532037344"/>
      </p:ext>
    </p:extLst>
  </p:cSld>
  <p:clrMapOvr>
    <a:masterClrMapping/>
  </p:clrMapOvr>
  <p:transition spd="med">
    <p:cove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759750F-E959-4688-88A4-7EEDCC839910}" type="slidenum">
              <a:rPr lang="en-US"/>
              <a:pPr/>
              <a:t>308</a:t>
            </a:fld>
            <a:endParaRPr lang="en-US"/>
          </a:p>
        </p:txBody>
      </p:sp>
      <p:sp>
        <p:nvSpPr>
          <p:cNvPr id="2" name="Title 1"/>
          <p:cNvSpPr>
            <a:spLocks noGrp="1"/>
          </p:cNvSpPr>
          <p:nvPr>
            <p:ph type="title" idx="4294967295"/>
          </p:nvPr>
        </p:nvSpPr>
        <p:spPr>
          <a:xfrm>
            <a:off x="457200" y="277813"/>
            <a:ext cx="8229600" cy="750367"/>
          </a:xfrm>
        </p:spPr>
        <p:txBody>
          <a:bodyPr/>
          <a:lstStyle/>
          <a:p>
            <a:r>
              <a:rPr lang="en-US" dirty="0"/>
              <a:t>Of Personal Identity</a:t>
            </a:r>
          </a:p>
        </p:txBody>
      </p:sp>
      <p:sp>
        <p:nvSpPr>
          <p:cNvPr id="3" name="Content Placeholder 2"/>
          <p:cNvSpPr>
            <a:spLocks noGrp="1"/>
          </p:cNvSpPr>
          <p:nvPr>
            <p:ph idx="4294967295"/>
          </p:nvPr>
        </p:nvSpPr>
        <p:spPr>
          <a:xfrm>
            <a:off x="518864" y="1268760"/>
            <a:ext cx="8229600" cy="5256585"/>
          </a:xfrm>
        </p:spPr>
        <p:txBody>
          <a:bodyPr/>
          <a:lstStyle/>
          <a:p>
            <a:r>
              <a:rPr lang="en-US" sz="2700" i="1" dirty="0"/>
              <a:t>Treatise</a:t>
            </a:r>
            <a:r>
              <a:rPr lang="en-US" sz="2700" dirty="0"/>
              <a:t> 1.4.6 addresses the topic of personal identity, wielding the Copy Principle (</a:t>
            </a:r>
            <a:r>
              <a:rPr lang="en-US" sz="2700" i="1" dirty="0"/>
              <a:t>T</a:t>
            </a:r>
            <a:r>
              <a:rPr lang="en-US" sz="2700" dirty="0"/>
              <a:t> 1.4.6.2) to deny that we have any idea of a self which is anything like the conventionally presumed notion with its “perfect identity and simplicity” (</a:t>
            </a:r>
            <a:r>
              <a:rPr lang="en-US" sz="2700" i="1" dirty="0"/>
              <a:t>T</a:t>
            </a:r>
            <a:r>
              <a:rPr lang="en-US" sz="2700" dirty="0"/>
              <a:t> 1.4.6.1).</a:t>
            </a:r>
          </a:p>
          <a:p>
            <a:pPr>
              <a:spcBef>
                <a:spcPts val="1200"/>
              </a:spcBef>
            </a:pPr>
            <a:r>
              <a:rPr lang="en-US" sz="2700" dirty="0"/>
              <a:t>There is no such impression, and hence no such idea, of </a:t>
            </a:r>
            <a:r>
              <a:rPr lang="en-US" sz="2700" i="1" dirty="0"/>
              <a:t>self </a:t>
            </a:r>
            <a:r>
              <a:rPr lang="en-US" sz="2700" dirty="0"/>
              <a:t>(</a:t>
            </a:r>
            <a:r>
              <a:rPr lang="en-US" sz="2700" i="1" dirty="0"/>
              <a:t>T</a:t>
            </a:r>
            <a:r>
              <a:rPr lang="en-US" sz="2700" dirty="0"/>
              <a:t> 1.4.6.2).  When I look inside myself, “I always stumble on some particular perception or other, of heat or cold, light or shade, love or hatred, pain or pleasure.  I never can catch </a:t>
            </a:r>
            <a:r>
              <a:rPr lang="en-US" sz="2700" i="1" dirty="0"/>
              <a:t>myself </a:t>
            </a:r>
            <a:r>
              <a:rPr lang="en-US" sz="2700" dirty="0"/>
              <a:t>at any time without a perception, and never can observe any thing but the perception.”  (</a:t>
            </a:r>
            <a:r>
              <a:rPr lang="en-US" sz="2700" i="1" dirty="0"/>
              <a:t>T</a:t>
            </a:r>
            <a:r>
              <a:rPr lang="en-US" sz="2700" dirty="0"/>
              <a:t> 1.4.6.3)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88AAC-C6E5-4008-AE03-DC80A3644EB1}" type="slidenum">
              <a:rPr lang="en-US" sz="1600">
                <a:effectLst>
                  <a:outerShdw blurRad="38100" dist="38100" dir="2700000" algn="tl">
                    <a:srgbClr val="000000"/>
                  </a:outerShdw>
                </a:effectLst>
                <a:ea typeface="ＭＳ Ｐゴシック" charset="-128"/>
              </a:rPr>
              <a:pPr eaLnBrk="1" hangingPunct="1"/>
              <a:t>308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6767277"/>
      </p:ext>
    </p:extLst>
  </p:cSld>
  <p:clrMapOvr>
    <a:masterClrMapping/>
  </p:clrMapOvr>
  <p:transition spd="med">
    <p:cove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309</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The Bundle Theory</a:t>
            </a:r>
          </a:p>
        </p:txBody>
      </p:sp>
      <p:sp>
        <p:nvSpPr>
          <p:cNvPr id="3" name="Content Placeholder 2"/>
          <p:cNvSpPr>
            <a:spLocks noGrp="1"/>
          </p:cNvSpPr>
          <p:nvPr>
            <p:ph idx="4294967295"/>
          </p:nvPr>
        </p:nvSpPr>
        <p:spPr>
          <a:xfrm>
            <a:off x="359532" y="1412776"/>
            <a:ext cx="8488362" cy="5103875"/>
          </a:xfrm>
        </p:spPr>
        <p:txBody>
          <a:bodyPr/>
          <a:lstStyle/>
          <a:p>
            <a:r>
              <a:rPr lang="en-US" sz="3000" dirty="0"/>
              <a:t>Hence the only genuine idea of self is that of:</a:t>
            </a:r>
          </a:p>
          <a:p>
            <a:pPr lvl="1">
              <a:spcBef>
                <a:spcPts val="1200"/>
              </a:spcBef>
              <a:buFontTx/>
              <a:buNone/>
            </a:pPr>
            <a:r>
              <a:rPr lang="en-US" dirty="0"/>
              <a:t>	</a:t>
            </a:r>
            <a:r>
              <a:rPr lang="en-US" sz="2400" dirty="0"/>
              <a:t>“</a:t>
            </a:r>
            <a:r>
              <a:rPr lang="en-US" sz="2400" dirty="0">
                <a:solidFill>
                  <a:srgbClr val="FF9999"/>
                </a:solidFill>
              </a:rPr>
              <a:t>nothing but a bundle or collection of different perceptions [impressions and ideas], which succeed each other with an inconceivable rapidity</a:t>
            </a:r>
            <a:r>
              <a:rPr lang="en-US" sz="2400" dirty="0"/>
              <a:t>, and are in a perpetual flux and movement.  …  The mind is a kind of theatre, where several perceptions successively make their appearance …  </a:t>
            </a:r>
            <a:r>
              <a:rPr lang="en-US" sz="2400" dirty="0">
                <a:solidFill>
                  <a:srgbClr val="FF9999"/>
                </a:solidFill>
              </a:rPr>
              <a:t>There is properly no </a:t>
            </a:r>
            <a:r>
              <a:rPr lang="en-US" sz="2400" i="1" dirty="0">
                <a:solidFill>
                  <a:srgbClr val="FF9999"/>
                </a:solidFill>
              </a:rPr>
              <a:t>simplicity</a:t>
            </a:r>
            <a:r>
              <a:rPr lang="en-US" sz="2400" dirty="0">
                <a:solidFill>
                  <a:srgbClr val="FF9999"/>
                </a:solidFill>
              </a:rPr>
              <a:t> in it at one time, nor </a:t>
            </a:r>
            <a:r>
              <a:rPr lang="en-US" sz="2400" i="1" dirty="0">
                <a:solidFill>
                  <a:srgbClr val="FF9999"/>
                </a:solidFill>
              </a:rPr>
              <a:t>identity</a:t>
            </a:r>
            <a:r>
              <a:rPr lang="en-US" sz="2400" dirty="0">
                <a:solidFill>
                  <a:srgbClr val="FF9999"/>
                </a:solidFill>
              </a:rPr>
              <a:t> in different</a:t>
            </a:r>
            <a:r>
              <a:rPr lang="en-US" sz="2400" dirty="0"/>
              <a:t>.  …  The comparison of the theatre must not mislead us.  </a:t>
            </a:r>
            <a:r>
              <a:rPr lang="en-US" sz="2400" dirty="0">
                <a:solidFill>
                  <a:srgbClr val="FF9999"/>
                </a:solidFill>
              </a:rPr>
              <a:t>They are the successive perceptions only, that constitute the mind; nor have we the most distant notion of the place, where these scenes are represented </a:t>
            </a:r>
            <a:r>
              <a:rPr lang="en-US" sz="2400" dirty="0"/>
              <a:t>…”  (</a:t>
            </a:r>
            <a:r>
              <a:rPr lang="en-US" sz="2400" i="1" dirty="0"/>
              <a:t>T</a:t>
            </a:r>
            <a:r>
              <a:rPr lang="en-US" sz="2400" dirty="0"/>
              <a:t> 1.4.6.4)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309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1509815"/>
      </p:ext>
    </p:extLst>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AAE3655-F4DE-404D-A500-703CDEE362A0}" type="slidenum">
              <a:rPr lang="en-US"/>
              <a:pPr/>
              <a:t>31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8A13435-DB37-4B4B-9703-9FBAF79F6419}" type="slidenum">
              <a:rPr lang="en-US" sz="1600">
                <a:effectLst>
                  <a:outerShdw blurRad="38100" dist="38100" dir="2700000" algn="tl">
                    <a:srgbClr val="000000"/>
                  </a:outerShdw>
                </a:effectLst>
                <a:ea typeface="ＭＳ Ｐゴシック" charset="-128"/>
              </a:rPr>
              <a:pPr eaLnBrk="1" hangingPunct="1"/>
              <a:t>31</a:t>
            </a:fld>
            <a:endParaRPr lang="en-US" sz="1600">
              <a:effectLst>
                <a:outerShdw blurRad="38100" dist="38100" dir="2700000" algn="tl">
                  <a:srgbClr val="000000"/>
                </a:outerShdw>
              </a:effectLst>
              <a:ea typeface="ＭＳ Ｐゴシック" charset="-128"/>
            </a:endParaRPr>
          </a:p>
        </p:txBody>
      </p:sp>
      <p:sp>
        <p:nvSpPr>
          <p:cNvPr id="768002" name="Rectangle 2"/>
          <p:cNvSpPr>
            <a:spLocks noGrp="1" noChangeArrowheads="1"/>
          </p:cNvSpPr>
          <p:nvPr>
            <p:ph type="title" idx="4294967295"/>
          </p:nvPr>
        </p:nvSpPr>
        <p:spPr>
          <a:xfrm>
            <a:off x="457200" y="224644"/>
            <a:ext cx="8229600" cy="774923"/>
          </a:xfrm>
        </p:spPr>
        <p:txBody>
          <a:bodyPr/>
          <a:lstStyle/>
          <a:p>
            <a:r>
              <a:rPr lang="en-GB" dirty="0"/>
              <a:t>Hume’s Copy Principle</a:t>
            </a:r>
          </a:p>
        </p:txBody>
      </p:sp>
      <p:sp>
        <p:nvSpPr>
          <p:cNvPr id="768003" name="Rectangle 3"/>
          <p:cNvSpPr>
            <a:spLocks noGrp="1" noChangeArrowheads="1"/>
          </p:cNvSpPr>
          <p:nvPr>
            <p:ph type="body" idx="4294967295"/>
          </p:nvPr>
        </p:nvSpPr>
        <p:spPr>
          <a:xfrm>
            <a:off x="457200" y="1232756"/>
            <a:ext cx="8362950" cy="5328592"/>
          </a:xfrm>
        </p:spPr>
        <p:txBody>
          <a:bodyPr/>
          <a:lstStyle/>
          <a:p>
            <a:r>
              <a:rPr lang="en-GB" sz="3000" dirty="0"/>
              <a:t>Hume’s </a:t>
            </a:r>
            <a:r>
              <a:rPr lang="en-GB" sz="3000" i="1" dirty="0"/>
              <a:t>concept-empiricism</a:t>
            </a:r>
            <a:r>
              <a:rPr lang="en-GB" sz="3000" dirty="0"/>
              <a:t> is expressed in his “first principle” (</a:t>
            </a:r>
            <a:r>
              <a:rPr lang="en-GB" sz="3000" i="1" dirty="0"/>
              <a:t>T</a:t>
            </a:r>
            <a:r>
              <a:rPr lang="en-GB" sz="3000" dirty="0"/>
              <a:t> 1.1.1.12) which is now commonly known as his </a:t>
            </a:r>
            <a:r>
              <a:rPr lang="en-GB" sz="3000" i="1" dirty="0">
                <a:solidFill>
                  <a:srgbClr val="FF7C80"/>
                </a:solidFill>
              </a:rPr>
              <a:t>Copy Principle</a:t>
            </a:r>
            <a:r>
              <a:rPr lang="en-GB" sz="3000" dirty="0"/>
              <a:t>:</a:t>
            </a:r>
          </a:p>
          <a:p>
            <a:pPr lvl="1">
              <a:spcBef>
                <a:spcPts val="900"/>
              </a:spcBef>
              <a:buFontTx/>
              <a:buNone/>
            </a:pPr>
            <a:r>
              <a:rPr lang="en-GB" dirty="0"/>
              <a:t>	</a:t>
            </a:r>
            <a:r>
              <a:rPr lang="en-GB" sz="2600" dirty="0"/>
              <a:t>“</a:t>
            </a:r>
            <a:r>
              <a:rPr lang="en-GB" sz="2600" i="1" dirty="0"/>
              <a:t>that all our simple ideas [i.e. thoughts] in their first appearance are </a:t>
            </a:r>
            <a:r>
              <a:rPr lang="en-GB" sz="2600" i="1" dirty="0" err="1"/>
              <a:t>deriv’d</a:t>
            </a:r>
            <a:r>
              <a:rPr lang="en-GB" sz="2600" i="1" dirty="0"/>
              <a:t> from simple impressions [i.e. sensations or feelings], which are correspondent to them, and which they exactly represent</a:t>
            </a:r>
            <a:r>
              <a:rPr lang="en-GB" sz="2600" dirty="0"/>
              <a:t>.”  (</a:t>
            </a:r>
            <a:r>
              <a:rPr lang="en-GB" sz="2600" i="1" dirty="0"/>
              <a:t>T </a:t>
            </a:r>
            <a:r>
              <a:rPr lang="en-GB" sz="2600" dirty="0"/>
              <a:t>1.1.1.7)</a:t>
            </a:r>
          </a:p>
          <a:p>
            <a:pPr>
              <a:spcBef>
                <a:spcPts val="1800"/>
              </a:spcBef>
            </a:pPr>
            <a:r>
              <a:rPr lang="en-GB" sz="3000" dirty="0"/>
              <a:t>Hume sees this as a more precise formulation of Locke’s denial of innate ideas (</a:t>
            </a:r>
            <a:r>
              <a:rPr lang="en-GB" sz="3000"/>
              <a:t>as he makes </a:t>
            </a:r>
            <a:r>
              <a:rPr lang="en-GB" sz="3000" dirty="0"/>
              <a:t>explicit at </a:t>
            </a:r>
            <a:r>
              <a:rPr lang="en-GB" sz="3000" i="1" dirty="0"/>
              <a:t>Abstract</a:t>
            </a:r>
            <a:r>
              <a:rPr lang="en-GB" sz="3000" dirty="0"/>
              <a:t> 6 and </a:t>
            </a:r>
            <a:r>
              <a:rPr lang="en-GB" sz="3000" i="1" dirty="0"/>
              <a:t>E</a:t>
            </a:r>
            <a:r>
              <a:rPr lang="en-GB" sz="3000" dirty="0"/>
              <a:t> 2.9 n. 1).</a:t>
            </a:r>
          </a:p>
        </p:txBody>
      </p:sp>
    </p:spTree>
    <p:extLst>
      <p:ext uri="{BB962C8B-B14F-4D97-AF65-F5344CB8AC3E}">
        <p14:creationId xmlns:p14="http://schemas.microsoft.com/office/powerpoint/2010/main" val="83428913"/>
      </p:ext>
    </p:extLst>
  </p:cSld>
  <p:clrMapOvr>
    <a:masterClrMapping/>
  </p:clrMapOvr>
  <p:transition spd="med">
    <p:cove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310</a:t>
            </a:fld>
            <a:endParaRPr lang="en-US"/>
          </a:p>
        </p:txBody>
      </p:sp>
      <p:sp>
        <p:nvSpPr>
          <p:cNvPr id="3" name="Content Placeholder 2"/>
          <p:cNvSpPr>
            <a:spLocks noGrp="1"/>
          </p:cNvSpPr>
          <p:nvPr>
            <p:ph idx="4294967295"/>
          </p:nvPr>
        </p:nvSpPr>
        <p:spPr>
          <a:xfrm>
            <a:off x="143508" y="188640"/>
            <a:ext cx="8704386" cy="6444716"/>
          </a:xfrm>
        </p:spPr>
        <p:txBody>
          <a:bodyPr/>
          <a:lstStyle/>
          <a:p>
            <a:r>
              <a:rPr lang="en-US" sz="2800"/>
              <a:t>Later Hume suggests another comparison:</a:t>
            </a:r>
            <a:endParaRPr lang="en-US" sz="2800" dirty="0"/>
          </a:p>
          <a:p>
            <a:pPr lvl="1">
              <a:spcBef>
                <a:spcPts val="1200"/>
              </a:spcBef>
              <a:buFontTx/>
              <a:buNone/>
            </a:pPr>
            <a:r>
              <a:rPr lang="en-US"/>
              <a:t>	</a:t>
            </a:r>
            <a:r>
              <a:rPr lang="en-US" sz="2000"/>
              <a:t>“the true idea of the human mind, is to consider it as a system of different perceptions or different existences, which are link’d together by the relation of cause and effect, …  Our impressions give rise to their correspondent ideas; and these ideas in their turn produce other impressions.  …  In this respect, </a:t>
            </a:r>
            <a:r>
              <a:rPr lang="en-US" sz="2000">
                <a:solidFill>
                  <a:srgbClr val="FF9999"/>
                </a:solidFill>
              </a:rPr>
              <a:t>I cannot compare the soul more properly to any thing than to a republic or commonwealth</a:t>
            </a:r>
            <a:r>
              <a:rPr lang="en-US" sz="2000"/>
              <a:t>, in which the several members are united by the reciprocal ties of government and subordination, and give rise to other persons, who propagate the same republic in the incessant changes of its parts.  And as the same individual republic may not only change its members, but also its laws and constitutions; </a:t>
            </a:r>
            <a:r>
              <a:rPr lang="en-US" sz="2000">
                <a:solidFill>
                  <a:srgbClr val="FF9999"/>
                </a:solidFill>
              </a:rPr>
              <a:t>in like manner </a:t>
            </a:r>
            <a:r>
              <a:rPr lang="en-US" sz="2000" u="sng">
                <a:solidFill>
                  <a:srgbClr val="FF9999"/>
                </a:solidFill>
              </a:rPr>
              <a:t>the same person may vary his character and disposition, as well as his impressions and ideas, without losing his identity</a:t>
            </a:r>
            <a:r>
              <a:rPr lang="en-US" sz="2000"/>
              <a:t>.  Whatever changes he endures, his several parts are still connected by the relation of causation.  And in this view </a:t>
            </a:r>
            <a:r>
              <a:rPr lang="en-US" sz="2000">
                <a:solidFill>
                  <a:srgbClr val="FF9999"/>
                </a:solidFill>
              </a:rPr>
              <a:t>our identity with regard to the passions serves to corroborate that with regard to the imagination</a:t>
            </a:r>
            <a:r>
              <a:rPr lang="en-US" sz="2000"/>
              <a:t>, by the making our distant perceptions influence each other, and by giving us a present concern for our past or future pains or pleasures.…”  </a:t>
            </a:r>
            <a:r>
              <a:rPr lang="en-US" sz="2000" dirty="0"/>
              <a:t>(</a:t>
            </a:r>
            <a:r>
              <a:rPr lang="en-US" sz="2000" i="1"/>
              <a:t>T</a:t>
            </a:r>
            <a:r>
              <a:rPr lang="en-US" sz="2000"/>
              <a:t> 1.4.6.19)</a:t>
            </a:r>
            <a:endParaRPr lang="en-US" sz="2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310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16565319"/>
      </p:ext>
    </p:extLst>
  </p:cSld>
  <p:clrMapOvr>
    <a:masterClrMapping/>
  </p:clrMapOvr>
  <p:transition spd="med">
    <p:cove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311</a:t>
            </a:fld>
            <a:endParaRPr lang="en-US"/>
          </a:p>
        </p:txBody>
      </p:sp>
      <p:sp>
        <p:nvSpPr>
          <p:cNvPr id="2" name="Title 1"/>
          <p:cNvSpPr>
            <a:spLocks noGrp="1"/>
          </p:cNvSpPr>
          <p:nvPr>
            <p:ph type="title" idx="4294967295"/>
          </p:nvPr>
        </p:nvSpPr>
        <p:spPr>
          <a:xfrm>
            <a:off x="251520" y="188640"/>
            <a:ext cx="8694042" cy="666911"/>
          </a:xfrm>
        </p:spPr>
        <p:txBody>
          <a:bodyPr/>
          <a:lstStyle/>
          <a:p>
            <a:r>
              <a:rPr lang="en-US"/>
              <a:t>But Identity Requires Constancy?</a:t>
            </a:r>
            <a:endParaRPr lang="en-US" dirty="0"/>
          </a:p>
        </p:txBody>
      </p:sp>
      <p:sp>
        <p:nvSpPr>
          <p:cNvPr id="3" name="Content Placeholder 2"/>
          <p:cNvSpPr>
            <a:spLocks noGrp="1"/>
          </p:cNvSpPr>
          <p:nvPr>
            <p:ph idx="4294967295"/>
          </p:nvPr>
        </p:nvSpPr>
        <p:spPr>
          <a:xfrm>
            <a:off x="359532" y="1124744"/>
            <a:ext cx="8488362" cy="5391907"/>
          </a:xfrm>
        </p:spPr>
        <p:txBody>
          <a:bodyPr/>
          <a:lstStyle/>
          <a:p>
            <a:r>
              <a:rPr lang="en-US" sz="2700" dirty="0"/>
              <a:t>In the passage just quoted, Hume </a:t>
            </a:r>
            <a:r>
              <a:rPr lang="en-US" sz="2700" i="1" dirty="0"/>
              <a:t>seems</a:t>
            </a:r>
            <a:r>
              <a:rPr lang="en-US" sz="2700" dirty="0"/>
              <a:t> to allow for qualitative change without loss of identity. But this is contrary to his more usual </a:t>
            </a:r>
            <a:r>
              <a:rPr lang="en-US" sz="2700" i="1" dirty="0"/>
              <a:t>Treatise</a:t>
            </a:r>
            <a:r>
              <a:rPr lang="en-US" sz="2700" dirty="0"/>
              <a:t> position:</a:t>
            </a:r>
          </a:p>
          <a:p>
            <a:pPr lvl="1">
              <a:spcBef>
                <a:spcPts val="1200"/>
              </a:spcBef>
              <a:buFontTx/>
              <a:buNone/>
            </a:pPr>
            <a:r>
              <a:rPr lang="en-US" dirty="0"/>
              <a:t>	</a:t>
            </a:r>
            <a:r>
              <a:rPr lang="en-US" sz="2400" dirty="0"/>
              <a:t>“one of the essential qualities of identity [is] </a:t>
            </a:r>
            <a:r>
              <a:rPr lang="en-US" sz="2400" i="1" dirty="0"/>
              <a:t>invariableness</a:t>
            </a:r>
            <a:r>
              <a:rPr lang="en-US" sz="2400" dirty="0"/>
              <a:t>”  (</a:t>
            </a:r>
            <a:r>
              <a:rPr lang="en-US" sz="2400" i="1" dirty="0"/>
              <a:t>T</a:t>
            </a:r>
            <a:r>
              <a:rPr lang="en-US" sz="2400" dirty="0"/>
              <a:t> 1.4.2.31)</a:t>
            </a:r>
          </a:p>
          <a:p>
            <a:pPr lvl="1">
              <a:spcBef>
                <a:spcPts val="1800"/>
              </a:spcBef>
              <a:buFontTx/>
              <a:buNone/>
            </a:pPr>
            <a:r>
              <a:rPr lang="en-US" sz="2400" dirty="0"/>
              <a:t>	“The </a:t>
            </a:r>
            <a:r>
              <a:rPr lang="en-US" sz="2400" dirty="0" err="1"/>
              <a:t>acknowledge’d</a:t>
            </a:r>
            <a:r>
              <a:rPr lang="en-US" sz="2400" dirty="0"/>
              <a:t> composition is evidently contrary to this </a:t>
            </a:r>
            <a:r>
              <a:rPr lang="en-US" sz="2400" dirty="0" err="1"/>
              <a:t>suppose’d</a:t>
            </a:r>
            <a:r>
              <a:rPr lang="en-US" sz="2400" dirty="0"/>
              <a:t> </a:t>
            </a:r>
            <a:r>
              <a:rPr lang="en-US" sz="2400" i="1" dirty="0"/>
              <a:t>simplicity</a:t>
            </a:r>
            <a:r>
              <a:rPr lang="en-US" sz="2400" dirty="0"/>
              <a:t>, and the variation to the </a:t>
            </a:r>
            <a:r>
              <a:rPr lang="en-US" sz="2400" i="1" dirty="0"/>
              <a:t>identity</a:t>
            </a:r>
            <a:r>
              <a:rPr lang="en-US" sz="2400" dirty="0"/>
              <a:t>.  … such evident contradictions”  (</a:t>
            </a:r>
            <a:r>
              <a:rPr lang="en-US" sz="2400" i="1" dirty="0"/>
              <a:t>T</a:t>
            </a:r>
            <a:r>
              <a:rPr lang="en-US" sz="2400" dirty="0"/>
              <a:t> 1.4.3.2)</a:t>
            </a:r>
          </a:p>
          <a:p>
            <a:pPr lvl="1">
              <a:spcBef>
                <a:spcPts val="1800"/>
              </a:spcBef>
              <a:buFontTx/>
              <a:buNone/>
            </a:pPr>
            <a:r>
              <a:rPr lang="en-US" sz="2400" dirty="0"/>
              <a:t>	“We have a distinct idea of an object, that remains invariable and uninterrupted thro’ a </a:t>
            </a:r>
            <a:r>
              <a:rPr lang="en-US" sz="2400" dirty="0" err="1"/>
              <a:t>suppos’d</a:t>
            </a:r>
            <a:r>
              <a:rPr lang="en-US" sz="2400" dirty="0"/>
              <a:t> variation of time; and this idea we call that of </a:t>
            </a:r>
            <a:r>
              <a:rPr lang="en-US" sz="2400" i="1" dirty="0"/>
              <a:t>identity</a:t>
            </a:r>
            <a:r>
              <a:rPr lang="en-US" sz="2400" dirty="0"/>
              <a:t> or </a:t>
            </a:r>
            <a:r>
              <a:rPr lang="en-US" sz="2400" i="1" dirty="0"/>
              <a:t>sameness</a:t>
            </a:r>
            <a:r>
              <a:rPr lang="en-US" sz="2400" dirty="0"/>
              <a:t>.”  (</a:t>
            </a:r>
            <a:r>
              <a:rPr lang="en-US" sz="2400" i="1" dirty="0"/>
              <a:t>T</a:t>
            </a:r>
            <a:r>
              <a:rPr lang="en-US" sz="2400" dirty="0"/>
              <a:t> 1.4.6.6)</a:t>
            </a:r>
          </a:p>
          <a:p>
            <a:pPr lvl="1">
              <a:spcBef>
                <a:spcPts val="1200"/>
              </a:spcBef>
              <a:buFontTx/>
              <a:buNone/>
            </a:pP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311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74268726"/>
      </p:ext>
    </p:extLst>
  </p:cSld>
  <p:clrMapOvr>
    <a:masterClrMapping/>
  </p:clrMapOvr>
  <p:transition spd="med">
    <p:cove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B209AF3-73D1-47D8-B39B-AFD40B89653F}" type="slidenum">
              <a:rPr lang="en-US"/>
              <a:pPr/>
              <a:t>312</a:t>
            </a:fld>
            <a:endParaRPr lang="en-US"/>
          </a:p>
        </p:txBody>
      </p:sp>
      <p:sp>
        <p:nvSpPr>
          <p:cNvPr id="2" name="Title 1"/>
          <p:cNvSpPr>
            <a:spLocks noGrp="1"/>
          </p:cNvSpPr>
          <p:nvPr>
            <p:ph type="title" idx="4294967295"/>
          </p:nvPr>
        </p:nvSpPr>
        <p:spPr>
          <a:xfrm>
            <a:off x="179388" y="205805"/>
            <a:ext cx="8740775" cy="702915"/>
          </a:xfrm>
        </p:spPr>
        <p:txBody>
          <a:bodyPr/>
          <a:lstStyle/>
          <a:p>
            <a:r>
              <a:rPr lang="en-US" sz="4200" dirty="0"/>
              <a:t>Explaining the Attribution of Identity</a:t>
            </a:r>
          </a:p>
        </p:txBody>
      </p:sp>
      <p:sp>
        <p:nvSpPr>
          <p:cNvPr id="3" name="Content Placeholder 2"/>
          <p:cNvSpPr>
            <a:spLocks noGrp="1"/>
          </p:cNvSpPr>
          <p:nvPr>
            <p:ph idx="4294967295"/>
          </p:nvPr>
        </p:nvSpPr>
        <p:spPr>
          <a:xfrm>
            <a:off x="575556" y="1268760"/>
            <a:ext cx="8244916" cy="5184576"/>
          </a:xfrm>
        </p:spPr>
        <p:txBody>
          <a:bodyPr/>
          <a:lstStyle/>
          <a:p>
            <a:r>
              <a:rPr lang="en-US" sz="2500"/>
              <a:t>Hume accordingly sets out to explain what he takes to be (strictly speaking) our </a:t>
            </a:r>
            <a:r>
              <a:rPr lang="en-US" sz="2500" i="1">
                <a:solidFill>
                  <a:srgbClr val="FF9999"/>
                </a:solidFill>
              </a:rPr>
              <a:t>confused</a:t>
            </a:r>
            <a:r>
              <a:rPr lang="en-US" sz="2500"/>
              <a:t> </a:t>
            </a:r>
            <a:r>
              <a:rPr lang="en-US" sz="2500" dirty="0"/>
              <a:t>“</a:t>
            </a:r>
            <a:r>
              <a:rPr lang="en-US" sz="2500" dirty="0" err="1"/>
              <a:t>propension</a:t>
            </a:r>
            <a:r>
              <a:rPr lang="en-US" sz="2500" dirty="0"/>
              <a:t> to ascribe an identity to these successive perceptions, and to suppose ourselves </a:t>
            </a:r>
            <a:r>
              <a:rPr lang="en-US" sz="2500" dirty="0" err="1"/>
              <a:t>possest</a:t>
            </a:r>
            <a:r>
              <a:rPr lang="en-US" sz="2500" dirty="0"/>
              <a:t> of an invariable and uninterrupted existence” (</a:t>
            </a:r>
            <a:r>
              <a:rPr lang="en-US" sz="2500" i="1" dirty="0"/>
              <a:t>T</a:t>
            </a:r>
            <a:r>
              <a:rPr lang="en-US" sz="2500" dirty="0"/>
              <a:t> 1.4.6.5).</a:t>
            </a:r>
          </a:p>
          <a:p>
            <a:pPr>
              <a:spcBef>
                <a:spcPts val="1200"/>
              </a:spcBef>
            </a:pPr>
            <a:r>
              <a:rPr lang="en-US" sz="2500" dirty="0"/>
              <a:t>He takes this to involve the same sort of imaginative </a:t>
            </a:r>
            <a:r>
              <a:rPr lang="en-US" sz="2500"/>
              <a:t>principles at </a:t>
            </a:r>
            <a:r>
              <a:rPr lang="en-US" sz="2500" dirty="0"/>
              <a:t>play when we attribute identity “to plants and animals”.  </a:t>
            </a:r>
            <a:r>
              <a:rPr lang="en-US" sz="2500"/>
              <a:t>The similarity and very gradual change in </a:t>
            </a:r>
            <a:r>
              <a:rPr lang="en-US" sz="2500" dirty="0"/>
              <a:t>the sequence of perceptions over time “facilitates the transition of the mind from one object to another, and renders its passage as smooth as if </a:t>
            </a:r>
            <a:r>
              <a:rPr lang="en-US" sz="2500"/>
              <a:t>it contempla-ted </a:t>
            </a:r>
            <a:r>
              <a:rPr lang="en-US" sz="2500" dirty="0"/>
              <a:t>one </a:t>
            </a:r>
            <a:r>
              <a:rPr lang="en-US" sz="2500" dirty="0" err="1"/>
              <a:t>continu’d</a:t>
            </a:r>
            <a:r>
              <a:rPr lang="en-US" sz="2500" dirty="0"/>
              <a:t> object” (</a:t>
            </a:r>
            <a:r>
              <a:rPr lang="en-US" sz="2500" i="1" dirty="0"/>
              <a:t>T</a:t>
            </a:r>
            <a:r>
              <a:rPr lang="en-US" sz="2500" dirty="0"/>
              <a:t> 1.4.6.6).  Thus we come to think of them as “as invariable and uninterrupted”.</a:t>
            </a:r>
          </a:p>
          <a:p>
            <a:pPr lvl="1">
              <a:spcBef>
                <a:spcPts val="1200"/>
              </a:spcBef>
            </a:pP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322B39-096C-44AD-B8BE-A43F1D2F21AE}" type="slidenum">
              <a:rPr lang="en-US" sz="1600">
                <a:effectLst>
                  <a:outerShdw blurRad="38100" dist="38100" dir="2700000" algn="tl">
                    <a:srgbClr val="000000"/>
                  </a:outerShdw>
                </a:effectLst>
                <a:ea typeface="ＭＳ Ｐゴシック" charset="-128"/>
              </a:rPr>
              <a:pPr eaLnBrk="1" hangingPunct="1"/>
              <a:t>312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75848757"/>
      </p:ext>
    </p:extLst>
  </p:cSld>
  <p:clrMapOvr>
    <a:masterClrMapping/>
  </p:clrMapOvr>
  <p:transition spd="med">
    <p:cove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E9AC6E-998E-4C36-AA64-AC3552DF009C}" type="slidenum">
              <a:rPr lang="en-US"/>
              <a:pPr/>
              <a:t>313</a:t>
            </a:fld>
            <a:endParaRPr lang="en-US"/>
          </a:p>
        </p:txBody>
      </p:sp>
      <p:sp>
        <p:nvSpPr>
          <p:cNvPr id="2" name="Title 1"/>
          <p:cNvSpPr>
            <a:spLocks noGrp="1"/>
          </p:cNvSpPr>
          <p:nvPr>
            <p:ph type="title" idx="4294967295"/>
          </p:nvPr>
        </p:nvSpPr>
        <p:spPr>
          <a:xfrm>
            <a:off x="179512" y="116632"/>
            <a:ext cx="8748972" cy="702915"/>
          </a:xfrm>
        </p:spPr>
        <p:txBody>
          <a:bodyPr/>
          <a:lstStyle/>
          <a:p>
            <a:r>
              <a:rPr lang="en-US" dirty="0"/>
              <a:t>Confusion, Absurdity, and Fictions</a:t>
            </a:r>
          </a:p>
        </p:txBody>
      </p:sp>
      <p:sp>
        <p:nvSpPr>
          <p:cNvPr id="3" name="Content Placeholder 2"/>
          <p:cNvSpPr>
            <a:spLocks noGrp="1"/>
          </p:cNvSpPr>
          <p:nvPr>
            <p:ph idx="4294967295"/>
          </p:nvPr>
        </p:nvSpPr>
        <p:spPr>
          <a:xfrm>
            <a:off x="575556" y="1088740"/>
            <a:ext cx="8172139" cy="5400600"/>
          </a:xfrm>
        </p:spPr>
        <p:txBody>
          <a:bodyPr/>
          <a:lstStyle/>
          <a:p>
            <a:r>
              <a:rPr lang="en-US" sz="2500" dirty="0"/>
              <a:t>So just as with external objects (cf. </a:t>
            </a:r>
            <a:r>
              <a:rPr lang="en-US" sz="2500" i="1" dirty="0"/>
              <a:t>T</a:t>
            </a:r>
            <a:r>
              <a:rPr lang="en-US" sz="2500" dirty="0"/>
              <a:t> 1.4.2 and 1.4.3), when we consider a gradually changing sequence of perceptions, we are apt to confuse this </a:t>
            </a:r>
            <a:r>
              <a:rPr lang="en-US" sz="2500"/>
              <a:t>with one that is self-identical, “uninterrupted and invariable” (1.4.6.6</a:t>
            </a:r>
            <a:r>
              <a:rPr lang="en-US" sz="2500" dirty="0"/>
              <a:t>).</a:t>
            </a:r>
          </a:p>
          <a:p>
            <a:pPr>
              <a:spcBef>
                <a:spcPts val="1200"/>
              </a:spcBef>
            </a:pPr>
            <a:r>
              <a:rPr lang="en-US" sz="2500" dirty="0"/>
              <a:t>Reflection on the changing </a:t>
            </a:r>
            <a:r>
              <a:rPr lang="en-US" sz="2500"/>
              <a:t>sequence reveals our error here, so </a:t>
            </a:r>
            <a:r>
              <a:rPr lang="en-US" sz="2500" dirty="0"/>
              <a:t>to resolve “this absurdity, we … feign some new and unintelligible principle, that connects </a:t>
            </a:r>
            <a:r>
              <a:rPr lang="en-US" sz="2500"/>
              <a:t>the objects </a:t>
            </a:r>
            <a:r>
              <a:rPr lang="en-US" sz="2500" dirty="0"/>
              <a:t>together </a:t>
            </a:r>
            <a:r>
              <a:rPr lang="en-US" sz="2500"/>
              <a:t>… and </a:t>
            </a:r>
            <a:r>
              <a:rPr lang="en-US" sz="2500" dirty="0"/>
              <a:t>run into the notion of a </a:t>
            </a:r>
            <a:r>
              <a:rPr lang="en-US" sz="2500" i="1" dirty="0"/>
              <a:t>soul</a:t>
            </a:r>
            <a:r>
              <a:rPr lang="en-US" sz="2500" dirty="0"/>
              <a:t>, and </a:t>
            </a:r>
            <a:r>
              <a:rPr lang="en-US" sz="2500" i="1" dirty="0"/>
              <a:t>self</a:t>
            </a:r>
            <a:r>
              <a:rPr lang="en-US" sz="2500" dirty="0"/>
              <a:t>, and </a:t>
            </a:r>
            <a:r>
              <a:rPr lang="en-US" sz="2500" i="1" dirty="0"/>
              <a:t>substance</a:t>
            </a:r>
            <a:r>
              <a:rPr lang="en-US" sz="2500" dirty="0"/>
              <a:t>, to disguise the </a:t>
            </a:r>
            <a:r>
              <a:rPr lang="en-US" sz="2500"/>
              <a:t>variation.”</a:t>
            </a:r>
          </a:p>
          <a:p>
            <a:pPr>
              <a:spcBef>
                <a:spcPts val="1200"/>
              </a:spcBef>
            </a:pPr>
            <a:r>
              <a:rPr lang="en-US" sz="2500"/>
              <a:t>So </a:t>
            </a:r>
            <a:r>
              <a:rPr lang="en-US" sz="2500" u="sng"/>
              <a:t>one</a:t>
            </a:r>
            <a:r>
              <a:rPr lang="en-US" sz="2500"/>
              <a:t> type of </a:t>
            </a:r>
            <a:r>
              <a:rPr lang="en-US" sz="2500" i="1"/>
              <a:t>fiction </a:t>
            </a:r>
            <a:r>
              <a:rPr lang="en-US" sz="2500"/>
              <a:t>arises from our propensity to merge perceptions together and consider them as unchanging; </a:t>
            </a:r>
            <a:r>
              <a:rPr lang="en-US" sz="2500" u="sng"/>
              <a:t>another</a:t>
            </a:r>
            <a:r>
              <a:rPr lang="en-US" sz="2500"/>
              <a:t> is when we “imagine something unknown and mysterious, connecting the parts”.</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A973A1-193F-43F4-9388-148988A8C3AE}" type="slidenum">
              <a:rPr lang="en-US" sz="1600">
                <a:effectLst>
                  <a:outerShdw blurRad="38100" dist="38100" dir="2700000" algn="tl">
                    <a:srgbClr val="000000"/>
                  </a:outerShdw>
                </a:effectLst>
                <a:ea typeface="ＭＳ Ｐゴシック" charset="-128"/>
              </a:rPr>
              <a:pPr eaLnBrk="1" hangingPunct="1"/>
              <a:t>313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6196621"/>
      </p:ext>
    </p:extLst>
  </p:cSld>
  <p:clrMapOvr>
    <a:masterClrMapping/>
  </p:clrMapOvr>
  <p:transition spd="med">
    <p:cove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0BA5E8C-96C6-435A-8EA0-2A6ADB559DB9}" type="slidenum">
              <a:rPr lang="en-US"/>
              <a:pPr/>
              <a:t>314</a:t>
            </a:fld>
            <a:endParaRPr lang="en-US"/>
          </a:p>
        </p:txBody>
      </p:sp>
      <p:sp>
        <p:nvSpPr>
          <p:cNvPr id="2" name="Title 1"/>
          <p:cNvSpPr>
            <a:spLocks noGrp="1"/>
          </p:cNvSpPr>
          <p:nvPr>
            <p:ph type="title" idx="4294967295"/>
          </p:nvPr>
        </p:nvSpPr>
        <p:spPr>
          <a:xfrm>
            <a:off x="457200" y="224644"/>
            <a:ext cx="8229600" cy="630907"/>
          </a:xfrm>
        </p:spPr>
        <p:txBody>
          <a:bodyPr/>
          <a:lstStyle/>
          <a:p>
            <a:r>
              <a:rPr lang="en-US" dirty="0"/>
              <a:t>Association and Identity</a:t>
            </a:r>
          </a:p>
        </p:txBody>
      </p:sp>
      <p:sp>
        <p:nvSpPr>
          <p:cNvPr id="3" name="Content Placeholder 2"/>
          <p:cNvSpPr>
            <a:spLocks noGrp="1"/>
          </p:cNvSpPr>
          <p:nvPr>
            <p:ph idx="4294967295"/>
          </p:nvPr>
        </p:nvSpPr>
        <p:spPr>
          <a:xfrm>
            <a:off x="481967" y="1196752"/>
            <a:ext cx="8266497" cy="5220580"/>
          </a:xfrm>
        </p:spPr>
        <p:txBody>
          <a:bodyPr/>
          <a:lstStyle/>
          <a:p>
            <a:r>
              <a:rPr lang="en-US" sz="2600" dirty="0"/>
              <a:t>“To prove this hypothesis”, Hume aims “to show … that the objects, which are variable or interrupted, and yet are </a:t>
            </a:r>
            <a:r>
              <a:rPr lang="en-US" sz="2600" dirty="0" err="1"/>
              <a:t>suppos’d</a:t>
            </a:r>
            <a:r>
              <a:rPr lang="en-US" sz="2600" dirty="0"/>
              <a:t> to continue the same, are such only as consist of a succession of parts, connected together by resemblance, contiguity, or causation”, that is, by the association of ideas (</a:t>
            </a:r>
            <a:r>
              <a:rPr lang="en-US" sz="2600" i="1" dirty="0"/>
              <a:t>T</a:t>
            </a:r>
            <a:r>
              <a:rPr lang="en-US" sz="2600" dirty="0"/>
              <a:t> 1.4.6.7).</a:t>
            </a:r>
          </a:p>
          <a:p>
            <a:pPr>
              <a:spcBef>
                <a:spcPts val="1200"/>
              </a:spcBef>
            </a:pPr>
            <a:r>
              <a:rPr lang="en-US" sz="2600" dirty="0"/>
              <a:t>We tend to attribute identity when changes are </a:t>
            </a:r>
            <a:r>
              <a:rPr lang="en-US" sz="2600" i="1" dirty="0"/>
              <a:t>proportionately</a:t>
            </a:r>
            <a:r>
              <a:rPr lang="en-US" sz="2600" dirty="0"/>
              <a:t> small and </a:t>
            </a:r>
            <a:r>
              <a:rPr lang="en-US" sz="2600" i="1" dirty="0"/>
              <a:t>gradual</a:t>
            </a:r>
            <a:r>
              <a:rPr lang="en-US" sz="2600" dirty="0"/>
              <a:t> (</a:t>
            </a:r>
            <a:r>
              <a:rPr lang="en-US" sz="2600" i="1" dirty="0"/>
              <a:t>T</a:t>
            </a:r>
            <a:r>
              <a:rPr lang="en-US" sz="2600" dirty="0"/>
              <a:t> 1.4.6.9-10), or when the changing parts are relevant to “some </a:t>
            </a:r>
            <a:r>
              <a:rPr lang="en-US" sz="2600" i="1" dirty="0"/>
              <a:t>common end</a:t>
            </a:r>
            <a:r>
              <a:rPr lang="en-US" sz="2600" dirty="0"/>
              <a:t> or purpose”, and all the more so when they bear “the reciprocal relation of cause and effect” to each other (</a:t>
            </a:r>
            <a:r>
              <a:rPr lang="en-US" sz="2600" i="1" dirty="0"/>
              <a:t>T</a:t>
            </a:r>
            <a:r>
              <a:rPr lang="en-US" sz="2600" dirty="0"/>
              <a:t> 1.4.6.11-12).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0F57ACD-423B-40C6-86EC-3C5CDABC2999}" type="slidenum">
              <a:rPr lang="en-US" sz="1600">
                <a:effectLst>
                  <a:outerShdw blurRad="38100" dist="38100" dir="2700000" algn="tl">
                    <a:srgbClr val="000000"/>
                  </a:outerShdw>
                </a:effectLst>
                <a:ea typeface="ＭＳ Ｐゴシック" charset="-128"/>
              </a:rPr>
              <a:pPr eaLnBrk="1" hangingPunct="1"/>
              <a:t>314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00052695"/>
      </p:ext>
    </p:extLst>
  </p:cSld>
  <p:clrMapOvr>
    <a:masterClrMapping/>
  </p:clrMapOvr>
  <p:transition spd="med">
    <p:cove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5F5FB3B-45A2-4FF1-802F-AD1FAC9A79FC}" type="slidenum">
              <a:rPr lang="en-US"/>
              <a:pPr/>
              <a:t>315</a:t>
            </a:fld>
            <a:endParaRPr lang="en-US"/>
          </a:p>
        </p:txBody>
      </p:sp>
      <p:sp>
        <p:nvSpPr>
          <p:cNvPr id="2" name="Title 1"/>
          <p:cNvSpPr>
            <a:spLocks noGrp="1"/>
          </p:cNvSpPr>
          <p:nvPr>
            <p:ph type="title" idx="4294967295"/>
          </p:nvPr>
        </p:nvSpPr>
        <p:spPr>
          <a:xfrm>
            <a:off x="457200" y="97793"/>
            <a:ext cx="8229600" cy="810927"/>
          </a:xfrm>
        </p:spPr>
        <p:txBody>
          <a:bodyPr/>
          <a:lstStyle/>
          <a:p>
            <a:r>
              <a:rPr lang="en-US" dirty="0"/>
              <a:t>Explaining Personal Identity</a:t>
            </a:r>
          </a:p>
        </p:txBody>
      </p:sp>
      <p:sp>
        <p:nvSpPr>
          <p:cNvPr id="3" name="Content Placeholder 2"/>
          <p:cNvSpPr>
            <a:spLocks noGrp="1"/>
          </p:cNvSpPr>
          <p:nvPr>
            <p:ph idx="4294967295"/>
          </p:nvPr>
        </p:nvSpPr>
        <p:spPr>
          <a:xfrm>
            <a:off x="662880" y="1124744"/>
            <a:ext cx="8229600" cy="5574506"/>
          </a:xfrm>
        </p:spPr>
        <p:txBody>
          <a:bodyPr/>
          <a:lstStyle/>
          <a:p>
            <a:r>
              <a:rPr lang="en-US" sz="2600" dirty="0"/>
              <a:t>The attribution of personal identity is just another instance of this phenomenon: “The identity, which we ascribe to the mind of man, is only a fictitious one, and of a like kind with that which we ascribe to vegetables and animal bodies.” (</a:t>
            </a:r>
            <a:r>
              <a:rPr lang="en-US" sz="2600" i="1" dirty="0"/>
              <a:t>T</a:t>
            </a:r>
            <a:r>
              <a:rPr lang="en-US" sz="2600" dirty="0"/>
              <a:t> 1.4.6.15)</a:t>
            </a:r>
          </a:p>
          <a:p>
            <a:pPr>
              <a:spcBef>
                <a:spcPts val="1200"/>
              </a:spcBef>
            </a:pPr>
            <a:r>
              <a:rPr lang="en-US" sz="2600"/>
              <a:t>Hume appeals here </a:t>
            </a:r>
            <a:r>
              <a:rPr lang="en-US" sz="2600" dirty="0"/>
              <a:t>to his </a:t>
            </a:r>
            <a:r>
              <a:rPr lang="en-US" sz="2600" dirty="0" err="1"/>
              <a:t>Separability</a:t>
            </a:r>
            <a:r>
              <a:rPr lang="en-US" sz="2600" dirty="0"/>
              <a:t> Principle and his theory of causation, which tell us “that the understanding never observes any real </a:t>
            </a:r>
            <a:r>
              <a:rPr lang="en-US" sz="2600" dirty="0" err="1"/>
              <a:t>connexion</a:t>
            </a:r>
            <a:r>
              <a:rPr lang="en-US" sz="2600" dirty="0"/>
              <a:t> among objects, and that even the union of cause and effect … resolves itself  into a customary association of ideas”.  So identity cannot </a:t>
            </a:r>
            <a:r>
              <a:rPr lang="en-US" sz="2600" i="1" dirty="0"/>
              <a:t>really</a:t>
            </a:r>
            <a:r>
              <a:rPr lang="en-US" sz="2600" dirty="0"/>
              <a:t> apply between </a:t>
            </a:r>
            <a:r>
              <a:rPr lang="en-US" sz="2600"/>
              <a:t>our perceptions, but is something we attribute because of mental association </a:t>
            </a:r>
            <a:r>
              <a:rPr lang="en-US" sz="2600" dirty="0"/>
              <a:t>(</a:t>
            </a:r>
            <a:r>
              <a:rPr lang="en-US" sz="2600" i="1" dirty="0"/>
              <a:t>T</a:t>
            </a:r>
            <a:r>
              <a:rPr lang="en-US" sz="2600" dirty="0"/>
              <a:t> 1.4.6.16).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C81D94A-8029-45D4-9A56-7D161608E571}" type="slidenum">
              <a:rPr lang="en-US" sz="1600">
                <a:effectLst>
                  <a:outerShdw blurRad="38100" dist="38100" dir="2700000" algn="tl">
                    <a:srgbClr val="000000"/>
                  </a:outerShdw>
                </a:effectLst>
                <a:ea typeface="ＭＳ Ｐゴシック" charset="-128"/>
              </a:rPr>
              <a:pPr eaLnBrk="1" hangingPunct="1"/>
              <a:t>315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64672504"/>
      </p:ext>
    </p:extLst>
  </p:cSld>
  <p:clrMapOvr>
    <a:masterClrMapping/>
  </p:clrMapOvr>
  <p:transition spd="med">
    <p:cove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316</a:t>
            </a:fld>
            <a:endParaRPr lang="en-US"/>
          </a:p>
        </p:txBody>
      </p:sp>
      <p:sp>
        <p:nvSpPr>
          <p:cNvPr id="2" name="Title 1"/>
          <p:cNvSpPr>
            <a:spLocks noGrp="1"/>
          </p:cNvSpPr>
          <p:nvPr>
            <p:ph type="title" idx="4294967295"/>
          </p:nvPr>
        </p:nvSpPr>
        <p:spPr>
          <a:xfrm>
            <a:off x="211138" y="152636"/>
            <a:ext cx="8731250" cy="594903"/>
          </a:xfrm>
        </p:spPr>
        <p:txBody>
          <a:bodyPr/>
          <a:lstStyle/>
          <a:p>
            <a:r>
              <a:rPr lang="en-US" sz="4200" dirty="0"/>
              <a:t>Resemblance, Causation, Memory</a:t>
            </a:r>
          </a:p>
        </p:txBody>
      </p:sp>
      <p:sp>
        <p:nvSpPr>
          <p:cNvPr id="3" name="Content Placeholder 2"/>
          <p:cNvSpPr>
            <a:spLocks noGrp="1"/>
          </p:cNvSpPr>
          <p:nvPr>
            <p:ph idx="4294967295"/>
          </p:nvPr>
        </p:nvSpPr>
        <p:spPr>
          <a:xfrm>
            <a:off x="422089" y="1052736"/>
            <a:ext cx="8434387" cy="5470203"/>
          </a:xfrm>
        </p:spPr>
        <p:txBody>
          <a:bodyPr/>
          <a:lstStyle/>
          <a:p>
            <a:r>
              <a:rPr lang="en-US" sz="2600" dirty="0"/>
              <a:t>So “our notions of personal identity, proceed entirely from the smooth and uninterrupted progress of the thought along a train of connected ideas” (</a:t>
            </a:r>
            <a:r>
              <a:rPr lang="en-US" sz="2600" i="1" dirty="0"/>
              <a:t>T</a:t>
            </a:r>
            <a:r>
              <a:rPr lang="en-US" sz="2600" dirty="0"/>
              <a:t> 1.4.6.16).</a:t>
            </a:r>
          </a:p>
          <a:p>
            <a:pPr>
              <a:spcBef>
                <a:spcPts val="1800"/>
              </a:spcBef>
            </a:pPr>
            <a:r>
              <a:rPr lang="en-US" sz="2600" dirty="0"/>
              <a:t>Contiguity plays little role here (maybe because most perceptions have no spatial relations – </a:t>
            </a:r>
            <a:r>
              <a:rPr lang="en-US" sz="2600" i="1" dirty="0"/>
              <a:t>T</a:t>
            </a:r>
            <a:r>
              <a:rPr lang="en-US" sz="2600" dirty="0"/>
              <a:t> 1.4.5.10),</a:t>
            </a:r>
            <a:br>
              <a:rPr lang="en-US" sz="2600" dirty="0"/>
            </a:br>
            <a:r>
              <a:rPr lang="en-US" sz="2600" dirty="0"/>
              <a:t>so it must be the mutual </a:t>
            </a:r>
            <a:r>
              <a:rPr lang="en-US" sz="2600" i="1" dirty="0"/>
              <a:t>resemblance</a:t>
            </a:r>
            <a:r>
              <a:rPr lang="en-US" sz="2600" dirty="0"/>
              <a:t> and </a:t>
            </a:r>
            <a:r>
              <a:rPr lang="en-US" sz="2600" i="1" dirty="0"/>
              <a:t>causation</a:t>
            </a:r>
            <a:r>
              <a:rPr lang="en-US" sz="2600" dirty="0"/>
              <a:t> between our perceptions that are crucial (</a:t>
            </a:r>
            <a:r>
              <a:rPr lang="en-US" sz="2600" i="1" dirty="0"/>
              <a:t>T</a:t>
            </a:r>
            <a:r>
              <a:rPr lang="en-US" sz="2600" dirty="0"/>
              <a:t> 1.4.6.17).</a:t>
            </a:r>
          </a:p>
          <a:p>
            <a:pPr>
              <a:spcBef>
                <a:spcPts val="1800"/>
              </a:spcBef>
            </a:pPr>
            <a:r>
              <a:rPr lang="en-US" sz="2600" dirty="0"/>
              <a:t>Memory produces resemblance between our perceptions, and our concern about our future adds to their causal linkages.  Memory also reveals to us the sequence of linked perceptions, and so is the chief “source of personal identity” (</a:t>
            </a:r>
            <a:r>
              <a:rPr lang="en-US" sz="2600" i="1" dirty="0"/>
              <a:t>T</a:t>
            </a:r>
            <a:r>
              <a:rPr lang="en-US" sz="2600" dirty="0"/>
              <a:t> 1.4.6.18-20).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316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3180132"/>
      </p:ext>
    </p:extLst>
  </p:cSld>
  <p:clrMapOvr>
    <a:masterClrMapping/>
  </p:clrMapOvr>
  <p:transition spd="med">
    <p:cove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317</a:t>
            </a:fld>
            <a:endParaRPr lang="en-US"/>
          </a:p>
        </p:txBody>
      </p:sp>
      <p:sp>
        <p:nvSpPr>
          <p:cNvPr id="2" name="Title 1"/>
          <p:cNvSpPr>
            <a:spLocks noGrp="1"/>
          </p:cNvSpPr>
          <p:nvPr>
            <p:ph type="title" idx="4294967295"/>
          </p:nvPr>
        </p:nvSpPr>
        <p:spPr>
          <a:xfrm>
            <a:off x="211138" y="152636"/>
            <a:ext cx="8731250" cy="666911"/>
          </a:xfrm>
        </p:spPr>
        <p:txBody>
          <a:bodyPr/>
          <a:lstStyle/>
          <a:p>
            <a:r>
              <a:rPr lang="en-US" sz="4200"/>
              <a:t>Just </a:t>
            </a:r>
            <a:r>
              <a:rPr lang="en-US" sz="4200" i="1">
                <a:solidFill>
                  <a:srgbClr val="FF7C80"/>
                </a:solidFill>
              </a:rPr>
              <a:t>Who</a:t>
            </a:r>
            <a:r>
              <a:rPr lang="en-US" sz="4200"/>
              <a:t> is Confused Here?</a:t>
            </a:r>
            <a:endParaRPr lang="en-US" sz="4200" dirty="0"/>
          </a:p>
        </p:txBody>
      </p:sp>
      <p:sp>
        <p:nvSpPr>
          <p:cNvPr id="3" name="Content Placeholder 2"/>
          <p:cNvSpPr>
            <a:spLocks noGrp="1"/>
          </p:cNvSpPr>
          <p:nvPr>
            <p:ph idx="4294967295"/>
          </p:nvPr>
        </p:nvSpPr>
        <p:spPr>
          <a:xfrm>
            <a:off x="503548" y="1232756"/>
            <a:ext cx="8280920" cy="5290183"/>
          </a:xfrm>
        </p:spPr>
        <p:txBody>
          <a:bodyPr/>
          <a:lstStyle/>
          <a:p>
            <a:r>
              <a:rPr lang="en-US" sz="2600"/>
              <a:t>It is natural to ask: if “our </a:t>
            </a:r>
            <a:r>
              <a:rPr lang="en-US" sz="2600" dirty="0"/>
              <a:t>notions of personal identity, proceed entirely from the smooth </a:t>
            </a:r>
            <a:r>
              <a:rPr lang="en-US" sz="2600"/>
              <a:t>and uninterrupted </a:t>
            </a:r>
            <a:r>
              <a:rPr lang="en-US" sz="2600" dirty="0"/>
              <a:t>progress of </a:t>
            </a:r>
            <a:r>
              <a:rPr lang="en-US" sz="2600"/>
              <a:t>the thought </a:t>
            </a:r>
            <a:r>
              <a:rPr lang="en-US" sz="2600" dirty="0"/>
              <a:t>along a train of connected </a:t>
            </a:r>
            <a:r>
              <a:rPr lang="en-US" sz="2600"/>
              <a:t>ideas” leading to the confused view of them as identical, then </a:t>
            </a:r>
            <a:r>
              <a:rPr lang="en-US" sz="2600" i="1">
                <a:solidFill>
                  <a:srgbClr val="FF9999"/>
                </a:solidFill>
              </a:rPr>
              <a:t>who is the thinker whose thought is proceeding and getting confused in this way</a:t>
            </a:r>
            <a:r>
              <a:rPr lang="en-US" sz="2600"/>
              <a:t>?</a:t>
            </a:r>
            <a:endParaRPr lang="en-US" sz="2600" dirty="0"/>
          </a:p>
          <a:p>
            <a:pPr>
              <a:spcBef>
                <a:spcPts val="1800"/>
              </a:spcBef>
            </a:pPr>
            <a:r>
              <a:rPr lang="en-US" sz="2600"/>
              <a:t>For accessible discussion of this issue, see for example Harold Noonan, </a:t>
            </a:r>
            <a:r>
              <a:rPr lang="en-US" sz="2600" i="1"/>
              <a:t>Hume on Knowledge</a:t>
            </a:r>
            <a:r>
              <a:rPr lang="en-US" sz="2600"/>
              <a:t>, pp. 193-4, who goes on to link it (pp. 194-8) with the related issue of Hume’s reification of perceptions.  This is also related to the issue of “bundling”, discussed below and by Noonan at pp. 205-9.</a:t>
            </a:r>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317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77594634"/>
      </p:ext>
    </p:extLst>
  </p:cSld>
  <p:clrMapOvr>
    <a:masterClrMapping/>
  </p:clrMapOvr>
  <p:transition spd="med">
    <p:cove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CFE522-A327-4B09-9181-68DF03736550}" type="slidenum">
              <a:rPr lang="en-US"/>
              <a:pPr/>
              <a:t>318</a:t>
            </a:fld>
            <a:endParaRPr lang="en-US"/>
          </a:p>
        </p:txBody>
      </p:sp>
      <p:sp>
        <p:nvSpPr>
          <p:cNvPr id="2" name="Title 1"/>
          <p:cNvSpPr>
            <a:spLocks noGrp="1"/>
          </p:cNvSpPr>
          <p:nvPr>
            <p:ph type="title" idx="4294967295"/>
          </p:nvPr>
        </p:nvSpPr>
        <p:spPr>
          <a:xfrm>
            <a:off x="457200" y="188640"/>
            <a:ext cx="8229600" cy="846931"/>
          </a:xfrm>
        </p:spPr>
        <p:txBody>
          <a:bodyPr/>
          <a:lstStyle/>
          <a:p>
            <a:r>
              <a:rPr lang="en-US" dirty="0"/>
              <a:t>Notorious Second Thoughts</a:t>
            </a:r>
          </a:p>
        </p:txBody>
      </p:sp>
      <p:sp>
        <p:nvSpPr>
          <p:cNvPr id="3" name="Content Placeholder 2"/>
          <p:cNvSpPr>
            <a:spLocks noGrp="1"/>
          </p:cNvSpPr>
          <p:nvPr>
            <p:ph idx="4294967295"/>
          </p:nvPr>
        </p:nvSpPr>
        <p:spPr>
          <a:xfrm>
            <a:off x="457200" y="1268760"/>
            <a:ext cx="8229600" cy="5328592"/>
          </a:xfrm>
        </p:spPr>
        <p:txBody>
          <a:bodyPr/>
          <a:lstStyle/>
          <a:p>
            <a:r>
              <a:rPr lang="en-US" sz="2800" dirty="0"/>
              <a:t>In the </a:t>
            </a:r>
            <a:r>
              <a:rPr lang="en-US" sz="2800" i="1" dirty="0"/>
              <a:t>Appendix</a:t>
            </a:r>
            <a:r>
              <a:rPr lang="en-US" sz="2800" dirty="0"/>
              <a:t> to the </a:t>
            </a:r>
            <a:r>
              <a:rPr lang="en-US" sz="2800" i="1" dirty="0"/>
              <a:t>Treatise</a:t>
            </a:r>
            <a:r>
              <a:rPr lang="en-US" sz="2800" dirty="0"/>
              <a:t>, published with Book 3 in late 1740 (just 21 months after Books 1 and 2), Hume famously expresses despair about his account:</a:t>
            </a:r>
          </a:p>
          <a:p>
            <a:pPr marL="742950" lvl="2" indent="-342900">
              <a:spcBef>
                <a:spcPts val="1200"/>
              </a:spcBef>
              <a:buClr>
                <a:schemeClr val="hlink"/>
              </a:buClr>
              <a:buFont typeface="Wingdings" charset="2"/>
              <a:buNone/>
            </a:pPr>
            <a:r>
              <a:rPr lang="en-US" dirty="0"/>
              <a:t>	</a:t>
            </a:r>
            <a:r>
              <a:rPr lang="en-US" sz="2500" dirty="0"/>
              <a:t>“upon a more strict review of the section concerning </a:t>
            </a:r>
            <a:r>
              <a:rPr lang="en-US" sz="2500" i="1" dirty="0"/>
              <a:t>personal identity</a:t>
            </a:r>
            <a:r>
              <a:rPr lang="en-US" sz="2500" dirty="0"/>
              <a:t>, I find myself </a:t>
            </a:r>
            <a:r>
              <a:rPr lang="en-US" sz="2500" dirty="0" err="1"/>
              <a:t>involv’d</a:t>
            </a:r>
            <a:r>
              <a:rPr lang="en-US" sz="2500" dirty="0"/>
              <a:t> in such a labyrinth, that, I must confess, I neither know how to correct my former opinions, nor how to render them consistent.”  (</a:t>
            </a:r>
            <a:r>
              <a:rPr lang="en-US" sz="2500" i="1" dirty="0"/>
              <a:t>T</a:t>
            </a:r>
            <a:r>
              <a:rPr lang="en-US" sz="2500" dirty="0"/>
              <a:t> </a:t>
            </a:r>
            <a:r>
              <a:rPr lang="en-US" sz="2500" i="1" dirty="0"/>
              <a:t>App</a:t>
            </a:r>
            <a:r>
              <a:rPr lang="en-US" sz="2500" dirty="0"/>
              <a:t> 10).</a:t>
            </a:r>
          </a:p>
          <a:p>
            <a:pPr>
              <a:spcBef>
                <a:spcPts val="1800"/>
              </a:spcBef>
            </a:pPr>
            <a:r>
              <a:rPr lang="en-US" sz="2800" dirty="0"/>
              <a:t>Unfortunately, Hume leaves it very obscure what exactly he takes the problem to be:</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0530DC7-5644-4743-9750-8D4AFCDA9E88}" type="slidenum">
              <a:rPr lang="en-US" sz="1600">
                <a:effectLst>
                  <a:outerShdw blurRad="38100" dist="38100" dir="2700000" algn="tl">
                    <a:srgbClr val="000000"/>
                  </a:outerShdw>
                </a:effectLst>
                <a:ea typeface="ＭＳ Ｐゴシック" charset="-128"/>
              </a:rPr>
              <a:pPr eaLnBrk="1" hangingPunct="1"/>
              <a:t>318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539927508"/>
      </p:ext>
    </p:extLst>
  </p:cSld>
  <p:clrMapOvr>
    <a:masterClrMapping/>
  </p:clrMapOvr>
  <p:transition spd="med">
    <p:cove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59062B7-AC4B-4741-9442-75E65E9AB1B6}" type="slidenum">
              <a:rPr lang="en-US"/>
              <a:pPr/>
              <a:t>319</a:t>
            </a:fld>
            <a:endParaRPr lang="en-US"/>
          </a:p>
        </p:txBody>
      </p:sp>
      <p:sp>
        <p:nvSpPr>
          <p:cNvPr id="2" name="Title 1"/>
          <p:cNvSpPr>
            <a:spLocks noGrp="1"/>
          </p:cNvSpPr>
          <p:nvPr>
            <p:ph type="title" idx="4294967295"/>
          </p:nvPr>
        </p:nvSpPr>
        <p:spPr>
          <a:xfrm>
            <a:off x="457200" y="195114"/>
            <a:ext cx="8229600" cy="713606"/>
          </a:xfrm>
        </p:spPr>
        <p:txBody>
          <a:bodyPr/>
          <a:lstStyle/>
          <a:p>
            <a:r>
              <a:rPr lang="en-US" dirty="0"/>
              <a:t>Two Inconsistent Principles?</a:t>
            </a:r>
          </a:p>
        </p:txBody>
      </p:sp>
      <p:sp>
        <p:nvSpPr>
          <p:cNvPr id="3" name="Content Placeholder 2"/>
          <p:cNvSpPr>
            <a:spLocks noGrp="1"/>
          </p:cNvSpPr>
          <p:nvPr>
            <p:ph idx="4294967295"/>
          </p:nvPr>
        </p:nvSpPr>
        <p:spPr>
          <a:xfrm>
            <a:off x="611560" y="1196752"/>
            <a:ext cx="8229600" cy="5436604"/>
          </a:xfrm>
        </p:spPr>
        <p:txBody>
          <a:bodyPr/>
          <a:lstStyle/>
          <a:p>
            <a:pPr lvl="1">
              <a:buFontTx/>
              <a:buNone/>
            </a:pPr>
            <a:r>
              <a:rPr lang="en-US" dirty="0"/>
              <a:t>	</a:t>
            </a:r>
            <a:r>
              <a:rPr lang="en-US" sz="2500" dirty="0"/>
              <a:t>“In short there are two principles, which I cannot render consistent; nor is it in my power to renounce either of them, viz. </a:t>
            </a:r>
            <a:r>
              <a:rPr lang="en-US" sz="2500" i="1" dirty="0">
                <a:solidFill>
                  <a:srgbClr val="FF7C80"/>
                </a:solidFill>
              </a:rPr>
              <a:t>that all our distinct perceptions are distinct existences</a:t>
            </a:r>
            <a:r>
              <a:rPr lang="en-US" sz="2500" dirty="0"/>
              <a:t>, and </a:t>
            </a:r>
            <a:r>
              <a:rPr lang="en-US" sz="2500" i="1" dirty="0">
                <a:solidFill>
                  <a:srgbClr val="FF7C80"/>
                </a:solidFill>
              </a:rPr>
              <a:t>that the mind never perceives any real </a:t>
            </a:r>
            <a:r>
              <a:rPr lang="en-US" sz="2500" i="1" dirty="0" err="1">
                <a:solidFill>
                  <a:srgbClr val="FF7C80"/>
                </a:solidFill>
              </a:rPr>
              <a:t>connexion</a:t>
            </a:r>
            <a:r>
              <a:rPr lang="en-US" sz="2500" i="1" dirty="0">
                <a:solidFill>
                  <a:srgbClr val="FF7C80"/>
                </a:solidFill>
              </a:rPr>
              <a:t> among distinct existences</a:t>
            </a:r>
            <a:r>
              <a:rPr lang="en-US" sz="2500" dirty="0"/>
              <a:t>.  Did our perceptions either inhere in something simple and individual, or did the mind perceive some real </a:t>
            </a:r>
            <a:r>
              <a:rPr lang="en-US" sz="2500" dirty="0" err="1"/>
              <a:t>connexion</a:t>
            </a:r>
            <a:r>
              <a:rPr lang="en-US" sz="2500" dirty="0"/>
              <a:t> among them, there would be no difficulty in the case.”  (</a:t>
            </a:r>
            <a:r>
              <a:rPr lang="en-US" sz="2500" i="1" dirty="0"/>
              <a:t>T App</a:t>
            </a:r>
            <a:r>
              <a:rPr lang="en-US" sz="2500" dirty="0"/>
              <a:t> 21)</a:t>
            </a:r>
          </a:p>
          <a:p>
            <a:pPr>
              <a:spcBef>
                <a:spcPts val="1800"/>
              </a:spcBef>
            </a:pPr>
            <a:r>
              <a:rPr lang="en-US" sz="2800" dirty="0"/>
              <a:t>But the two cited principles aren’t apparently inconsistent!  So this has left </a:t>
            </a:r>
            <a:r>
              <a:rPr lang="en-US" sz="2800"/>
              <a:t>an attractively intriguing </a:t>
            </a:r>
            <a:r>
              <a:rPr lang="en-US" sz="2800" dirty="0"/>
              <a:t>puzzle for Hume’s interpreters.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C5F2338-D03E-486D-AA80-0ACDBF03C018}" type="slidenum">
              <a:rPr lang="en-US" sz="1600">
                <a:effectLst>
                  <a:outerShdw blurRad="38100" dist="38100" dir="2700000" algn="tl">
                    <a:srgbClr val="000000"/>
                  </a:outerShdw>
                </a:effectLst>
                <a:ea typeface="ＭＳ Ｐゴシック" charset="-128"/>
              </a:rPr>
              <a:pPr eaLnBrk="1" hangingPunct="1"/>
              <a:t>319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29458433"/>
      </p:ext>
    </p:extLst>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9B3F40-3CBB-4772-8EBA-0A0C3086CBA9}" type="slidenum">
              <a:rPr lang="en-US"/>
              <a:pPr/>
              <a:t>32</a:t>
            </a:fld>
            <a:endParaRPr lang="en-US"/>
          </a:p>
        </p:txBody>
      </p:sp>
      <p:sp>
        <p:nvSpPr>
          <p:cNvPr id="769026" name="Rectangle 2"/>
          <p:cNvSpPr>
            <a:spLocks noGrp="1" noChangeArrowheads="1"/>
          </p:cNvSpPr>
          <p:nvPr>
            <p:ph type="title"/>
          </p:nvPr>
        </p:nvSpPr>
        <p:spPr>
          <a:xfrm>
            <a:off x="215516" y="116632"/>
            <a:ext cx="8676964" cy="864096"/>
          </a:xfrm>
        </p:spPr>
        <p:txBody>
          <a:bodyPr/>
          <a:lstStyle/>
          <a:p>
            <a:r>
              <a:rPr lang="en-GB" sz="4200" dirty="0" err="1"/>
              <a:t>Weaponising</a:t>
            </a:r>
            <a:r>
              <a:rPr lang="en-GB" sz="4200" dirty="0"/>
              <a:t> the Copy Principle?</a:t>
            </a:r>
          </a:p>
        </p:txBody>
      </p:sp>
      <p:sp>
        <p:nvSpPr>
          <p:cNvPr id="769027" name="Rectangle 3"/>
          <p:cNvSpPr>
            <a:spLocks noGrp="1" noChangeArrowheads="1"/>
          </p:cNvSpPr>
          <p:nvPr>
            <p:ph type="body" idx="1"/>
          </p:nvPr>
        </p:nvSpPr>
        <p:spPr>
          <a:xfrm>
            <a:off x="503548" y="1232756"/>
            <a:ext cx="8316924" cy="5256584"/>
          </a:xfrm>
        </p:spPr>
        <p:txBody>
          <a:bodyPr/>
          <a:lstStyle/>
          <a:p>
            <a:r>
              <a:rPr lang="en-GB" sz="3000" dirty="0"/>
              <a:t>The 1748 </a:t>
            </a:r>
            <a:r>
              <a:rPr lang="en-GB" sz="3000" i="1" dirty="0"/>
              <a:t>Enquiry</a:t>
            </a:r>
            <a:r>
              <a:rPr lang="en-GB" sz="3000" dirty="0"/>
              <a:t> boldly flourishes the Copy Principle as a weapon against bogus ideas:</a:t>
            </a:r>
          </a:p>
          <a:p>
            <a:pPr lvl="1">
              <a:spcBef>
                <a:spcPts val="1200"/>
              </a:spcBef>
              <a:buFontTx/>
              <a:buNone/>
            </a:pPr>
            <a:r>
              <a:rPr lang="en-GB" dirty="0"/>
              <a:t>	</a:t>
            </a:r>
            <a:r>
              <a:rPr lang="en-GB" sz="2600" dirty="0"/>
              <a:t>“When we entertain ... any suspicion, that a </a:t>
            </a:r>
            <a:r>
              <a:rPr lang="en-GB" sz="2600" dirty="0" err="1"/>
              <a:t>philo-sophical</a:t>
            </a:r>
            <a:r>
              <a:rPr lang="en-GB" sz="2600" dirty="0"/>
              <a:t> term is employed without any meaning or idea (as is but too frequent), we need but enquire, </a:t>
            </a:r>
            <a:r>
              <a:rPr lang="en-GB" sz="2600" i="1" dirty="0"/>
              <a:t>from what impression is that supposed idea derived?</a:t>
            </a:r>
            <a:r>
              <a:rPr lang="en-GB" sz="2600" dirty="0"/>
              <a:t>  And if it be impossible to assign any, this will serve to confirm our suspicion.”  (</a:t>
            </a:r>
            <a:r>
              <a:rPr lang="en-GB" sz="2600" i="1" dirty="0"/>
              <a:t>E</a:t>
            </a:r>
            <a:r>
              <a:rPr lang="en-GB" sz="2600" dirty="0"/>
              <a:t> 2.9)</a:t>
            </a:r>
          </a:p>
          <a:p>
            <a:pPr>
              <a:spcBef>
                <a:spcPts val="1800"/>
              </a:spcBef>
            </a:pPr>
            <a:r>
              <a:rPr lang="en-GB" sz="3000" dirty="0"/>
              <a:t>But in practice, Hume almost always uses it not to </a:t>
            </a:r>
            <a:r>
              <a:rPr lang="en-GB" sz="3000" i="1" dirty="0"/>
              <a:t>dismiss</a:t>
            </a:r>
            <a:r>
              <a:rPr lang="en-GB" sz="3000" dirty="0"/>
              <a:t> ideas but to </a:t>
            </a:r>
            <a:r>
              <a:rPr lang="en-GB" sz="3000" i="1" dirty="0"/>
              <a:t>clarify</a:t>
            </a:r>
            <a:r>
              <a:rPr lang="en-GB" sz="3000" dirty="0"/>
              <a:t> them, by tracing them to their impression-source.</a:t>
            </a:r>
          </a:p>
        </p:txBody>
      </p:sp>
    </p:spTree>
    <p:extLst>
      <p:ext uri="{BB962C8B-B14F-4D97-AF65-F5344CB8AC3E}">
        <p14:creationId xmlns:p14="http://schemas.microsoft.com/office/powerpoint/2010/main" val="2009059420"/>
      </p:ext>
    </p:extLst>
  </p:cSld>
  <p:clrMapOvr>
    <a:masterClrMapping/>
  </p:clrMapOvr>
  <p:transition spd="med">
    <p:cove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471-51F0-4673-9872-F9A7069BC235}"/>
              </a:ext>
            </a:extLst>
          </p:cNvPr>
          <p:cNvSpPr>
            <a:spLocks noGrp="1"/>
          </p:cNvSpPr>
          <p:nvPr>
            <p:ph type="title"/>
          </p:nvPr>
        </p:nvSpPr>
        <p:spPr>
          <a:xfrm>
            <a:off x="457200" y="133797"/>
            <a:ext cx="8229600" cy="810927"/>
          </a:xfrm>
        </p:spPr>
        <p:txBody>
          <a:bodyPr/>
          <a:lstStyle/>
          <a:p>
            <a:r>
              <a:rPr lang="en-US"/>
              <a:t>Multiple Interpretations </a:t>
            </a:r>
            <a:endParaRPr lang="en-GB"/>
          </a:p>
        </p:txBody>
      </p:sp>
      <p:sp>
        <p:nvSpPr>
          <p:cNvPr id="3" name="Content Placeholder 2">
            <a:extLst>
              <a:ext uri="{FF2B5EF4-FFF2-40B4-BE49-F238E27FC236}">
                <a16:creationId xmlns:a16="http://schemas.microsoft.com/office/drawing/2014/main" id="{54DA1757-BED9-4050-9C45-DFC3E1CF4752}"/>
              </a:ext>
            </a:extLst>
          </p:cNvPr>
          <p:cNvSpPr>
            <a:spLocks noGrp="1"/>
          </p:cNvSpPr>
          <p:nvPr>
            <p:ph idx="1"/>
          </p:nvPr>
        </p:nvSpPr>
        <p:spPr>
          <a:xfrm>
            <a:off x="734888" y="1196752"/>
            <a:ext cx="7833556" cy="5328592"/>
          </a:xfrm>
        </p:spPr>
        <p:txBody>
          <a:bodyPr/>
          <a:lstStyle/>
          <a:p>
            <a:r>
              <a:rPr lang="en-US" sz="2800"/>
              <a:t>Don Garrett starts his paper “Rethinking Hume’s Second Thoughts about Personal Identity” (2011) by remarking:</a:t>
            </a:r>
          </a:p>
          <a:p>
            <a:pPr lvl="1">
              <a:spcBef>
                <a:spcPts val="1800"/>
              </a:spcBef>
              <a:buFont typeface="Arial" panose="020B0604020202020204" pitchFamily="34" charset="0"/>
              <a:buChar char=" "/>
            </a:pPr>
            <a:r>
              <a:rPr lang="en-US" sz="2500"/>
              <a:t>“Why did Hume become so dissatisfied with [his] ‘former opionions’ …?  …  The question … has received what is surely a far greater number of distinct answers – well over two dozen, even by a conservative count – than has any other interpretive question about Hume’s philosophical writings.  …  I believe it is fair to say that no commentator has ever simply endorsed the answer of any other commentator.”  (p. 16)</a:t>
            </a:r>
            <a:endParaRPr lang="en-GB" sz="2500"/>
          </a:p>
        </p:txBody>
      </p:sp>
      <p:sp>
        <p:nvSpPr>
          <p:cNvPr id="4" name="Slide Number Placeholder 3">
            <a:extLst>
              <a:ext uri="{FF2B5EF4-FFF2-40B4-BE49-F238E27FC236}">
                <a16:creationId xmlns:a16="http://schemas.microsoft.com/office/drawing/2014/main" id="{E042E1A5-6879-42DC-A30E-C3A12F4EDDA9}"/>
              </a:ext>
            </a:extLst>
          </p:cNvPr>
          <p:cNvSpPr>
            <a:spLocks noGrp="1"/>
          </p:cNvSpPr>
          <p:nvPr>
            <p:ph type="sldNum" sz="quarter" idx="10"/>
          </p:nvPr>
        </p:nvSpPr>
        <p:spPr/>
        <p:txBody>
          <a:bodyPr/>
          <a:lstStyle/>
          <a:p>
            <a:fld id="{A10A50DE-8775-498A-B5F5-974B635EB245}" type="slidenum">
              <a:rPr lang="en-US" smtClean="0"/>
              <a:pPr/>
              <a:t>320</a:t>
            </a:fld>
            <a:endParaRPr lang="en-US"/>
          </a:p>
        </p:txBody>
      </p:sp>
    </p:spTree>
    <p:extLst>
      <p:ext uri="{BB962C8B-B14F-4D97-AF65-F5344CB8AC3E}">
        <p14:creationId xmlns:p14="http://schemas.microsoft.com/office/powerpoint/2010/main" val="4038708172"/>
      </p:ext>
    </p:extLst>
  </p:cSld>
  <p:clrMapOvr>
    <a:masterClrMapping/>
  </p:clrMapOvr>
  <p:transition spd="med">
    <p:cove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1C7265-98A1-4030-97A7-1E90CD70A11F}" type="slidenum">
              <a:rPr lang="en-US"/>
              <a:pPr/>
              <a:t>321</a:t>
            </a:fld>
            <a:endParaRPr lang="en-US"/>
          </a:p>
        </p:txBody>
      </p:sp>
      <p:sp>
        <p:nvSpPr>
          <p:cNvPr id="1158146" name="Rectangle 2"/>
          <p:cNvSpPr>
            <a:spLocks noGrp="1" noChangeArrowheads="1"/>
          </p:cNvSpPr>
          <p:nvPr>
            <p:ph type="title"/>
          </p:nvPr>
        </p:nvSpPr>
        <p:spPr>
          <a:xfrm>
            <a:off x="457200" y="152636"/>
            <a:ext cx="8229600" cy="882935"/>
          </a:xfrm>
        </p:spPr>
        <p:txBody>
          <a:bodyPr/>
          <a:lstStyle/>
          <a:p>
            <a:r>
              <a:rPr lang="en-GB" dirty="0"/>
              <a:t>A “Bundling Problem”?</a:t>
            </a:r>
            <a:endParaRPr lang="en-US" dirty="0"/>
          </a:p>
        </p:txBody>
      </p:sp>
      <p:sp>
        <p:nvSpPr>
          <p:cNvPr id="1158147" name="Rectangle 3"/>
          <p:cNvSpPr>
            <a:spLocks noGrp="1" noChangeArrowheads="1"/>
          </p:cNvSpPr>
          <p:nvPr>
            <p:ph type="body" idx="1"/>
          </p:nvPr>
        </p:nvSpPr>
        <p:spPr>
          <a:xfrm>
            <a:off x="457200" y="1268760"/>
            <a:ext cx="8229600" cy="5328890"/>
          </a:xfrm>
        </p:spPr>
        <p:txBody>
          <a:bodyPr/>
          <a:lstStyle/>
          <a:p>
            <a:r>
              <a:rPr lang="en-GB" sz="3000" dirty="0"/>
              <a:t>Many have seen the heart of Hume’s difficulty as some sort of </a:t>
            </a:r>
            <a:r>
              <a:rPr lang="en-GB" sz="3000" i="1" dirty="0"/>
              <a:t>bundling problem</a:t>
            </a:r>
            <a:r>
              <a:rPr lang="en-GB" sz="3000" dirty="0"/>
              <a:t>, e.g.:</a:t>
            </a:r>
          </a:p>
          <a:p>
            <a:pPr lvl="1">
              <a:spcBef>
                <a:spcPts val="1500"/>
              </a:spcBef>
            </a:pPr>
            <a:r>
              <a:rPr lang="en-GB" sz="2600" dirty="0"/>
              <a:t>What is it that makes our perceptions part of “our bundle” in the way that enables us to be seduced into thinking of them as a continuing self?</a:t>
            </a:r>
          </a:p>
          <a:p>
            <a:pPr lvl="1">
              <a:spcBef>
                <a:spcPts val="1500"/>
              </a:spcBef>
            </a:pPr>
            <a:r>
              <a:rPr lang="en-GB" sz="2600" dirty="0"/>
              <a:t>After all, I have no temptation to think of </a:t>
            </a:r>
            <a:r>
              <a:rPr lang="en-GB" sz="2600" i="1" dirty="0"/>
              <a:t>your</a:t>
            </a:r>
            <a:r>
              <a:rPr lang="en-GB" sz="2600" dirty="0"/>
              <a:t> perceptions as part of </a:t>
            </a:r>
            <a:r>
              <a:rPr lang="en-GB" sz="2600" i="1" dirty="0"/>
              <a:t>my</a:t>
            </a:r>
            <a:r>
              <a:rPr lang="en-GB" sz="2600" dirty="0"/>
              <a:t> self, because they don’t even come to my awareness!</a:t>
            </a:r>
          </a:p>
          <a:p>
            <a:pPr lvl="1">
              <a:spcBef>
                <a:spcPts val="1500"/>
              </a:spcBef>
            </a:pPr>
            <a:r>
              <a:rPr lang="en-GB" sz="2600" dirty="0"/>
              <a:t>This all seems to presuppose that the perceptions must </a:t>
            </a:r>
            <a:r>
              <a:rPr lang="en-GB" sz="2600" i="1" dirty="0"/>
              <a:t>genuinely</a:t>
            </a:r>
            <a:r>
              <a:rPr lang="en-GB" sz="2600" dirty="0"/>
              <a:t> be bundled in some way </a:t>
            </a:r>
            <a:r>
              <a:rPr lang="en-GB" sz="2600" i="1" dirty="0"/>
              <a:t>before</a:t>
            </a:r>
            <a:r>
              <a:rPr lang="en-GB" sz="2600" dirty="0"/>
              <a:t> Hume’s account of the error can even get going.</a:t>
            </a:r>
            <a:endParaRPr lang="en-US" sz="2600" dirty="0"/>
          </a:p>
        </p:txBody>
      </p:sp>
    </p:spTree>
    <p:extLst>
      <p:ext uri="{BB962C8B-B14F-4D97-AF65-F5344CB8AC3E}">
        <p14:creationId xmlns:p14="http://schemas.microsoft.com/office/powerpoint/2010/main" val="2505248973"/>
      </p:ext>
    </p:extLst>
  </p:cSld>
  <p:clrMapOvr>
    <a:masterClrMapping/>
  </p:clrMapOvr>
  <p:transition spd="med">
    <p:cove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5A0-7ECA-4C61-9F4F-0157A48CCFF7}"/>
              </a:ext>
            </a:extLst>
          </p:cNvPr>
          <p:cNvSpPr>
            <a:spLocks noGrp="1"/>
          </p:cNvSpPr>
          <p:nvPr>
            <p:ph type="title"/>
          </p:nvPr>
        </p:nvSpPr>
        <p:spPr>
          <a:xfrm>
            <a:off x="457200" y="224644"/>
            <a:ext cx="8229600" cy="630907"/>
          </a:xfrm>
        </p:spPr>
        <p:txBody>
          <a:bodyPr/>
          <a:lstStyle/>
          <a:p>
            <a:r>
              <a:rPr lang="en-US"/>
              <a:t>Garrett’s Proposal</a:t>
            </a:r>
            <a:endParaRPr lang="en-GB"/>
          </a:p>
        </p:txBody>
      </p:sp>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1268760"/>
            <a:ext cx="8229600" cy="5220580"/>
          </a:xfrm>
        </p:spPr>
        <p:txBody>
          <a:bodyPr/>
          <a:lstStyle/>
          <a:p>
            <a:r>
              <a:rPr lang="en-US" sz="2800"/>
              <a:t>Garrett’s carefully argued proposal in his 2011 paper seems as good as any other.  He sees Hume’s problem as arising from three of his “central doctrines”:</a:t>
            </a:r>
          </a:p>
          <a:p>
            <a:pPr lvl="1">
              <a:spcBef>
                <a:spcPts val="2400"/>
              </a:spcBef>
            </a:pPr>
            <a:r>
              <a:rPr lang="en-US" sz="2300" i="1" u="sng"/>
              <a:t>Placeless Perceptions</a:t>
            </a:r>
            <a:br>
              <a:rPr lang="en-US" sz="2300" i="1"/>
            </a:br>
            <a:r>
              <a:rPr lang="en-US" sz="2300"/>
              <a:t>No </a:t>
            </a:r>
            <a:r>
              <a:rPr lang="en-US" sz="2300" i="1">
                <a:solidFill>
                  <a:srgbClr val="FF7C80"/>
                </a:solidFill>
              </a:rPr>
              <a:t>nonvisual</a:t>
            </a:r>
            <a:r>
              <a:rPr lang="en-US" sz="2300"/>
              <a:t> and </a:t>
            </a:r>
            <a:r>
              <a:rPr lang="en-US" sz="2300" i="1">
                <a:solidFill>
                  <a:srgbClr val="FF7C80"/>
                </a:solidFill>
              </a:rPr>
              <a:t>nontactile</a:t>
            </a:r>
            <a:r>
              <a:rPr lang="en-US" sz="2300"/>
              <a:t> perception is in any “place,” either spiritual (such as a soul or mental substance) or spatial, by which it is located relative to any other perception.  Even visual and tactile perceptions are not in any place by which they are located relative to any other perceptions except to those (if any) with which they form a spatially complex perception.</a:t>
            </a:r>
          </a:p>
          <a:p>
            <a:pPr lvl="1"/>
            <a:endParaRPr lang="en-US" sz="2500" i="1"/>
          </a:p>
          <a:p>
            <a:pPr lvl="1"/>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322</a:t>
            </a:fld>
            <a:endParaRPr lang="en-US"/>
          </a:p>
        </p:txBody>
      </p:sp>
    </p:spTree>
    <p:extLst>
      <p:ext uri="{BB962C8B-B14F-4D97-AF65-F5344CB8AC3E}">
        <p14:creationId xmlns:p14="http://schemas.microsoft.com/office/powerpoint/2010/main" val="3768091560"/>
      </p:ext>
    </p:extLst>
  </p:cSld>
  <p:clrMapOvr>
    <a:masterClrMapping/>
  </p:clrMapOvr>
  <p:transition spd="med">
    <p:cove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404664"/>
            <a:ext cx="8229600" cy="6084676"/>
          </a:xfrm>
        </p:spPr>
        <p:txBody>
          <a:bodyPr/>
          <a:lstStyle/>
          <a:p>
            <a:pPr lvl="1">
              <a:spcBef>
                <a:spcPts val="1800"/>
              </a:spcBef>
            </a:pPr>
            <a:r>
              <a:rPr lang="en-US" sz="2300" i="1" u="sng"/>
              <a:t>Conjunctive Causation</a:t>
            </a:r>
            <a:br>
              <a:rPr lang="en-US" sz="2300" i="1"/>
            </a:br>
            <a:r>
              <a:rPr lang="en-US" sz="2300"/>
              <a:t>Taken together, the following are individually necessary and jointly sufficient for the existence of a causal relation between two objects: (i) priority in time; (ii) contiguity in time and, </a:t>
            </a:r>
            <a:r>
              <a:rPr lang="en-US" sz="2300" i="1">
                <a:solidFill>
                  <a:srgbClr val="FF7C80"/>
                </a:solidFill>
              </a:rPr>
              <a:t>where applicable</a:t>
            </a:r>
            <a:r>
              <a:rPr lang="en-US" sz="2300"/>
              <a:t>, in place; and (iii) constant similar conjunction of like objects.</a:t>
            </a:r>
          </a:p>
          <a:p>
            <a:pPr lvl="1">
              <a:spcBef>
                <a:spcPts val="2400"/>
              </a:spcBef>
            </a:pPr>
            <a:r>
              <a:rPr lang="en-US" sz="2300" i="1" u="sng"/>
              <a:t>Causal Bundling</a:t>
            </a:r>
            <a:br>
              <a:rPr lang="en-US" sz="2300" i="1"/>
            </a:br>
            <a:r>
              <a:rPr lang="en-US" sz="2300"/>
              <a:t>Perceptions are in the same mind if and only if they are elements in a system of relevant causal relations holding among them.</a:t>
            </a:r>
          </a:p>
          <a:p>
            <a:pPr>
              <a:spcBef>
                <a:spcPts val="2400"/>
              </a:spcBef>
            </a:pPr>
            <a:r>
              <a:rPr lang="en-US" sz="2800"/>
              <a:t>Garrett argues that these three doctrines together made it impossible for Hume to achieve a coherent conception of how perceptions have a “place” within any particular mind.</a:t>
            </a:r>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323</a:t>
            </a:fld>
            <a:endParaRPr lang="en-US"/>
          </a:p>
        </p:txBody>
      </p:sp>
    </p:spTree>
    <p:extLst>
      <p:ext uri="{BB962C8B-B14F-4D97-AF65-F5344CB8AC3E}">
        <p14:creationId xmlns:p14="http://schemas.microsoft.com/office/powerpoint/2010/main" val="3208401256"/>
      </p:ext>
    </p:extLst>
  </p:cSld>
  <p:clrMapOvr>
    <a:masterClrMapping/>
  </p:clrMapOvr>
  <p:transition spd="med">
    <p:cove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en-GB" dirty="0"/>
              <a:t>Changes of Mind?</a:t>
            </a:r>
          </a:p>
        </p:txBody>
      </p:sp>
      <p:sp>
        <p:nvSpPr>
          <p:cNvPr id="3" name="Content Placeholder 2"/>
          <p:cNvSpPr>
            <a:spLocks noGrp="1"/>
          </p:cNvSpPr>
          <p:nvPr>
            <p:ph idx="1"/>
          </p:nvPr>
        </p:nvSpPr>
        <p:spPr>
          <a:xfrm>
            <a:off x="683568" y="1052736"/>
            <a:ext cx="8172908" cy="5544616"/>
          </a:xfrm>
        </p:spPr>
        <p:txBody>
          <a:bodyPr/>
          <a:lstStyle/>
          <a:p>
            <a:r>
              <a:rPr lang="en-GB" sz="2500" dirty="0"/>
              <a:t>The issue of identity doesn’t arise in the </a:t>
            </a:r>
            <a:r>
              <a:rPr lang="en-GB" sz="2500" i="1" dirty="0"/>
              <a:t>Enquiry</a:t>
            </a:r>
            <a:r>
              <a:rPr lang="en-GB" sz="2500" dirty="0"/>
              <a:t>, and the only mention of personal identity in Hume’s later works is in his posthumously published </a:t>
            </a:r>
            <a:r>
              <a:rPr lang="en-GB" sz="2500" i="1" dirty="0"/>
              <a:t>Dialogues concerning Natural Religion</a:t>
            </a:r>
            <a:r>
              <a:rPr lang="en-GB" sz="2500" dirty="0"/>
              <a:t>, at </a:t>
            </a:r>
            <a:r>
              <a:rPr lang="en-GB" sz="2500" i="1" dirty="0"/>
              <a:t>D</a:t>
            </a:r>
            <a:r>
              <a:rPr lang="en-GB" sz="2500" dirty="0"/>
              <a:t> 4.2-3).  There “the soul of man” is described by Demea as constantly changing, and Cleanthes responds that a mind by its nature cannot be immutable.  So neither of them considers mental identity incompatible with change.</a:t>
            </a:r>
          </a:p>
          <a:p>
            <a:pPr>
              <a:spcBef>
                <a:spcPts val="1200"/>
              </a:spcBef>
            </a:pPr>
            <a:r>
              <a:rPr lang="en-GB" sz="2500" dirty="0"/>
              <a:t>The Separability Principle also disappears in the later works (at least in anything more than a very lightweight form), so Hume </a:t>
            </a:r>
            <a:r>
              <a:rPr lang="en-GB" sz="2500" i="1" u="sng" dirty="0"/>
              <a:t>might</a:t>
            </a:r>
            <a:r>
              <a:rPr lang="en-GB" sz="2500" dirty="0"/>
              <a:t> have changed his mind on the principles that made identity, especially of persons, so intractable in the </a:t>
            </a:r>
            <a:r>
              <a:rPr lang="en-GB" sz="2500" i="1" dirty="0"/>
              <a:t>Treatise</a:t>
            </a:r>
            <a:r>
              <a:rPr lang="en-GB" sz="2500" dirty="0"/>
              <a:t>. </a:t>
            </a:r>
          </a:p>
          <a:p>
            <a:pPr>
              <a:spcBef>
                <a:spcPts val="1200"/>
              </a:spcBef>
            </a:pPr>
            <a:endParaRPr lang="en-GB" sz="30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324</a:t>
            </a:fld>
            <a:endParaRPr lang="en-US"/>
          </a:p>
        </p:txBody>
      </p:sp>
    </p:spTree>
    <p:extLst>
      <p:ext uri="{BB962C8B-B14F-4D97-AF65-F5344CB8AC3E}">
        <p14:creationId xmlns:p14="http://schemas.microsoft.com/office/powerpoint/2010/main" val="354565189"/>
      </p:ext>
    </p:extLst>
  </p:cSld>
  <p:clrMapOvr>
    <a:masterClrMapping/>
  </p:clrMapOvr>
  <p:transition spd="med">
    <p:cove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8. Hume’s Sceptical Crisis, and His Second Thoughts</a:t>
            </a: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047065802"/>
      </p:ext>
    </p:extLst>
  </p:cSld>
  <p:clrMapOvr>
    <a:masterClrMapping/>
  </p:clrMapOvr>
  <p:transition spd="med">
    <p:cove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326</a:t>
            </a:fld>
            <a:endParaRPr lang="en-US"/>
          </a:p>
        </p:txBody>
      </p:sp>
      <p:sp>
        <p:nvSpPr>
          <p:cNvPr id="2" name="Title 1"/>
          <p:cNvSpPr>
            <a:spLocks noGrp="1"/>
          </p:cNvSpPr>
          <p:nvPr>
            <p:ph type="title" idx="4294967295"/>
          </p:nvPr>
        </p:nvSpPr>
        <p:spPr>
          <a:xfrm>
            <a:off x="457200" y="260648"/>
            <a:ext cx="8229600" cy="594903"/>
          </a:xfrm>
        </p:spPr>
        <p:txBody>
          <a:bodyPr/>
          <a:lstStyle/>
          <a:p>
            <a:pPr>
              <a:defRPr/>
            </a:pPr>
            <a:r>
              <a:rPr lang="en-US" sz="4000"/>
              <a:t>So Far in </a:t>
            </a:r>
            <a:r>
              <a:rPr lang="en-US" sz="4000" i="1"/>
              <a:t>Treatise</a:t>
            </a:r>
            <a:r>
              <a:rPr lang="en-US" sz="4000"/>
              <a:t> 1.4 …</a:t>
            </a:r>
            <a:endParaRPr lang="en-US" sz="4000" dirty="0">
              <a:latin typeface="+mj-lt"/>
              <a:ea typeface="+mj-ea"/>
              <a:cs typeface="+mj-cs"/>
            </a:endParaRPr>
          </a:p>
        </p:txBody>
      </p:sp>
      <p:sp>
        <p:nvSpPr>
          <p:cNvPr id="3" name="Content Placeholder 2"/>
          <p:cNvSpPr>
            <a:spLocks noGrp="1"/>
          </p:cNvSpPr>
          <p:nvPr>
            <p:ph idx="4294967295"/>
          </p:nvPr>
        </p:nvSpPr>
        <p:spPr>
          <a:xfrm>
            <a:off x="352425" y="1052736"/>
            <a:ext cx="8504051" cy="5448015"/>
          </a:xfrm>
        </p:spPr>
        <p:txBody>
          <a:bodyPr/>
          <a:lstStyle/>
          <a:p>
            <a:r>
              <a:rPr lang="en-GB" sz="2400" i="1" dirty="0"/>
              <a:t>Treatise</a:t>
            </a:r>
            <a:r>
              <a:rPr lang="en-GB" sz="2400" dirty="0"/>
              <a:t> 1.4.1, “Of Scepticism with Regard to Reason”, and 1.4.2, “Of Scepticism with Regard to the Senses”, conclude that our beliefs – whether </a:t>
            </a:r>
            <a:r>
              <a:rPr lang="en-GB" sz="2400"/>
              <a:t>concerning the inferences we draw, or the objects we </a:t>
            </a:r>
            <a:r>
              <a:rPr lang="en-GB" sz="2400" dirty="0"/>
              <a:t>seem to perceive</a:t>
            </a:r>
            <a:r>
              <a:rPr lang="en-GB" sz="2400"/>
              <a:t>, – </a:t>
            </a:r>
            <a:r>
              <a:rPr lang="en-GB" sz="2400" dirty="0"/>
              <a:t>are rationally unsustainable.  But in both cases, we are humanly unable to maintain such radical scepticism, and retain our beliefs through “carelessness and in-attention”.</a:t>
            </a:r>
          </a:p>
          <a:p>
            <a:pPr>
              <a:spcBef>
                <a:spcPts val="1200"/>
              </a:spcBef>
            </a:pPr>
            <a:r>
              <a:rPr lang="en-GB" sz="2400" dirty="0"/>
              <a:t>In </a:t>
            </a:r>
            <a:r>
              <a:rPr lang="en-GB" sz="2400" i="1" dirty="0"/>
              <a:t>Treatise</a:t>
            </a:r>
            <a:r>
              <a:rPr lang="en-GB" sz="2400" dirty="0"/>
              <a:t> 1.4.3, “Of the Ancient Philosophy”, Hume ridicules Aristotelians for following their imagination (like children and poets) in attributing purposes to objects.</a:t>
            </a:r>
          </a:p>
          <a:p>
            <a:pPr lvl="1">
              <a:spcBef>
                <a:spcPts val="900"/>
              </a:spcBef>
            </a:pPr>
            <a:r>
              <a:rPr lang="en-GB" sz="2100" dirty="0"/>
              <a:t>But his own philosophy of induction and belief is founded on custom and hence “the imagination”; so isn’t he being unfair?</a:t>
            </a:r>
          </a:p>
          <a:p>
            <a:pPr lvl="1">
              <a:spcBef>
                <a:spcPts val="900"/>
              </a:spcBef>
            </a:pPr>
            <a:r>
              <a:rPr lang="en-GB" sz="2100" dirty="0"/>
              <a:t>At </a:t>
            </a:r>
            <a:r>
              <a:rPr lang="en-GB" sz="2100" i="1" dirty="0"/>
              <a:t>T</a:t>
            </a:r>
            <a:r>
              <a:rPr lang="en-GB" sz="2100" dirty="0"/>
              <a:t> 1.4.4.1, Hume sketches a defence against this objection, distinguishing between two categories of “imaginative</a:t>
            </a:r>
            <a:r>
              <a:rPr lang="en-GB" sz="2100"/>
              <a:t>” principle:</a:t>
            </a:r>
            <a:endParaRPr lang="en-GB" sz="21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326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06729196"/>
      </p:ext>
    </p:extLst>
  </p:cSld>
  <p:clrMapOvr>
    <a:masterClrMapping/>
  </p:clrMapOvr>
  <p:transition spd="med">
    <p:cove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327</a:t>
            </a:fld>
            <a:endParaRPr lang="en-US"/>
          </a:p>
        </p:txBody>
      </p:sp>
      <p:sp>
        <p:nvSpPr>
          <p:cNvPr id="3" name="Content Placeholder 2"/>
          <p:cNvSpPr>
            <a:spLocks noGrp="1"/>
          </p:cNvSpPr>
          <p:nvPr>
            <p:ph idx="4294967295"/>
          </p:nvPr>
        </p:nvSpPr>
        <p:spPr>
          <a:xfrm>
            <a:off x="220663" y="404663"/>
            <a:ext cx="8669337" cy="6204099"/>
          </a:xfrm>
        </p:spPr>
        <p:txBody>
          <a:bodyPr/>
          <a:lstStyle/>
          <a:p>
            <a:pPr>
              <a:buFont typeface="Wingdings" charset="2"/>
              <a:buNone/>
            </a:pPr>
            <a:r>
              <a:rPr lang="en-US" sz="2500" dirty="0"/>
              <a:t>	</a:t>
            </a:r>
            <a:r>
              <a:rPr lang="en-US" sz="2400" dirty="0"/>
              <a:t>“In order to justify myself, I must distinguish in the imagination betwixt </a:t>
            </a:r>
            <a:r>
              <a:rPr lang="en-US" sz="2400" dirty="0">
                <a:solidFill>
                  <a:srgbClr val="92D050"/>
                </a:solidFill>
              </a:rPr>
              <a:t>the principles which are permanent, irresistible, and universal</a:t>
            </a:r>
            <a:r>
              <a:rPr lang="en-US" sz="2400" dirty="0"/>
              <a:t>; such as the customary transition from causes to effects, and from effects to causes:  And </a:t>
            </a:r>
            <a:r>
              <a:rPr lang="en-US" sz="2400" dirty="0">
                <a:solidFill>
                  <a:srgbClr val="FF9999"/>
                </a:solidFill>
              </a:rPr>
              <a:t>the principles, which are changeable, weak, and irregular</a:t>
            </a:r>
            <a:r>
              <a:rPr lang="en-US" sz="2400" dirty="0"/>
              <a:t>; such as those I have just now taken notice of.  </a:t>
            </a:r>
            <a:r>
              <a:rPr lang="en-US" sz="2400" dirty="0">
                <a:solidFill>
                  <a:srgbClr val="92D050"/>
                </a:solidFill>
              </a:rPr>
              <a:t>The former are the foundation of all our thoughts and actions</a:t>
            </a:r>
            <a:r>
              <a:rPr lang="en-US" sz="2400" dirty="0"/>
              <a:t>, so that upon their removal human nature must immediately perish and go to ruin.  </a:t>
            </a:r>
            <a:r>
              <a:rPr lang="en-US" sz="2400" dirty="0">
                <a:solidFill>
                  <a:srgbClr val="FF9999"/>
                </a:solidFill>
              </a:rPr>
              <a:t>The latter are neither unavoidable to mankind, nor necessary, or so much as useful in the conduct of life</a:t>
            </a:r>
            <a:r>
              <a:rPr lang="en-US" sz="2400" dirty="0"/>
              <a:t>; but on the contrary are </a:t>
            </a:r>
            <a:r>
              <a:rPr lang="en-US" sz="2400" dirty="0" err="1"/>
              <a:t>observ’d</a:t>
            </a:r>
            <a:r>
              <a:rPr lang="en-US" sz="2400" dirty="0"/>
              <a:t> only to take place in weak minds, and being opposite to the other principles of conduct and reasoning, may easily be subverted by a due contrast and opposition.  </a:t>
            </a:r>
            <a:r>
              <a:rPr lang="en-US" sz="2400" dirty="0">
                <a:solidFill>
                  <a:srgbClr val="92D050"/>
                </a:solidFill>
              </a:rPr>
              <a:t>For this reason the former are </a:t>
            </a:r>
            <a:r>
              <a:rPr lang="en-US" sz="2400" dirty="0" err="1">
                <a:solidFill>
                  <a:srgbClr val="92D050"/>
                </a:solidFill>
              </a:rPr>
              <a:t>receiv’d</a:t>
            </a:r>
            <a:r>
              <a:rPr lang="en-US" sz="2400" dirty="0">
                <a:solidFill>
                  <a:srgbClr val="92D050"/>
                </a:solidFill>
              </a:rPr>
              <a:t> by philosophy, </a:t>
            </a:r>
            <a:r>
              <a:rPr lang="en-US" sz="2400" dirty="0">
                <a:solidFill>
                  <a:srgbClr val="FF9999"/>
                </a:solidFill>
              </a:rPr>
              <a:t>and the latter </a:t>
            </a:r>
            <a:r>
              <a:rPr lang="en-US" sz="2400">
                <a:solidFill>
                  <a:srgbClr val="FF9999"/>
                </a:solidFill>
              </a:rPr>
              <a:t>rejected</a:t>
            </a:r>
            <a:r>
              <a:rPr lang="en-US" sz="2400"/>
              <a:t>.”</a:t>
            </a:r>
          </a:p>
          <a:p>
            <a:pPr algn="r">
              <a:buFont typeface="Wingdings" charset="2"/>
              <a:buNone/>
            </a:pPr>
            <a:r>
              <a:rPr lang="en-US" sz="2400"/>
              <a:t>(</a:t>
            </a:r>
            <a:r>
              <a:rPr lang="en-US" sz="2400" i="1"/>
              <a:t>T</a:t>
            </a:r>
            <a:r>
              <a:rPr lang="en-US" sz="2400"/>
              <a:t> 1.4.4.1 – copied from  258)</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327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76774673"/>
      </p:ext>
    </p:extLst>
  </p:cSld>
  <p:clrMapOvr>
    <a:masterClrMapping/>
  </p:clrMapOvr>
  <p:transition spd="med">
    <p:cove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328</a:t>
            </a:fld>
            <a:endParaRPr lang="en-US"/>
          </a:p>
        </p:txBody>
      </p:sp>
      <p:sp>
        <p:nvSpPr>
          <p:cNvPr id="3" name="Content Placeholder 2"/>
          <p:cNvSpPr>
            <a:spLocks noGrp="1"/>
          </p:cNvSpPr>
          <p:nvPr>
            <p:ph idx="4294967295"/>
          </p:nvPr>
        </p:nvSpPr>
        <p:spPr>
          <a:xfrm>
            <a:off x="352425" y="465261"/>
            <a:ext cx="8576059" cy="6132091"/>
          </a:xfrm>
        </p:spPr>
        <p:txBody>
          <a:bodyPr/>
          <a:lstStyle/>
          <a:p>
            <a:r>
              <a:rPr lang="en-GB" sz="2400" i="1" dirty="0"/>
              <a:t>Treatise</a:t>
            </a:r>
            <a:r>
              <a:rPr lang="en-GB" sz="2400" dirty="0"/>
              <a:t> 1.4.4, “Of the </a:t>
            </a:r>
            <a:r>
              <a:rPr lang="en-GB" sz="2400"/>
              <a:t>Modern Philosophy”, </a:t>
            </a:r>
            <a:r>
              <a:rPr lang="en-GB" sz="2400" dirty="0"/>
              <a:t>then goes on to reveal yet another problem with the conventional </a:t>
            </a:r>
            <a:r>
              <a:rPr lang="en-GB" sz="2400" dirty="0" err="1"/>
              <a:t>Lockean</a:t>
            </a:r>
            <a:r>
              <a:rPr lang="en-GB" sz="2400" dirty="0"/>
              <a:t> belief in external objects, making at least three in all:</a:t>
            </a:r>
          </a:p>
          <a:p>
            <a:pPr lvl="1"/>
            <a:r>
              <a:rPr lang="en-GB" sz="2200"/>
              <a:t>False attribution of temporal identity (</a:t>
            </a:r>
            <a:r>
              <a:rPr lang="en-GB" sz="2200" i="1"/>
              <a:t>T</a:t>
            </a:r>
            <a:r>
              <a:rPr lang="en-GB" sz="2200"/>
              <a:t> </a:t>
            </a:r>
            <a:r>
              <a:rPr lang="en-GB" sz="2200" dirty="0"/>
              <a:t>1.4.2.31-2</a:t>
            </a:r>
            <a:r>
              <a:rPr lang="en-GB" sz="2200"/>
              <a:t>, 1.4.3.2-4);</a:t>
            </a:r>
            <a:endParaRPr lang="en-GB" sz="2200" dirty="0"/>
          </a:p>
          <a:p>
            <a:pPr lvl="1"/>
            <a:r>
              <a:rPr lang="en-GB" sz="2200" dirty="0"/>
              <a:t>Impossibility </a:t>
            </a:r>
            <a:r>
              <a:rPr lang="en-GB" sz="2200"/>
              <a:t>of inference to objects (</a:t>
            </a:r>
            <a:r>
              <a:rPr lang="en-GB" sz="2200" i="1"/>
              <a:t>T</a:t>
            </a:r>
            <a:r>
              <a:rPr lang="en-GB" sz="2200"/>
              <a:t> 1.4.2.47);</a:t>
            </a:r>
            <a:endParaRPr lang="en-GB" sz="2200" dirty="0"/>
          </a:p>
          <a:p>
            <a:pPr lvl="1"/>
            <a:r>
              <a:rPr lang="en-GB" sz="2200" dirty="0"/>
              <a:t>We cannot form an idea of primary qualities without relying on secondary qualities, which are acknowledged to be “nothing but impressions in the mind” (</a:t>
            </a:r>
            <a:r>
              <a:rPr lang="en-GB" sz="2200" i="1" dirty="0"/>
              <a:t>T</a:t>
            </a:r>
            <a:r>
              <a:rPr lang="en-GB" sz="2200" dirty="0"/>
              <a:t> 1.4.4.3).  So we can form no coherent idea of a mind-independent object (</a:t>
            </a:r>
            <a:r>
              <a:rPr lang="en-GB" sz="2200" i="1" dirty="0"/>
              <a:t>T</a:t>
            </a:r>
            <a:r>
              <a:rPr lang="en-GB" sz="2200" dirty="0"/>
              <a:t> 1.4.4.6-9).</a:t>
            </a:r>
          </a:p>
          <a:p>
            <a:pPr>
              <a:spcBef>
                <a:spcPts val="1800"/>
              </a:spcBef>
            </a:pPr>
            <a:r>
              <a:rPr lang="en-GB" sz="2400" i="1" dirty="0"/>
              <a:t>Treatise</a:t>
            </a:r>
            <a:r>
              <a:rPr lang="en-GB" sz="2400" dirty="0"/>
              <a:t> 1.4.5-6, “Of the Immateriality of the Soul” and “Of Personal Identity”, may well be radically sceptical from a traditional perspective, but Hume does not see them as leading to “such contradictions and difficulties” as he claims to have found by now “in every system concerning external objects, and in the idea of matter” (</a:t>
            </a:r>
            <a:r>
              <a:rPr lang="en-GB" sz="2400" i="1" dirty="0"/>
              <a:t>T</a:t>
            </a:r>
            <a:r>
              <a:rPr lang="en-GB" sz="2400" dirty="0"/>
              <a:t> 1.4.5.1).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328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77218784"/>
      </p:ext>
    </p:extLst>
  </p:cSld>
  <p:clrMapOvr>
    <a:masterClrMapping/>
  </p:clrMapOvr>
  <p:transition spd="med">
    <p:cove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6D02C2-D2AF-408A-B948-ECEA34F69833}" type="slidenum">
              <a:rPr lang="en-US" altLang="en-US"/>
              <a:pPr/>
              <a:t>329</a:t>
            </a:fld>
            <a:endParaRPr lang="en-US" alt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altLang="en-US" sz="5000" dirty="0"/>
              <a:t>8(a)</a:t>
            </a:r>
            <a:br>
              <a:rPr lang="en-GB" altLang="en-US" sz="5000" dirty="0"/>
            </a:br>
            <a:br>
              <a:rPr lang="en-GB" altLang="en-US" sz="5000"/>
            </a:br>
            <a:r>
              <a:rPr lang="en-GB" altLang="en-US" sz="5000"/>
              <a:t>Complications Regarding</a:t>
            </a:r>
            <a:br>
              <a:rPr lang="en-GB" altLang="en-US" sz="5000"/>
            </a:br>
            <a:r>
              <a:rPr lang="en-GB" altLang="en-US" sz="5000"/>
              <a:t>the </a:t>
            </a:r>
            <a:r>
              <a:rPr lang="en-GB" altLang="en-US" sz="5000" dirty="0" err="1"/>
              <a:t>Humean</a:t>
            </a:r>
            <a:r>
              <a:rPr lang="en-GB" altLang="en-US" sz="5000" dirty="0"/>
              <a:t> “Imagination”</a:t>
            </a:r>
            <a:endParaRPr lang="en-US" altLang="en-US" sz="5000" dirty="0"/>
          </a:p>
        </p:txBody>
      </p:sp>
      <p:pic>
        <p:nvPicPr>
          <p:cNvPr id="1218563"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18091"/>
      </p:ext>
    </p:extLst>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33</a:t>
            </a:fld>
            <a:endParaRPr lang="en-US"/>
          </a:p>
        </p:txBody>
      </p:sp>
      <p:sp>
        <p:nvSpPr>
          <p:cNvPr id="770050" name="Rectangle 2"/>
          <p:cNvSpPr>
            <a:spLocks noGrp="1" noChangeArrowheads="1"/>
          </p:cNvSpPr>
          <p:nvPr>
            <p:ph type="title"/>
          </p:nvPr>
        </p:nvSpPr>
        <p:spPr>
          <a:xfrm>
            <a:off x="457200" y="224644"/>
            <a:ext cx="8229600" cy="1278979"/>
          </a:xfrm>
        </p:spPr>
        <p:txBody>
          <a:bodyPr/>
          <a:lstStyle/>
          <a:p>
            <a:r>
              <a:rPr lang="en-GB" sz="4000" dirty="0"/>
              <a:t>Hume’s First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529021" y="1736813"/>
            <a:ext cx="8039423" cy="4860838"/>
          </a:xfrm>
        </p:spPr>
        <p:txBody>
          <a:bodyPr/>
          <a:lstStyle/>
          <a:p>
            <a:r>
              <a:rPr lang="en-GB" sz="3000" dirty="0"/>
              <a:t>There seem to be no counterexamples:</a:t>
            </a:r>
          </a:p>
          <a:p>
            <a:pPr lvl="1">
              <a:buFontTx/>
              <a:buNone/>
            </a:pPr>
            <a:r>
              <a:rPr lang="en-GB" dirty="0"/>
              <a:t>	</a:t>
            </a:r>
            <a:r>
              <a:rPr lang="en-GB" sz="2600" dirty="0"/>
              <a:t>“After the most accurate examination, of which I am capable, I venture to affirm, that the rule here holds without any exception, and that every simple idea has a simple impression, which resembles it; and every simple impression a correspondent idea.”  (</a:t>
            </a:r>
            <a:r>
              <a:rPr lang="en-GB" sz="2600" i="1" dirty="0"/>
              <a:t>T</a:t>
            </a:r>
            <a:r>
              <a:rPr lang="en-GB" sz="2600" dirty="0"/>
              <a:t> 1.1.1.5)</a:t>
            </a:r>
          </a:p>
          <a:p>
            <a:pPr>
              <a:spcBef>
                <a:spcPts val="1800"/>
              </a:spcBef>
            </a:pPr>
            <a:r>
              <a:rPr lang="en-GB" sz="3000" dirty="0"/>
              <a:t>And since the impressions come before the ideas (</a:t>
            </a:r>
            <a:r>
              <a:rPr lang="en-GB" sz="3000" i="1" dirty="0"/>
              <a:t>T </a:t>
            </a:r>
            <a:r>
              <a:rPr lang="en-GB" sz="3000" dirty="0"/>
              <a:t>1.1.1.8), they must cause the ideas rather than vice-versa.</a:t>
            </a:r>
          </a:p>
        </p:txBody>
      </p:sp>
    </p:spTree>
    <p:extLst>
      <p:ext uri="{BB962C8B-B14F-4D97-AF65-F5344CB8AC3E}">
        <p14:creationId xmlns:p14="http://schemas.microsoft.com/office/powerpoint/2010/main" val="1195053070"/>
      </p:ext>
    </p:extLst>
  </p:cSld>
  <p:clrMapOvr>
    <a:masterClrMapping/>
  </p:clrMapOvr>
  <p:transition spd="med">
    <p:cove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330</a:t>
            </a:fld>
            <a:endParaRPr lang="en-US"/>
          </a:p>
        </p:txBody>
      </p:sp>
      <p:sp>
        <p:nvSpPr>
          <p:cNvPr id="2" name="Title 1"/>
          <p:cNvSpPr>
            <a:spLocks noGrp="1"/>
          </p:cNvSpPr>
          <p:nvPr>
            <p:ph type="title" idx="4294967295"/>
          </p:nvPr>
        </p:nvSpPr>
        <p:spPr>
          <a:xfrm>
            <a:off x="457200" y="44624"/>
            <a:ext cx="8229600" cy="1332148"/>
          </a:xfrm>
        </p:spPr>
        <p:txBody>
          <a:bodyPr/>
          <a:lstStyle/>
          <a:p>
            <a:pPr>
              <a:defRPr/>
            </a:pPr>
            <a:r>
              <a:rPr lang="en-US" sz="4000" dirty="0">
                <a:latin typeface="+mj-lt"/>
                <a:ea typeface="+mj-ea"/>
                <a:cs typeface="+mj-cs"/>
              </a:rPr>
              <a:t>“Imagination” as the Faculty</a:t>
            </a:r>
            <a:br>
              <a:rPr lang="en-US" sz="4000" dirty="0">
                <a:latin typeface="+mj-lt"/>
                <a:ea typeface="+mj-ea"/>
                <a:cs typeface="+mj-cs"/>
              </a:rPr>
            </a:br>
            <a:r>
              <a:rPr lang="en-US" sz="4000" dirty="0">
                <a:latin typeface="+mj-lt"/>
                <a:ea typeface="+mj-ea"/>
                <a:cs typeface="+mj-cs"/>
              </a:rPr>
              <a:t>of Having, and Operating on, Ideas</a:t>
            </a:r>
          </a:p>
        </p:txBody>
      </p:sp>
      <p:sp>
        <p:nvSpPr>
          <p:cNvPr id="3" name="Content Placeholder 2"/>
          <p:cNvSpPr>
            <a:spLocks noGrp="1"/>
          </p:cNvSpPr>
          <p:nvPr>
            <p:ph idx="4294967295"/>
          </p:nvPr>
        </p:nvSpPr>
        <p:spPr>
          <a:xfrm>
            <a:off x="457200" y="1664804"/>
            <a:ext cx="8383961" cy="4968552"/>
          </a:xfrm>
        </p:spPr>
        <p:txBody>
          <a:bodyPr/>
          <a:lstStyle/>
          <a:p>
            <a:r>
              <a:rPr lang="en-GB" sz="2500" dirty="0"/>
              <a:t>Hume’s Copy Principle leads him to assimilate </a:t>
            </a:r>
            <a:r>
              <a:rPr lang="en-GB" sz="2500" i="1" dirty="0"/>
              <a:t>thinking</a:t>
            </a:r>
            <a:r>
              <a:rPr lang="en-GB" sz="2500" dirty="0"/>
              <a:t> to the having of ideas that are </a:t>
            </a:r>
            <a:r>
              <a:rPr lang="en-GB" sz="2500" i="1" dirty="0"/>
              <a:t>imagistic</a:t>
            </a:r>
            <a:r>
              <a:rPr lang="en-GB" sz="2500" dirty="0"/>
              <a:t>, in being literal copies of sensory (or quasi-sensory) impressions, either of “outer” sensation or “inner” reflection.</a:t>
            </a:r>
          </a:p>
          <a:p>
            <a:pPr>
              <a:spcBef>
                <a:spcPts val="1200"/>
              </a:spcBef>
            </a:pPr>
            <a:r>
              <a:rPr lang="en-GB" sz="2500" dirty="0"/>
              <a:t>Hume accordingly denies that we can form “pure and intellectual” ideas, e.g. in mathematics (</a:t>
            </a:r>
            <a:r>
              <a:rPr lang="en-GB" sz="2500" i="1" dirty="0"/>
              <a:t>T</a:t>
            </a:r>
            <a:r>
              <a:rPr lang="en-GB" sz="2500" dirty="0"/>
              <a:t> 1.3.1.7).</a:t>
            </a:r>
          </a:p>
          <a:p>
            <a:pPr>
              <a:spcBef>
                <a:spcPts val="1200"/>
              </a:spcBef>
            </a:pPr>
            <a:r>
              <a:rPr lang="en-GB" sz="2500" dirty="0"/>
              <a:t>This implies that the </a:t>
            </a:r>
            <a:r>
              <a:rPr lang="en-GB" sz="2500" i="1" dirty="0"/>
              <a:t>imagination</a:t>
            </a:r>
            <a:r>
              <a:rPr lang="en-GB" sz="2500" dirty="0"/>
              <a:t>, traditionally conceived of as the faculty that we use when </a:t>
            </a:r>
            <a:r>
              <a:rPr lang="en-GB" sz="2500" i="1" dirty="0"/>
              <a:t>imagining</a:t>
            </a:r>
            <a:r>
              <a:rPr lang="en-GB" sz="2500" dirty="0"/>
              <a:t> things (e.g. fanciful ideas that we have created ourselves), becomes more generally where virtually all of our active thinking (going beyond mere memory) takes place.</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330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19714631"/>
      </p:ext>
    </p:extLst>
  </p:cSld>
  <p:clrMapOvr>
    <a:masterClrMapping/>
  </p:clrMapOvr>
  <p:transition spd="med">
    <p:cove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331</a:t>
            </a:fld>
            <a:endParaRPr lang="en-US"/>
          </a:p>
        </p:txBody>
      </p:sp>
      <p:sp>
        <p:nvSpPr>
          <p:cNvPr id="2" name="Title 1"/>
          <p:cNvSpPr>
            <a:spLocks noGrp="1"/>
          </p:cNvSpPr>
          <p:nvPr>
            <p:ph type="title" idx="4294967295"/>
          </p:nvPr>
        </p:nvSpPr>
        <p:spPr>
          <a:xfrm>
            <a:off x="457200" y="188640"/>
            <a:ext cx="8229600" cy="1188132"/>
          </a:xfrm>
        </p:spPr>
        <p:txBody>
          <a:bodyPr/>
          <a:lstStyle/>
          <a:p>
            <a:pPr>
              <a:defRPr/>
            </a:pPr>
            <a:r>
              <a:rPr lang="en-US" sz="4000" dirty="0">
                <a:latin typeface="+mj-lt"/>
                <a:ea typeface="+mj-ea"/>
                <a:cs typeface="+mj-cs"/>
              </a:rPr>
              <a:t>“Imagination” as Opposed to “Reason” or “the Understanding”</a:t>
            </a:r>
          </a:p>
        </p:txBody>
      </p:sp>
      <p:sp>
        <p:nvSpPr>
          <p:cNvPr id="3" name="Content Placeholder 2"/>
          <p:cNvSpPr>
            <a:spLocks noGrp="1"/>
          </p:cNvSpPr>
          <p:nvPr>
            <p:ph idx="4294967295"/>
          </p:nvPr>
        </p:nvSpPr>
        <p:spPr>
          <a:xfrm>
            <a:off x="352425" y="1700808"/>
            <a:ext cx="8504051" cy="4968552"/>
          </a:xfrm>
        </p:spPr>
        <p:txBody>
          <a:bodyPr/>
          <a:lstStyle/>
          <a:p>
            <a:r>
              <a:rPr lang="en-GB" sz="2600" dirty="0"/>
              <a:t>In Lecture 3 (slides 88-96), we saw that Hume generally identifies “reason” with “the understanding”, and two of his most famous discussions – of induction and the external world – set this faculty </a:t>
            </a:r>
            <a:r>
              <a:rPr lang="en-GB" sz="2600" i="1" dirty="0"/>
              <a:t>in opposition to</a:t>
            </a:r>
            <a:r>
              <a:rPr lang="en-GB" sz="2600" dirty="0"/>
              <a:t> “the imagination” (also called “the fancy”).</a:t>
            </a:r>
          </a:p>
          <a:p>
            <a:r>
              <a:rPr lang="en-GB" sz="2600" dirty="0"/>
              <a:t>Moreover these discussions proceed by showing first that reason </a:t>
            </a:r>
            <a:r>
              <a:rPr lang="en-GB" sz="2600" i="1" dirty="0"/>
              <a:t>cannot </a:t>
            </a:r>
            <a:r>
              <a:rPr lang="en-GB" sz="2600" dirty="0"/>
              <a:t>explain the belief in question (either about the unobserved, or about the existence of body), and then concluding that the imagination must be responsible, apparently because the belief requires a </a:t>
            </a:r>
            <a:r>
              <a:rPr lang="en-GB" sz="2600" i="1" dirty="0"/>
              <a:t>non-rational</a:t>
            </a:r>
            <a:r>
              <a:rPr lang="en-GB" sz="2600" dirty="0"/>
              <a:t> explanation.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331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00627730"/>
      </p:ext>
    </p:extLst>
  </p:cSld>
  <p:clrMapOvr>
    <a:masterClrMapping/>
  </p:clrMapOvr>
  <p:transition spd="med">
    <p:cove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332</a:t>
            </a:fld>
            <a:endParaRPr lang="en-US"/>
          </a:p>
        </p:txBody>
      </p:sp>
      <p:sp>
        <p:nvSpPr>
          <p:cNvPr id="2" name="Title 1"/>
          <p:cNvSpPr>
            <a:spLocks noGrp="1"/>
          </p:cNvSpPr>
          <p:nvPr>
            <p:ph type="title" idx="4294967295"/>
          </p:nvPr>
        </p:nvSpPr>
        <p:spPr>
          <a:xfrm>
            <a:off x="352425" y="152636"/>
            <a:ext cx="8504051" cy="576064"/>
          </a:xfrm>
        </p:spPr>
        <p:txBody>
          <a:bodyPr/>
          <a:lstStyle/>
          <a:p>
            <a:pPr>
              <a:defRPr/>
            </a:pPr>
            <a:r>
              <a:rPr lang="en-US" sz="4000" dirty="0">
                <a:latin typeface="+mj-lt"/>
                <a:ea typeface="+mj-ea"/>
                <a:cs typeface="+mj-cs"/>
              </a:rPr>
              <a:t>Yet Custom Remains Respectable</a:t>
            </a:r>
          </a:p>
        </p:txBody>
      </p:sp>
      <p:sp>
        <p:nvSpPr>
          <p:cNvPr id="3" name="Content Placeholder 2"/>
          <p:cNvSpPr>
            <a:spLocks noGrp="1"/>
          </p:cNvSpPr>
          <p:nvPr>
            <p:ph idx="4294967295"/>
          </p:nvPr>
        </p:nvSpPr>
        <p:spPr>
          <a:xfrm>
            <a:off x="683568" y="908720"/>
            <a:ext cx="8064896" cy="5760640"/>
          </a:xfrm>
        </p:spPr>
        <p:txBody>
          <a:bodyPr/>
          <a:lstStyle/>
          <a:p>
            <a:r>
              <a:rPr lang="en-GB" sz="2500" dirty="0"/>
              <a:t>Although Hume consistently treats our </a:t>
            </a:r>
            <a:r>
              <a:rPr lang="en-GB" sz="2500" i="1" dirty="0">
                <a:solidFill>
                  <a:srgbClr val="FF9999"/>
                </a:solidFill>
              </a:rPr>
              <a:t>belief in body</a:t>
            </a:r>
            <a:r>
              <a:rPr lang="en-GB" sz="2500" dirty="0"/>
              <a:t> as rationally dubious and even incoherent (Lecture 7, slides 280-285), he treats our </a:t>
            </a:r>
            <a:r>
              <a:rPr lang="en-GB" sz="2500" i="1" dirty="0">
                <a:solidFill>
                  <a:srgbClr val="FF9999"/>
                </a:solidFill>
              </a:rPr>
              <a:t>causal reasoning </a:t>
            </a:r>
            <a:r>
              <a:rPr lang="en-GB" sz="2500" dirty="0"/>
              <a:t>with far more respect (Lecture 6, slides 225-235).</a:t>
            </a:r>
          </a:p>
          <a:p>
            <a:pPr>
              <a:spcBef>
                <a:spcPts val="1800"/>
              </a:spcBef>
            </a:pPr>
            <a:r>
              <a:rPr lang="en-GB" sz="2500" i="1" dirty="0">
                <a:solidFill>
                  <a:schemeClr val="tx2"/>
                </a:solidFill>
              </a:rPr>
              <a:t>Moreover, </a:t>
            </a:r>
            <a:r>
              <a:rPr lang="en-GB" sz="2500" i="1" dirty="0">
                <a:solidFill>
                  <a:srgbClr val="FF9999"/>
                </a:solidFill>
              </a:rPr>
              <a:t>he treats causal, inductive inference as an operation of reason</a:t>
            </a:r>
            <a:r>
              <a:rPr lang="en-GB" sz="2500" i="1" dirty="0">
                <a:solidFill>
                  <a:schemeClr val="tx2"/>
                </a:solidFill>
              </a:rPr>
              <a:t>, even after Treatise 1.3.6-7 has apparently proved that it is “</a:t>
            </a:r>
            <a:r>
              <a:rPr lang="en-GB" sz="2500" i="1" dirty="0" err="1">
                <a:solidFill>
                  <a:schemeClr val="tx2"/>
                </a:solidFill>
              </a:rPr>
              <a:t>determin’d</a:t>
            </a:r>
            <a:r>
              <a:rPr lang="en-GB" sz="2500" i="1" dirty="0">
                <a:solidFill>
                  <a:schemeClr val="tx2"/>
                </a:solidFill>
              </a:rPr>
              <a:t> by” custom, an associative principle of the imagination.</a:t>
            </a:r>
            <a:endParaRPr lang="en-GB" sz="2500" dirty="0">
              <a:solidFill>
                <a:schemeClr val="tx2"/>
              </a:solidFill>
            </a:endParaRPr>
          </a:p>
          <a:p>
            <a:pPr>
              <a:spcBef>
                <a:spcPts val="1800"/>
              </a:spcBef>
            </a:pPr>
            <a:r>
              <a:rPr lang="en-GB" sz="2500" dirty="0"/>
              <a:t>In the </a:t>
            </a:r>
            <a:r>
              <a:rPr lang="en-GB" sz="2500" i="1" dirty="0"/>
              <a:t>Abstract</a:t>
            </a:r>
            <a:r>
              <a:rPr lang="en-GB" sz="2500" dirty="0"/>
              <a:t> and first </a:t>
            </a:r>
            <a:r>
              <a:rPr lang="en-GB" sz="2500" i="1" dirty="0"/>
              <a:t>Enquiry</a:t>
            </a:r>
            <a:r>
              <a:rPr lang="en-GB" sz="2500" dirty="0"/>
              <a:t>, moreover, he explicitly praises custom as the guide of life:</a:t>
            </a:r>
          </a:p>
          <a:p>
            <a:pPr lvl="1"/>
            <a:r>
              <a:rPr lang="en-GB" sz="2300" dirty="0"/>
              <a:t>“</a:t>
            </a:r>
            <a:r>
              <a:rPr lang="en-GB" sz="2300" dirty="0" err="1"/>
              <a:t>’Tis</a:t>
            </a:r>
            <a:r>
              <a:rPr lang="en-GB" sz="2300" dirty="0"/>
              <a:t> not, therefore, reason, which is the guide of life, but custom.”  (</a:t>
            </a:r>
            <a:r>
              <a:rPr lang="en-GB" sz="2300" i="1" dirty="0"/>
              <a:t>A</a:t>
            </a:r>
            <a:r>
              <a:rPr lang="en-GB" sz="2300" dirty="0"/>
              <a:t> 16)</a:t>
            </a:r>
            <a:endParaRPr lang="en-GB" sz="2300" i="1" dirty="0"/>
          </a:p>
          <a:p>
            <a:pPr lvl="1"/>
            <a:r>
              <a:rPr lang="en-GB" sz="2300" dirty="0"/>
              <a:t>“Custom, then, is the great guide of human life.” (</a:t>
            </a:r>
            <a:r>
              <a:rPr lang="en-GB" sz="2300" i="1" dirty="0"/>
              <a:t>E</a:t>
            </a:r>
            <a:r>
              <a:rPr lang="en-GB" sz="2300" dirty="0"/>
              <a:t> 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332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67253226"/>
      </p:ext>
    </p:extLst>
  </p:cSld>
  <p:clrMapOvr>
    <a:masterClrMapping/>
  </p:clrMapOvr>
  <p:transition spd="med">
    <p:cove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333</a:t>
            </a:fld>
            <a:endParaRPr lang="en-US"/>
          </a:p>
        </p:txBody>
      </p:sp>
      <p:sp>
        <p:nvSpPr>
          <p:cNvPr id="873475" name="Rectangle 3"/>
          <p:cNvSpPr>
            <a:spLocks noGrp="1" noChangeArrowheads="1"/>
          </p:cNvSpPr>
          <p:nvPr>
            <p:ph type="body" idx="1"/>
          </p:nvPr>
        </p:nvSpPr>
        <p:spPr>
          <a:xfrm>
            <a:off x="457200" y="1880828"/>
            <a:ext cx="8229600" cy="4680310"/>
          </a:xfrm>
        </p:spPr>
        <p:txBody>
          <a:bodyPr/>
          <a:lstStyle/>
          <a:p>
            <a:pPr lvl="1">
              <a:spcBef>
                <a:spcPts val="1200"/>
              </a:spcBef>
            </a:pPr>
            <a:r>
              <a:rPr lang="en-GB" sz="2400" i="1" dirty="0"/>
              <a:t>T</a:t>
            </a:r>
            <a:r>
              <a:rPr lang="en-GB" sz="2400" dirty="0"/>
              <a:t> 1.3.11.2 (“human reason” includes </a:t>
            </a:r>
            <a:r>
              <a:rPr lang="en-GB" sz="2400" i="1" dirty="0"/>
              <a:t>proofs</a:t>
            </a:r>
            <a:r>
              <a:rPr lang="en-GB" sz="2400" dirty="0"/>
              <a:t> and </a:t>
            </a:r>
            <a:r>
              <a:rPr lang="en-GB" sz="2400" i="1" dirty="0"/>
              <a:t>probabilities</a:t>
            </a:r>
            <a:r>
              <a:rPr lang="en-GB" sz="2400" dirty="0"/>
              <a:t>);</a:t>
            </a:r>
          </a:p>
          <a:p>
            <a:pPr lvl="1">
              <a:spcBef>
                <a:spcPts val="1200"/>
              </a:spcBef>
            </a:pPr>
            <a:r>
              <a:rPr lang="en-GB" sz="2400" dirty="0"/>
              <a:t>1.4.2.47, 1.4.4.15 (“reason” includes inference from cause and effect);</a:t>
            </a:r>
          </a:p>
          <a:p>
            <a:pPr lvl="1">
              <a:spcBef>
                <a:spcPts val="1200"/>
              </a:spcBef>
            </a:pPr>
            <a:r>
              <a:rPr lang="en-GB" sz="2400" dirty="0"/>
              <a:t>2.3.3.3 (“reason is nothing but the discovery of” cause and effect relations);</a:t>
            </a:r>
          </a:p>
          <a:p>
            <a:pPr lvl="1">
              <a:spcBef>
                <a:spcPts val="1200"/>
              </a:spcBef>
            </a:pPr>
            <a:r>
              <a:rPr lang="en-GB" sz="2400" dirty="0"/>
              <a:t>3.1.1.12 (“reason, in a strict and philosophical sense, … discovers the connexion of causes and effects”);</a:t>
            </a:r>
          </a:p>
          <a:p>
            <a:pPr lvl="1">
              <a:spcBef>
                <a:spcPts val="1200"/>
              </a:spcBef>
            </a:pPr>
            <a:r>
              <a:rPr lang="en-GB" sz="2400" dirty="0"/>
              <a:t>3.1.1.18 (“the operations of human understanding [include] the inferring of matter of fact”).</a:t>
            </a:r>
          </a:p>
        </p:txBody>
      </p:sp>
      <p:sp>
        <p:nvSpPr>
          <p:cNvPr id="7" name="Title 1">
            <a:extLst>
              <a:ext uri="{FF2B5EF4-FFF2-40B4-BE49-F238E27FC236}">
                <a16:creationId xmlns:a16="http://schemas.microsoft.com/office/drawing/2014/main" id="{7DB1CB6F-20C0-4ABD-801A-944BE49430D9}"/>
              </a:ext>
            </a:extLst>
          </p:cNvPr>
          <p:cNvSpPr txBox="1">
            <a:spLocks/>
          </p:cNvSpPr>
          <p:nvPr/>
        </p:nvSpPr>
        <p:spPr bwMode="auto">
          <a:xfrm>
            <a:off x="352425" y="116632"/>
            <a:ext cx="8504051" cy="1332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kern="0"/>
              <a:t>Causal Inference Continues to be Considered an Operation of Reason</a:t>
            </a:r>
            <a:endParaRPr lang="en-US" sz="4000" kern="0" dirty="0"/>
          </a:p>
        </p:txBody>
      </p:sp>
    </p:spTree>
    <p:extLst>
      <p:ext uri="{BB962C8B-B14F-4D97-AF65-F5344CB8AC3E}">
        <p14:creationId xmlns:p14="http://schemas.microsoft.com/office/powerpoint/2010/main" val="895282739"/>
      </p:ext>
    </p:extLst>
  </p:cSld>
  <p:clrMapOvr>
    <a:masterClrMapping/>
  </p:clrMapOvr>
  <p:transition spd="med">
    <p:cove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334</a:t>
            </a:fld>
            <a:endParaRPr lang="en-US"/>
          </a:p>
        </p:txBody>
      </p:sp>
      <p:sp>
        <p:nvSpPr>
          <p:cNvPr id="3" name="Content Placeholder 2"/>
          <p:cNvSpPr>
            <a:spLocks noGrp="1"/>
          </p:cNvSpPr>
          <p:nvPr>
            <p:ph idx="4294967295"/>
          </p:nvPr>
        </p:nvSpPr>
        <p:spPr>
          <a:xfrm>
            <a:off x="323528" y="1643360"/>
            <a:ext cx="8640960" cy="6178128"/>
          </a:xfrm>
        </p:spPr>
        <p:txBody>
          <a:bodyPr/>
          <a:lstStyle/>
          <a:p>
            <a:pPr>
              <a:spcBef>
                <a:spcPts val="1800"/>
              </a:spcBef>
            </a:pPr>
            <a:r>
              <a:rPr lang="en-US" sz="2600" dirty="0"/>
              <a:t>In </a:t>
            </a:r>
            <a:r>
              <a:rPr lang="en-US" sz="2600" i="1" dirty="0"/>
              <a:t>T</a:t>
            </a:r>
            <a:r>
              <a:rPr lang="en-US" sz="2600" dirty="0"/>
              <a:t> 1.3.15 (slides 226-7) we saw Hume formulating “general rules” that can enable us to identify the real causal factors in resembling situations, avoiding crude prejudice (of the sort illustrated at </a:t>
            </a:r>
            <a:r>
              <a:rPr lang="en-US" sz="2600" i="1" dirty="0"/>
              <a:t>T</a:t>
            </a:r>
            <a:r>
              <a:rPr lang="en-US" sz="2600" dirty="0"/>
              <a:t> 1.3.13.7,  slide 174).  Note what Hume says about this in faculty terms:</a:t>
            </a:r>
          </a:p>
          <a:p>
            <a:pPr lvl="1">
              <a:spcBef>
                <a:spcPts val="1200"/>
              </a:spcBef>
              <a:buNone/>
            </a:pPr>
            <a:r>
              <a:rPr lang="en-GB" sz="2600" dirty="0"/>
              <a:t>	</a:t>
            </a:r>
            <a:r>
              <a:rPr lang="en-GB" sz="2200" dirty="0"/>
              <a:t>“</a:t>
            </a:r>
            <a:r>
              <a:rPr lang="en-GB" sz="2200" dirty="0">
                <a:solidFill>
                  <a:srgbClr val="92D050"/>
                </a:solidFill>
              </a:rPr>
              <a:t>The general rule is attributed to </a:t>
            </a:r>
            <a:r>
              <a:rPr lang="en-GB" sz="2200" u="sng" dirty="0">
                <a:solidFill>
                  <a:srgbClr val="92D050"/>
                </a:solidFill>
              </a:rPr>
              <a:t>our judgment</a:t>
            </a:r>
            <a:r>
              <a:rPr lang="en-GB" sz="2200" dirty="0"/>
              <a:t>; as being more extensive and constant. </a:t>
            </a:r>
            <a:r>
              <a:rPr lang="en-GB" sz="2200" dirty="0">
                <a:solidFill>
                  <a:srgbClr val="FF9999"/>
                </a:solidFill>
              </a:rPr>
              <a:t>The exception to </a:t>
            </a:r>
            <a:r>
              <a:rPr lang="en-GB" sz="2200" u="sng" dirty="0">
                <a:solidFill>
                  <a:srgbClr val="FF9999"/>
                </a:solidFill>
              </a:rPr>
              <a:t>the imagination</a:t>
            </a:r>
            <a:r>
              <a:rPr lang="en-GB" sz="2200" dirty="0"/>
              <a:t>; as being more capricious and uncertain.”  (</a:t>
            </a:r>
            <a:r>
              <a:rPr lang="en-GB" sz="2200" i="1" dirty="0"/>
              <a:t>T</a:t>
            </a:r>
            <a:r>
              <a:rPr lang="en-GB" sz="2200" dirty="0"/>
              <a:t> 1.3.13.11)</a:t>
            </a:r>
          </a:p>
          <a:p>
            <a:pPr marL="457200" lvl="1" indent="0">
              <a:spcBef>
                <a:spcPts val="1200"/>
              </a:spcBef>
              <a:buNone/>
            </a:pPr>
            <a:r>
              <a:rPr lang="en-GB" sz="2600" dirty="0"/>
              <a:t>The distinction is being drawn between types of principle – apparently on the basis of their </a:t>
            </a:r>
            <a:r>
              <a:rPr lang="en-GB" sz="2600" i="1" dirty="0"/>
              <a:t>reliability</a:t>
            </a:r>
            <a:r>
              <a:rPr lang="en-GB" sz="2600" dirty="0"/>
              <a:t> – rather than in terms of parts of the mind.</a:t>
            </a:r>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334</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179512" y="152636"/>
            <a:ext cx="8784976" cy="1260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A Distinction </a:t>
            </a:r>
            <a:r>
              <a:rPr kumimoji="0" lang="en-US" altLang="en-US" sz="42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between</a:t>
            </a:r>
            <a:r>
              <a:rPr kumimoji="0" lang="en-US" altLang="en-US" sz="4200" b="0" i="0" u="none" strike="noStrike" kern="0" cap="none" spc="0" normalizeH="0" noProof="0">
                <a:ln>
                  <a:noFill/>
                </a:ln>
                <a:solidFill>
                  <a:schemeClr val="tx2"/>
                </a:solidFill>
                <a:effectLst>
                  <a:outerShdw blurRad="38100" dist="38100" dir="2700000" algn="tl">
                    <a:srgbClr val="000000"/>
                  </a:outerShdw>
                </a:effectLst>
                <a:uLnTx/>
                <a:uFillTx/>
                <a:latin typeface="+mj-lt"/>
                <a:ea typeface="+mj-ea"/>
                <a:cs typeface="+mj-cs"/>
              </a:rPr>
              <a:t> Types of Principle, Not Parts of the Mind</a:t>
            </a:r>
            <a:endPar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3693646920"/>
      </p:ext>
    </p:extLst>
  </p:cSld>
  <p:clrMapOvr>
    <a:masterClrMapping/>
  </p:clrMapOvr>
  <p:transition spd="med">
    <p:cove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D52368-EECC-4CCC-B693-83AF8F29FA85}" type="slidenum">
              <a:rPr lang="en-US" altLang="en-US"/>
              <a:pPr/>
              <a:t>335</a:t>
            </a:fld>
            <a:endParaRPr lang="en-US" altLang="en-US"/>
          </a:p>
        </p:txBody>
      </p:sp>
      <p:sp>
        <p:nvSpPr>
          <p:cNvPr id="1163266" name="Rectangle 2"/>
          <p:cNvSpPr>
            <a:spLocks noGrp="1" noChangeArrowheads="1"/>
          </p:cNvSpPr>
          <p:nvPr>
            <p:ph type="title"/>
          </p:nvPr>
        </p:nvSpPr>
        <p:spPr>
          <a:xfrm>
            <a:off x="611560" y="80628"/>
            <a:ext cx="8229600" cy="738919"/>
          </a:xfrm>
        </p:spPr>
        <p:txBody>
          <a:bodyPr/>
          <a:lstStyle/>
          <a:p>
            <a:r>
              <a:rPr lang="en-GB" altLang="en-US" dirty="0"/>
              <a:t>A Tension in “the Imagination”</a:t>
            </a:r>
            <a:endParaRPr lang="en-US" altLang="en-US" dirty="0"/>
          </a:p>
        </p:txBody>
      </p:sp>
      <p:sp>
        <p:nvSpPr>
          <p:cNvPr id="1163267" name="Rectangle 3"/>
          <p:cNvSpPr>
            <a:spLocks noGrp="1" noChangeArrowheads="1"/>
          </p:cNvSpPr>
          <p:nvPr>
            <p:ph type="body" idx="1"/>
          </p:nvPr>
        </p:nvSpPr>
        <p:spPr>
          <a:xfrm>
            <a:off x="611560" y="1124744"/>
            <a:ext cx="8280920" cy="5508612"/>
          </a:xfrm>
        </p:spPr>
        <p:txBody>
          <a:bodyPr/>
          <a:lstStyle/>
          <a:p>
            <a:r>
              <a:rPr lang="en-GB" altLang="en-US" sz="2800" dirty="0"/>
              <a:t>A related tension emerges in the course of</a:t>
            </a:r>
            <a:br>
              <a:rPr lang="en-GB" altLang="en-US" sz="2800" dirty="0"/>
            </a:br>
            <a:r>
              <a:rPr lang="en-GB" altLang="en-US" sz="2800" i="1" dirty="0"/>
              <a:t>T </a:t>
            </a:r>
            <a:r>
              <a:rPr lang="en-GB" altLang="en-US" sz="2800" dirty="0"/>
              <a:t>1.3.9.4, given that custom itself is supposedly a principle of the imagination:</a:t>
            </a:r>
          </a:p>
          <a:p>
            <a:pPr lvl="1">
              <a:spcBef>
                <a:spcPts val="1200"/>
              </a:spcBef>
              <a:buFontTx/>
              <a:buNone/>
            </a:pPr>
            <a:r>
              <a:rPr lang="en-GB" altLang="en-US" sz="2600" dirty="0"/>
              <a:t>	</a:t>
            </a:r>
            <a:r>
              <a:rPr lang="en-GB" altLang="en-US" sz="2300" dirty="0"/>
              <a:t>“All this, and every thing else, which I believe, are nothing but ideas; </a:t>
            </a:r>
            <a:r>
              <a:rPr lang="en-GB" altLang="en-US" sz="2300" dirty="0" err="1"/>
              <a:t>tho</a:t>
            </a:r>
            <a:r>
              <a:rPr lang="en-GB" altLang="en-US" sz="2300" dirty="0"/>
              <a:t>’ </a:t>
            </a:r>
            <a:r>
              <a:rPr lang="en-GB" altLang="en-US" sz="2300" dirty="0">
                <a:solidFill>
                  <a:srgbClr val="92D050"/>
                </a:solidFill>
              </a:rPr>
              <a:t>by their force and settled order, arising from custom and the relation of cause and effect</a:t>
            </a:r>
            <a:r>
              <a:rPr lang="en-GB" altLang="en-US" sz="2300" dirty="0"/>
              <a:t>, they distinguish themselves from the other ideas, which are merely </a:t>
            </a:r>
            <a:r>
              <a:rPr lang="en-GB" altLang="en-US" sz="2300" dirty="0">
                <a:solidFill>
                  <a:srgbClr val="FF9999"/>
                </a:solidFill>
              </a:rPr>
              <a:t>the offspring of the imagination</a:t>
            </a:r>
            <a:r>
              <a:rPr lang="en-GB" altLang="en-US" sz="2300" dirty="0"/>
              <a:t>.”</a:t>
            </a:r>
          </a:p>
          <a:p>
            <a:pPr>
              <a:spcBef>
                <a:spcPts val="1800"/>
              </a:spcBef>
            </a:pPr>
            <a:r>
              <a:rPr lang="en-GB" altLang="en-US" sz="2800" dirty="0"/>
              <a:t>Thus custom is apparently </a:t>
            </a:r>
            <a:r>
              <a:rPr lang="en-GB" altLang="en-US" sz="2800" i="1" dirty="0"/>
              <a:t>distinguished from</a:t>
            </a:r>
            <a:r>
              <a:rPr lang="en-GB" altLang="en-US" sz="2800" dirty="0"/>
              <a:t> less reliable principles which are merely “the offspring of the imagination”.  This phrase occurs only one other time in Hume’s writings …</a:t>
            </a:r>
            <a:endParaRPr lang="en-US" altLang="en-US" sz="2800" dirty="0"/>
          </a:p>
        </p:txBody>
      </p:sp>
    </p:spTree>
    <p:extLst>
      <p:ext uri="{BB962C8B-B14F-4D97-AF65-F5344CB8AC3E}">
        <p14:creationId xmlns:p14="http://schemas.microsoft.com/office/powerpoint/2010/main" val="1476548732"/>
      </p:ext>
    </p:extLst>
  </p:cSld>
  <p:clrMapOvr>
    <a:masterClrMapping/>
  </p:clrMapOvr>
  <p:transition spd="med">
    <p:cove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336</a:t>
            </a:fld>
            <a:endParaRPr lang="en-US" altLang="en-US"/>
          </a:p>
        </p:txBody>
      </p:sp>
      <p:sp>
        <p:nvSpPr>
          <p:cNvPr id="2" name="Title 1"/>
          <p:cNvSpPr>
            <a:spLocks noGrp="1"/>
          </p:cNvSpPr>
          <p:nvPr>
            <p:ph type="title" idx="4294967295"/>
          </p:nvPr>
        </p:nvSpPr>
        <p:spPr>
          <a:xfrm>
            <a:off x="457200" y="116632"/>
            <a:ext cx="8229600" cy="702915"/>
          </a:xfrm>
        </p:spPr>
        <p:txBody>
          <a:bodyPr/>
          <a:lstStyle/>
          <a:p>
            <a:r>
              <a:rPr lang="en-US" altLang="en-US" dirty="0"/>
              <a:t>A Last-Minute Footnote</a:t>
            </a:r>
          </a:p>
        </p:txBody>
      </p:sp>
      <p:sp>
        <p:nvSpPr>
          <p:cNvPr id="3" name="Content Placeholder 2"/>
          <p:cNvSpPr>
            <a:spLocks noGrp="1"/>
          </p:cNvSpPr>
          <p:nvPr>
            <p:ph idx="4294967295"/>
          </p:nvPr>
        </p:nvSpPr>
        <p:spPr>
          <a:xfrm>
            <a:off x="287524" y="1196752"/>
            <a:ext cx="8496944" cy="5238911"/>
          </a:xfrm>
        </p:spPr>
        <p:txBody>
          <a:bodyPr/>
          <a:lstStyle/>
          <a:p>
            <a:r>
              <a:rPr lang="en-US" altLang="en-US" sz="2700" dirty="0"/>
              <a:t>Hume inserted a footnote at the end of Section 1.3.9 – while the </a:t>
            </a:r>
            <a:r>
              <a:rPr lang="en-US" altLang="en-US" sz="2700" i="1" dirty="0"/>
              <a:t>Treatise</a:t>
            </a:r>
            <a:r>
              <a:rPr lang="en-US" altLang="en-US" sz="2700" dirty="0"/>
              <a:t> was in press – by means of a specially printed “cancel” leaf.  He had to trim the previously existing text to make space for this (and I suspect it would otherwise have been at 1.3.9.4):</a:t>
            </a:r>
          </a:p>
          <a:p>
            <a:pPr lvl="1">
              <a:spcBef>
                <a:spcPts val="1200"/>
              </a:spcBef>
              <a:buFontTx/>
              <a:buNone/>
            </a:pPr>
            <a:r>
              <a:rPr lang="en-US" altLang="en-US" dirty="0"/>
              <a:t>	</a:t>
            </a:r>
            <a:r>
              <a:rPr lang="en-US" altLang="en-US" sz="2300" dirty="0"/>
              <a:t>“as </a:t>
            </a:r>
            <a:r>
              <a:rPr lang="en-US" altLang="en-US" sz="2300" dirty="0">
                <a:solidFill>
                  <a:srgbClr val="92D050"/>
                </a:solidFill>
              </a:rPr>
              <a:t>our assent to all probable </a:t>
            </a:r>
            <a:r>
              <a:rPr lang="en-US" altLang="en-US" sz="2300" dirty="0" err="1">
                <a:solidFill>
                  <a:srgbClr val="92D050"/>
                </a:solidFill>
              </a:rPr>
              <a:t>reasonings</a:t>
            </a:r>
            <a:r>
              <a:rPr lang="en-US" altLang="en-US" sz="2300" dirty="0"/>
              <a:t> is founded on the vivacity of ideas, it resembles many of those </a:t>
            </a:r>
            <a:r>
              <a:rPr lang="en-US" altLang="en-US" sz="2300" dirty="0">
                <a:solidFill>
                  <a:srgbClr val="FF9999"/>
                </a:solidFill>
              </a:rPr>
              <a:t>whimsies and prejudices</a:t>
            </a:r>
            <a:r>
              <a:rPr lang="en-US" altLang="en-US" sz="2300" dirty="0"/>
              <a:t>, which are rejected under the opprobrious character of being </a:t>
            </a:r>
            <a:r>
              <a:rPr lang="en-US" altLang="en-US" sz="2300" dirty="0">
                <a:solidFill>
                  <a:srgbClr val="FF9999"/>
                </a:solidFill>
              </a:rPr>
              <a:t>the offspring of the imagination</a:t>
            </a:r>
            <a:r>
              <a:rPr lang="en-US" altLang="en-US" sz="2300" dirty="0"/>
              <a:t>.  By this expression </a:t>
            </a:r>
            <a:r>
              <a:rPr lang="en-US" altLang="en-US" sz="2300" u="sng" dirty="0"/>
              <a:t>it appears that the word, </a:t>
            </a:r>
            <a:r>
              <a:rPr lang="en-US" altLang="en-US" sz="2300" i="1" u="sng" dirty="0"/>
              <a:t>imagination</a:t>
            </a:r>
            <a:r>
              <a:rPr lang="en-US" altLang="en-US" sz="2300" u="sng" dirty="0"/>
              <a:t>, is commonly </a:t>
            </a:r>
            <a:r>
              <a:rPr lang="en-US" altLang="en-US" sz="2300" u="sng" dirty="0" err="1"/>
              <a:t>us’d</a:t>
            </a:r>
            <a:r>
              <a:rPr lang="en-US" altLang="en-US" sz="2300" u="sng" dirty="0"/>
              <a:t> in two different senses</a:t>
            </a:r>
            <a:r>
              <a:rPr lang="en-US" altLang="en-US" sz="2300" dirty="0"/>
              <a:t>; and  … in the following </a:t>
            </a:r>
            <a:r>
              <a:rPr lang="en-US" altLang="en-US" sz="2300" dirty="0" err="1"/>
              <a:t>reasonings</a:t>
            </a:r>
            <a:r>
              <a:rPr lang="en-US" altLang="en-US" sz="2300" dirty="0"/>
              <a:t> I have often [fallen] into [this ambiguity].” </a:t>
            </a:r>
            <a:r>
              <a:rPr lang="en-US" altLang="en-US" sz="2300" i="1" dirty="0"/>
              <a:t> </a:t>
            </a:r>
            <a:r>
              <a:rPr lang="en-US" altLang="en-US" sz="2300" dirty="0"/>
              <a:t>(</a:t>
            </a:r>
            <a:r>
              <a:rPr lang="en-US" altLang="en-US" sz="2300" i="1" dirty="0"/>
              <a:t>T</a:t>
            </a:r>
            <a:r>
              <a:rPr lang="en-US" altLang="en-US" sz="2300" dirty="0"/>
              <a:t> 1.3.9.19 n. 22)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336</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25884730"/>
      </p:ext>
    </p:extLst>
  </p:cSld>
  <p:clrMapOvr>
    <a:masterClrMapping/>
  </p:clrMapOvr>
  <p:transition spd="med">
    <p:cove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337</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An Ambiguity in “the Imagination”</a:t>
            </a:r>
            <a:endParaRPr lang="en-US" altLang="en-US" dirty="0"/>
          </a:p>
        </p:txBody>
      </p:sp>
      <p:sp>
        <p:nvSpPr>
          <p:cNvPr id="3" name="Content Placeholder 2"/>
          <p:cNvSpPr>
            <a:spLocks noGrp="1"/>
          </p:cNvSpPr>
          <p:nvPr>
            <p:ph idx="4294967295"/>
          </p:nvPr>
        </p:nvSpPr>
        <p:spPr>
          <a:xfrm>
            <a:off x="359532" y="1160748"/>
            <a:ext cx="8460940" cy="5508612"/>
          </a:xfrm>
        </p:spPr>
        <p:txBody>
          <a:bodyPr/>
          <a:lstStyle/>
          <a:p>
            <a:r>
              <a:rPr lang="en-US" altLang="en-US" sz="2700" dirty="0"/>
              <a:t>The footnote at </a:t>
            </a:r>
            <a:r>
              <a:rPr lang="en-US" altLang="en-US" sz="2700" i="1" dirty="0"/>
              <a:t>T</a:t>
            </a:r>
            <a:r>
              <a:rPr lang="en-US" altLang="en-US" sz="2700" dirty="0"/>
              <a:t> 1.3.9.19 continues:</a:t>
            </a:r>
          </a:p>
          <a:p>
            <a:pPr lvl="1">
              <a:spcBef>
                <a:spcPts val="1200"/>
              </a:spcBef>
              <a:buFontTx/>
              <a:buNone/>
            </a:pPr>
            <a:r>
              <a:rPr lang="en-US" altLang="en-US"/>
              <a:t>	</a:t>
            </a:r>
            <a:r>
              <a:rPr lang="en-US" altLang="en-US" sz="2400"/>
              <a:t>“</a:t>
            </a:r>
            <a:r>
              <a:rPr lang="en-GB" altLang="en-US" sz="2400"/>
              <a:t>When I oppose the </a:t>
            </a:r>
            <a:r>
              <a:rPr lang="en-GB" altLang="en-US" sz="2400">
                <a:solidFill>
                  <a:srgbClr val="FF9999"/>
                </a:solidFill>
              </a:rPr>
              <a:t>imagination</a:t>
            </a:r>
            <a:r>
              <a:rPr lang="en-GB" altLang="en-US" sz="2400"/>
              <a:t> to the memory, I mean the faculty, by which we form our fainter ideas. When I oppose it to </a:t>
            </a:r>
            <a:r>
              <a:rPr lang="en-GB" altLang="en-US" sz="2400">
                <a:solidFill>
                  <a:srgbClr val="92D050"/>
                </a:solidFill>
              </a:rPr>
              <a:t>reason</a:t>
            </a:r>
            <a:r>
              <a:rPr lang="en-GB" altLang="en-US" sz="2400"/>
              <a:t>, I mean the same faculty, excluding only our demonstrative and probable reasonings.</a:t>
            </a:r>
            <a:r>
              <a:rPr lang="en-US" altLang="en-US" sz="2400"/>
              <a:t>”</a:t>
            </a:r>
            <a:endParaRPr lang="en-US" altLang="en-US" sz="2400" dirty="0"/>
          </a:p>
          <a:p>
            <a:pPr>
              <a:spcBef>
                <a:spcPts val="1800"/>
              </a:spcBef>
            </a:pPr>
            <a:r>
              <a:rPr lang="en-US" altLang="en-US" sz="2600"/>
              <a:t>The narrower sense of “the imagination” includes “whimsies and prejudices”, but excludes “probable reasonings”, even though the latter are based on custom, which in </a:t>
            </a:r>
            <a:r>
              <a:rPr lang="en-US" altLang="en-US" sz="2600" i="1"/>
              <a:t>T</a:t>
            </a:r>
            <a:r>
              <a:rPr lang="en-US" altLang="en-US" sz="2600"/>
              <a:t> 1.3.6 had clearly been considered to be an associative principle of the imagination.  </a:t>
            </a:r>
          </a:p>
          <a:p>
            <a:pPr lvl="1">
              <a:spcBef>
                <a:spcPts val="1800"/>
              </a:spcBef>
            </a:pPr>
            <a:r>
              <a:rPr lang="en-US" altLang="en-US" sz="2400"/>
              <a:t>So one of Hume’s “two different senses” of </a:t>
            </a:r>
            <a:r>
              <a:rPr lang="en-US" altLang="en-US" sz="2400" i="1"/>
              <a:t>imagination</a:t>
            </a:r>
            <a:r>
              <a:rPr lang="en-US" altLang="en-US" sz="2400"/>
              <a:t> includes customary inference, and one does not.</a:t>
            </a:r>
            <a:endParaRPr lang="en-US" alt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337</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49030182"/>
      </p:ext>
    </p:extLst>
  </p:cSld>
  <p:clrMapOvr>
    <a:masterClrMapping/>
  </p:clrMapOvr>
  <p:transition spd="med">
    <p:cove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338</a:t>
            </a:fld>
            <a:endParaRPr lang="en-US" altLang="en-US"/>
          </a:p>
        </p:txBody>
      </p:sp>
      <p:sp>
        <p:nvSpPr>
          <p:cNvPr id="2" name="Title 1"/>
          <p:cNvSpPr>
            <a:spLocks noGrp="1"/>
          </p:cNvSpPr>
          <p:nvPr>
            <p:ph type="title" idx="4294967295"/>
          </p:nvPr>
        </p:nvSpPr>
        <p:spPr>
          <a:xfrm>
            <a:off x="215516" y="152636"/>
            <a:ext cx="8748972" cy="684076"/>
          </a:xfrm>
        </p:spPr>
        <p:txBody>
          <a:bodyPr/>
          <a:lstStyle/>
          <a:p>
            <a:r>
              <a:rPr lang="en-US" altLang="en-US"/>
              <a:t>Garrett’s Account of the Ambiguity</a:t>
            </a:r>
            <a:endParaRPr lang="en-US" altLang="en-US" dirty="0"/>
          </a:p>
        </p:txBody>
      </p:sp>
      <p:sp>
        <p:nvSpPr>
          <p:cNvPr id="3" name="Content Placeholder 2"/>
          <p:cNvSpPr>
            <a:spLocks noGrp="1"/>
          </p:cNvSpPr>
          <p:nvPr>
            <p:ph idx="4294967295"/>
          </p:nvPr>
        </p:nvSpPr>
        <p:spPr>
          <a:xfrm>
            <a:off x="215516" y="1052736"/>
            <a:ext cx="8604956" cy="5580620"/>
          </a:xfrm>
        </p:spPr>
        <p:txBody>
          <a:bodyPr/>
          <a:lstStyle/>
          <a:p>
            <a:r>
              <a:rPr lang="en-US" altLang="en-US" sz="2700" i="1" dirty="0"/>
              <a:t>“Inclusive Imagination”</a:t>
            </a:r>
            <a:endParaRPr lang="en-US" altLang="en-US" sz="2700" dirty="0"/>
          </a:p>
          <a:p>
            <a:pPr lvl="1">
              <a:spcBef>
                <a:spcPts val="600"/>
              </a:spcBef>
              <a:buFontTx/>
              <a:buNone/>
            </a:pPr>
            <a:r>
              <a:rPr lang="en-US" altLang="en-US" dirty="0"/>
              <a:t>	</a:t>
            </a:r>
            <a:r>
              <a:rPr lang="en-US" altLang="en-US" sz="2400" dirty="0"/>
              <a:t>“In this broad sense of the term ‘imagination’, in which it denotes a faculty of having any ideas that are naturally less lively or ‘fainter’ than memories, all of the operations that determine the ways in which the mind generates or modifies non-memory ideas qualify as operations of the imagination.  This includes what he calls ‘reason’.”</a:t>
            </a:r>
          </a:p>
          <a:p>
            <a:pPr>
              <a:spcBef>
                <a:spcPts val="1800"/>
              </a:spcBef>
            </a:pPr>
            <a:r>
              <a:rPr lang="en-US" altLang="en-US" sz="2700" i="1" dirty="0"/>
              <a:t>“Unreasoning Imagination”</a:t>
            </a:r>
            <a:endParaRPr lang="en-US" altLang="en-US" sz="2700" dirty="0"/>
          </a:p>
          <a:p>
            <a:pPr lvl="1">
              <a:spcBef>
                <a:spcPts val="600"/>
              </a:spcBef>
              <a:buFontTx/>
              <a:buNone/>
            </a:pPr>
            <a:r>
              <a:rPr lang="en-US" altLang="en-US" dirty="0"/>
              <a:t>	</a:t>
            </a:r>
            <a:r>
              <a:rPr lang="en-US" altLang="en-US" sz="2400" dirty="0"/>
              <a:t>“Hume also uses the term ‘imagination’ in a narrower sense, … differing from the broader sense only in its </a:t>
            </a:r>
            <a:r>
              <a:rPr lang="en-US" altLang="en-US" sz="2400" dirty="0">
                <a:solidFill>
                  <a:srgbClr val="FF7C80"/>
                </a:solidFill>
              </a:rPr>
              <a:t>exclusion of reason</a:t>
            </a:r>
            <a:r>
              <a:rPr lang="en-US" altLang="en-US" sz="2400" dirty="0"/>
              <a:t>* from its scope.”  (2015, pp. 87-8)</a:t>
            </a:r>
          </a:p>
          <a:p>
            <a:pPr lvl="2">
              <a:spcBef>
                <a:spcPts val="1200"/>
              </a:spcBef>
              <a:buNone/>
            </a:pPr>
            <a:r>
              <a:rPr lang="en-US" altLang="en-US" sz="1700" dirty="0"/>
              <a:t>	</a:t>
            </a:r>
            <a:r>
              <a:rPr lang="en-US" altLang="en-US" sz="2000" dirty="0"/>
              <a:t>* Note here that Garrett takes </a:t>
            </a:r>
            <a:r>
              <a:rPr lang="en-US" altLang="en-US" sz="2000" dirty="0" err="1"/>
              <a:t>Humean</a:t>
            </a:r>
            <a:r>
              <a:rPr lang="en-US" altLang="en-US" sz="2000" dirty="0"/>
              <a:t> “reason” to encompass </a:t>
            </a:r>
            <a:r>
              <a:rPr lang="en-US" altLang="en-US" sz="2000" i="1" dirty="0">
                <a:solidFill>
                  <a:srgbClr val="FF7C80"/>
                </a:solidFill>
              </a:rPr>
              <a:t>only</a:t>
            </a:r>
            <a:r>
              <a:rPr lang="en-US" altLang="en-US" sz="2000" dirty="0">
                <a:solidFill>
                  <a:srgbClr val="FF7C80"/>
                </a:solidFill>
              </a:rPr>
              <a:t> </a:t>
            </a:r>
            <a:r>
              <a:rPr lang="en-US" altLang="en-US" sz="2000" i="1" dirty="0">
                <a:solidFill>
                  <a:srgbClr val="FF7C80"/>
                </a:solidFill>
              </a:rPr>
              <a:t>demonstrative and probable reasoning</a:t>
            </a:r>
            <a:r>
              <a:rPr lang="en-US" altLang="en-US" sz="2000" dirty="0"/>
              <a:t>.</a:t>
            </a:r>
            <a:endParaRPr lang="en-US" altLang="en-US" sz="20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338</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1944966"/>
      </p:ext>
    </p:extLst>
  </p:cSld>
  <p:clrMapOvr>
    <a:masterClrMapping/>
  </p:clrMapOvr>
  <p:transition spd="med">
    <p:cove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339</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My Normative Account</a:t>
            </a:r>
            <a:endParaRPr lang="en-US" altLang="en-US" dirty="0"/>
          </a:p>
        </p:txBody>
      </p:sp>
      <p:sp>
        <p:nvSpPr>
          <p:cNvPr id="3" name="Content Placeholder 2"/>
          <p:cNvSpPr>
            <a:spLocks noGrp="1"/>
          </p:cNvSpPr>
          <p:nvPr>
            <p:ph idx="4294967295"/>
          </p:nvPr>
        </p:nvSpPr>
        <p:spPr>
          <a:xfrm>
            <a:off x="359532" y="1052736"/>
            <a:ext cx="8388932" cy="5544616"/>
          </a:xfrm>
        </p:spPr>
        <p:txBody>
          <a:bodyPr/>
          <a:lstStyle/>
          <a:p>
            <a:r>
              <a:rPr lang="en-US" altLang="en-US" sz="2700" i="1" dirty="0"/>
              <a:t>Inclusive Imagination</a:t>
            </a:r>
            <a:endParaRPr lang="en-US" altLang="en-US" sz="2700" dirty="0"/>
          </a:p>
          <a:p>
            <a:pPr lvl="1">
              <a:spcBef>
                <a:spcPts val="600"/>
              </a:spcBef>
              <a:buFontTx/>
              <a:buNone/>
            </a:pPr>
            <a:r>
              <a:rPr lang="en-US" altLang="en-US" dirty="0"/>
              <a:t>	</a:t>
            </a:r>
            <a:r>
              <a:rPr lang="en-US" altLang="en-US" sz="2400" dirty="0"/>
              <a:t>Similar in scope to Garrett’s interpretation: the “canvas” on which all of our (impression-copied and hence imagistic) ideas play out.  Accordingly, this embraces all of our reasoning, as well as fantasies and “fictions”.</a:t>
            </a:r>
          </a:p>
          <a:p>
            <a:pPr>
              <a:spcBef>
                <a:spcPts val="1800"/>
              </a:spcBef>
            </a:pPr>
            <a:r>
              <a:rPr lang="en-US" altLang="en-US" sz="2700" i="1" dirty="0"/>
              <a:t>Fanciful Imagination</a:t>
            </a:r>
            <a:endParaRPr lang="en-US" altLang="en-US" sz="2700" dirty="0"/>
          </a:p>
          <a:p>
            <a:pPr lvl="1">
              <a:spcBef>
                <a:spcPts val="600"/>
              </a:spcBef>
              <a:buFontTx/>
              <a:buNone/>
            </a:pPr>
            <a:r>
              <a:rPr lang="en-US" altLang="en-US" dirty="0"/>
              <a:t>	</a:t>
            </a:r>
            <a:r>
              <a:rPr lang="en-US" altLang="en-US" sz="2400" dirty="0"/>
              <a:t>Restricted to those imaginative operations that lack the respectability to count as “reason”.  In this sense, the imagination – aptly called </a:t>
            </a:r>
            <a:r>
              <a:rPr lang="en-US" altLang="en-US" sz="2400" i="1" u="sng" dirty="0"/>
              <a:t>the fancy</a:t>
            </a:r>
            <a:r>
              <a:rPr lang="en-US" altLang="en-US" sz="2400" u="sng" dirty="0"/>
              <a:t> </a:t>
            </a:r>
            <a:r>
              <a:rPr lang="en-US" altLang="en-US" sz="2400" dirty="0"/>
              <a:t>– </a:t>
            </a:r>
            <a:r>
              <a:rPr lang="en-US" altLang="en-US" sz="2400" dirty="0">
                <a:solidFill>
                  <a:srgbClr val="FF7C80"/>
                </a:solidFill>
              </a:rPr>
              <a:t>excludes not only (suitably disciplined) </a:t>
            </a:r>
            <a:r>
              <a:rPr lang="en-US" altLang="en-US" sz="2400" i="1" dirty="0">
                <a:solidFill>
                  <a:srgbClr val="FF7C80"/>
                </a:solidFill>
              </a:rPr>
              <a:t>demonstrative and probable reasoning – i.e. customary inference</a:t>
            </a:r>
            <a:r>
              <a:rPr lang="en-US" altLang="en-US" sz="2400" dirty="0">
                <a:solidFill>
                  <a:srgbClr val="FF7C80"/>
                </a:solidFill>
              </a:rPr>
              <a:t> – but also </a:t>
            </a:r>
            <a:r>
              <a:rPr lang="en-US" altLang="en-US" sz="2400" i="1" dirty="0">
                <a:solidFill>
                  <a:srgbClr val="FF7C80"/>
                </a:solidFill>
              </a:rPr>
              <a:t>intuition</a:t>
            </a:r>
            <a:r>
              <a:rPr lang="en-US" altLang="en-US" sz="2400" dirty="0"/>
              <a:t>: these count as operations of </a:t>
            </a:r>
            <a:r>
              <a:rPr lang="en-US" altLang="en-US" sz="2400" i="1" u="sng" dirty="0"/>
              <a:t>reason</a:t>
            </a:r>
            <a:r>
              <a:rPr lang="en-US" altLang="en-US" sz="2400" dirty="0"/>
              <a:t> on the normative basis that they are cognitively respectable.</a:t>
            </a:r>
            <a:endParaRPr lang="en-US" alt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339</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54779623"/>
      </p:ext>
    </p:extLst>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34</a:t>
            </a:fld>
            <a:endParaRPr lang="en-US"/>
          </a:p>
        </p:txBody>
      </p:sp>
      <p:sp>
        <p:nvSpPr>
          <p:cNvPr id="770050" name="Rectangle 2"/>
          <p:cNvSpPr>
            <a:spLocks noGrp="1" noChangeArrowheads="1"/>
          </p:cNvSpPr>
          <p:nvPr>
            <p:ph type="title"/>
          </p:nvPr>
        </p:nvSpPr>
        <p:spPr>
          <a:xfrm>
            <a:off x="457200" y="277812"/>
            <a:ext cx="8229600" cy="1278979"/>
          </a:xfrm>
        </p:spPr>
        <p:txBody>
          <a:bodyPr/>
          <a:lstStyle/>
          <a:p>
            <a:r>
              <a:rPr lang="en-GB" sz="4000" dirty="0"/>
              <a:t>Hume’s Second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493017" y="1844675"/>
            <a:ext cx="8399463" cy="4752975"/>
          </a:xfrm>
        </p:spPr>
        <p:txBody>
          <a:bodyPr/>
          <a:lstStyle/>
          <a:p>
            <a:r>
              <a:rPr lang="en-GB" sz="3000" dirty="0"/>
              <a:t>People who lack any particular sense modality always lack also the corresponding ideas:</a:t>
            </a:r>
          </a:p>
          <a:p>
            <a:pPr lvl="1">
              <a:spcBef>
                <a:spcPts val="1200"/>
              </a:spcBef>
              <a:buFontTx/>
              <a:buNone/>
            </a:pPr>
            <a:r>
              <a:rPr lang="en-GB" dirty="0"/>
              <a:t>	</a:t>
            </a:r>
            <a:r>
              <a:rPr lang="en-GB" sz="2700" dirty="0"/>
              <a:t>“wherever by any accident the faculties, which give rise to any impressions, are obstructed in their operations, as when one is born blind or deaf; not only the impressions are lost, but also their correspondent ideas; … likewise where they have never been put in action to produce a particular impression [such as] the taste of a pine-apple …”  (</a:t>
            </a:r>
            <a:r>
              <a:rPr lang="en-GB" sz="2700" i="1" dirty="0"/>
              <a:t>T</a:t>
            </a:r>
            <a:r>
              <a:rPr lang="en-GB" sz="2700" dirty="0"/>
              <a:t> 1.1.1.9)</a:t>
            </a:r>
          </a:p>
        </p:txBody>
      </p:sp>
    </p:spTree>
    <p:extLst>
      <p:ext uri="{BB962C8B-B14F-4D97-AF65-F5344CB8AC3E}">
        <p14:creationId xmlns:p14="http://schemas.microsoft.com/office/powerpoint/2010/main" val="3901001796"/>
      </p:ext>
    </p:extLst>
  </p:cSld>
  <p:clrMapOvr>
    <a:masterClrMapping/>
  </p:clrMapOvr>
  <p:transition spd="med">
    <p:cove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340</a:t>
            </a:fld>
            <a:endParaRPr lang="en-US" altLang="en-US"/>
          </a:p>
        </p:txBody>
      </p:sp>
      <p:sp>
        <p:nvSpPr>
          <p:cNvPr id="2" name="Title 1"/>
          <p:cNvSpPr>
            <a:spLocks noGrp="1"/>
          </p:cNvSpPr>
          <p:nvPr>
            <p:ph type="title" idx="4294967295"/>
          </p:nvPr>
        </p:nvSpPr>
        <p:spPr>
          <a:xfrm>
            <a:off x="215516" y="44624"/>
            <a:ext cx="8748972" cy="828092"/>
          </a:xfrm>
        </p:spPr>
        <p:txBody>
          <a:bodyPr/>
          <a:lstStyle/>
          <a:p>
            <a:r>
              <a:rPr lang="en-US" altLang="en-US"/>
              <a:t>Why Does This Matter?</a:t>
            </a:r>
            <a:endParaRPr lang="en-US" altLang="en-US" dirty="0"/>
          </a:p>
        </p:txBody>
      </p:sp>
      <p:sp>
        <p:nvSpPr>
          <p:cNvPr id="3" name="Content Placeholder 2"/>
          <p:cNvSpPr>
            <a:spLocks noGrp="1"/>
          </p:cNvSpPr>
          <p:nvPr>
            <p:ph idx="4294967295"/>
          </p:nvPr>
        </p:nvSpPr>
        <p:spPr>
          <a:xfrm>
            <a:off x="395536" y="1016732"/>
            <a:ext cx="8424936" cy="5677184"/>
          </a:xfrm>
        </p:spPr>
        <p:txBody>
          <a:bodyPr/>
          <a:lstStyle/>
          <a:p>
            <a:r>
              <a:rPr lang="en-US" altLang="en-US" sz="2700" dirty="0"/>
              <a:t>Understanding Hume’s Faculty Structure</a:t>
            </a:r>
          </a:p>
          <a:p>
            <a:pPr lvl="1">
              <a:spcBef>
                <a:spcPts val="600"/>
              </a:spcBef>
              <a:buFontTx/>
              <a:buNone/>
            </a:pPr>
            <a:r>
              <a:rPr lang="en-US" altLang="en-US" dirty="0"/>
              <a:t>	</a:t>
            </a:r>
            <a:r>
              <a:rPr lang="en-US" altLang="en-US" sz="2400" dirty="0"/>
              <a:t>Don Garrett understands Hume’s term faculty term “reason” as restricted to </a:t>
            </a:r>
            <a:r>
              <a:rPr lang="en-US" altLang="en-US" sz="2400" i="1" dirty="0"/>
              <a:t>inference</a:t>
            </a:r>
            <a:r>
              <a:rPr lang="en-US" altLang="en-US" sz="2400" dirty="0"/>
              <a:t> or </a:t>
            </a:r>
            <a:r>
              <a:rPr lang="en-US" altLang="en-US" sz="2400" i="1" dirty="0"/>
              <a:t>argument</a:t>
            </a:r>
            <a:r>
              <a:rPr lang="en-US" altLang="en-US" sz="2400" dirty="0"/>
              <a:t> (i.e. </a:t>
            </a:r>
            <a:r>
              <a:rPr lang="en-US" altLang="en-US" sz="2400" i="1" u="sng" dirty="0"/>
              <a:t>ratiocination</a:t>
            </a:r>
            <a:r>
              <a:rPr lang="en-US" altLang="en-US" sz="2400" dirty="0"/>
              <a:t>), whereas I understand it as our general </a:t>
            </a:r>
            <a:r>
              <a:rPr lang="en-US" altLang="en-US" sz="2400" i="1" dirty="0"/>
              <a:t>cognitive</a:t>
            </a:r>
            <a:r>
              <a:rPr lang="en-US" altLang="en-US" sz="2400" dirty="0"/>
              <a:t> faculty (Lecture 3, slides 93-6).</a:t>
            </a:r>
          </a:p>
          <a:p>
            <a:pPr>
              <a:spcBef>
                <a:spcPts val="1800"/>
              </a:spcBef>
            </a:pPr>
            <a:r>
              <a:rPr lang="en-US" altLang="en-US" sz="2700" dirty="0"/>
              <a:t>Implications for Understanding </a:t>
            </a:r>
            <a:r>
              <a:rPr lang="en-US" altLang="en-US" sz="2700" i="1" dirty="0"/>
              <a:t>Treatise</a:t>
            </a:r>
            <a:r>
              <a:rPr lang="en-US" altLang="en-US" sz="2700" dirty="0"/>
              <a:t> 1.4.7</a:t>
            </a:r>
          </a:p>
          <a:p>
            <a:pPr lvl="1">
              <a:spcBef>
                <a:spcPts val="600"/>
              </a:spcBef>
              <a:buFontTx/>
              <a:buNone/>
            </a:pPr>
            <a:r>
              <a:rPr lang="en-US" altLang="en-US" dirty="0"/>
              <a:t>	</a:t>
            </a:r>
            <a:r>
              <a:rPr lang="en-US" altLang="en-US" sz="2400" dirty="0"/>
              <a:t>Garrett interprets </a:t>
            </a:r>
            <a:r>
              <a:rPr lang="en-US" altLang="en-US" sz="2400" i="1" dirty="0"/>
              <a:t>Treatise</a:t>
            </a:r>
            <a:r>
              <a:rPr lang="en-US" altLang="en-US" sz="2400" dirty="0"/>
              <a:t> 1.4.7 as carefully choreographed and under control; I consider it to be a </a:t>
            </a:r>
            <a:r>
              <a:rPr lang="en-US" altLang="en-US" sz="2400" dirty="0" err="1"/>
              <a:t>sceptical</a:t>
            </a:r>
            <a:r>
              <a:rPr lang="en-US" altLang="en-US" sz="2400" dirty="0"/>
              <a:t> meltdown as Hume’s would-be faculty structure comes tumbling down.</a:t>
            </a:r>
          </a:p>
          <a:p>
            <a:pPr lvl="2">
              <a:spcBef>
                <a:spcPts val="1200"/>
              </a:spcBef>
            </a:pPr>
            <a:r>
              <a:rPr lang="en-US" altLang="en-US" sz="2200" dirty="0"/>
              <a:t>For a published skirmish within this debate, see our articles in </a:t>
            </a:r>
            <a:r>
              <a:rPr lang="en-US" altLang="en-US" sz="2200" i="1" dirty="0"/>
              <a:t>Hume Studies</a:t>
            </a:r>
            <a:r>
              <a:rPr lang="en-US" altLang="en-US" sz="2200" dirty="0"/>
              <a:t>, November 2014, where Garrett poses the following two objections to my account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340</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75516121"/>
      </p:ext>
    </p:extLst>
  </p:cSld>
  <p:clrMapOvr>
    <a:masterClrMapping/>
  </p:clrMapOvr>
  <p:transition spd="med">
    <p:cove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16632"/>
            <a:ext cx="8892988" cy="702915"/>
          </a:xfrm>
        </p:spPr>
        <p:txBody>
          <a:bodyPr/>
          <a:lstStyle/>
          <a:p>
            <a:r>
              <a:rPr lang="en-US" sz="4200"/>
              <a:t>Defending the Normative Account</a:t>
            </a:r>
            <a:endParaRPr lang="en-GB" sz="4200"/>
          </a:p>
        </p:txBody>
      </p:sp>
      <p:sp>
        <p:nvSpPr>
          <p:cNvPr id="3" name="Content Placeholder 2">
            <a:extLst>
              <a:ext uri="{FF2B5EF4-FFF2-40B4-BE49-F238E27FC236}">
                <a16:creationId xmlns:a16="http://schemas.microsoft.com/office/drawing/2014/main" id="{1845CDE6-BCDA-4999-AEF3-78C6B078C987}"/>
              </a:ext>
            </a:extLst>
          </p:cNvPr>
          <p:cNvSpPr>
            <a:spLocks noGrp="1"/>
          </p:cNvSpPr>
          <p:nvPr>
            <p:ph idx="1"/>
          </p:nvPr>
        </p:nvSpPr>
        <p:spPr>
          <a:xfrm>
            <a:off x="287524" y="1016732"/>
            <a:ext cx="8604956" cy="5652628"/>
          </a:xfrm>
        </p:spPr>
        <p:txBody>
          <a:bodyPr/>
          <a:lstStyle/>
          <a:p>
            <a:pPr marL="514350" indent="-514350">
              <a:buFont typeface="+mj-lt"/>
              <a:buAutoNum type="arabicPeriod"/>
            </a:pPr>
            <a:r>
              <a:rPr lang="en-US" sz="2500" u="sng"/>
              <a:t>Objection</a:t>
            </a:r>
            <a:r>
              <a:rPr lang="en-US" sz="2500"/>
              <a:t>:  In the footnote at </a:t>
            </a:r>
            <a:r>
              <a:rPr lang="en-US" sz="2500" i="1"/>
              <a:t>T</a:t>
            </a:r>
            <a:r>
              <a:rPr lang="en-US" sz="2500"/>
              <a:t> 1.3.9.19, Hume seems to exclude “only our demonstrative and probable reasonings” from “the imagination” in the narrower sense.  This fits closely with Garrett’s reading.</a:t>
            </a:r>
          </a:p>
          <a:p>
            <a:pPr marL="914400" lvl="1" indent="-514350">
              <a:spcBef>
                <a:spcPts val="1200"/>
              </a:spcBef>
            </a:pPr>
            <a:r>
              <a:rPr lang="en-US" sz="2300" u="sng"/>
              <a:t>My Reply</a:t>
            </a:r>
            <a:r>
              <a:rPr lang="en-US" sz="2300"/>
              <a:t>: the footnote was a last-minute insertion, fitted into a very limited space that Hume had made at the end of the section.  So it’s not surprisingly imprecise.</a:t>
            </a:r>
          </a:p>
          <a:p>
            <a:pPr marL="514350" indent="-514350">
              <a:spcBef>
                <a:spcPts val="1800"/>
              </a:spcBef>
              <a:buFont typeface="+mj-lt"/>
              <a:buAutoNum type="arabicPeriod"/>
            </a:pPr>
            <a:r>
              <a:rPr lang="en-US" sz="2600" u="sng"/>
              <a:t>Objection</a:t>
            </a:r>
            <a:r>
              <a:rPr lang="en-US" sz="2600"/>
              <a:t>:  In </a:t>
            </a:r>
            <a:r>
              <a:rPr lang="en-US" sz="2600" i="1"/>
              <a:t>Treatise</a:t>
            </a:r>
            <a:r>
              <a:rPr lang="en-US" sz="2600"/>
              <a:t> 1.3.6 (paras 4 and 12-15), Hume repeatedly denies that inductive inference is “determin’d by reason”, and treats custom as being instead an operation of the imagination.</a:t>
            </a:r>
          </a:p>
          <a:p>
            <a:pPr marL="914400" lvl="1" indent="-514350">
              <a:spcBef>
                <a:spcPts val="1200"/>
              </a:spcBef>
            </a:pPr>
            <a:r>
              <a:rPr lang="en-US" sz="2300" u="sng"/>
              <a:t>My Reply</a:t>
            </a:r>
            <a:r>
              <a:rPr lang="en-US" sz="2300"/>
              <a:t>: Hume’s view of the reason/imagination distinction developed while he was writing the </a:t>
            </a:r>
            <a:r>
              <a:rPr lang="en-US" sz="2300" i="1"/>
              <a:t>Treatise</a:t>
            </a:r>
            <a:r>
              <a:rPr lang="en-US" sz="2300"/>
              <a:t>. </a:t>
            </a:r>
            <a:endParaRPr lang="en-GB" sz="23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341</a:t>
            </a:fld>
            <a:endParaRPr lang="en-US"/>
          </a:p>
        </p:txBody>
      </p:sp>
    </p:spTree>
    <p:extLst>
      <p:ext uri="{BB962C8B-B14F-4D97-AF65-F5344CB8AC3E}">
        <p14:creationId xmlns:p14="http://schemas.microsoft.com/office/powerpoint/2010/main" val="2053332681"/>
      </p:ext>
    </p:extLst>
  </p:cSld>
  <p:clrMapOvr>
    <a:masterClrMapping/>
  </p:clrMapOvr>
  <p:transition spd="med">
    <p:cove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C568-D21B-F70E-70BF-D20804AE9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FBAA1-879B-E261-2E57-BB5B7C97D821}"/>
              </a:ext>
            </a:extLst>
          </p:cNvPr>
          <p:cNvSpPr>
            <a:spLocks noGrp="1"/>
          </p:cNvSpPr>
          <p:nvPr>
            <p:ph type="title"/>
          </p:nvPr>
        </p:nvSpPr>
        <p:spPr>
          <a:xfrm>
            <a:off x="143508" y="116632"/>
            <a:ext cx="8892988" cy="702915"/>
          </a:xfrm>
        </p:spPr>
        <p:txBody>
          <a:bodyPr/>
          <a:lstStyle/>
          <a:p>
            <a:r>
              <a:rPr lang="en-US" sz="4200"/>
              <a:t>In Favour of the Normative Account</a:t>
            </a:r>
            <a:endParaRPr lang="en-GB" sz="4200"/>
          </a:p>
        </p:txBody>
      </p:sp>
      <p:sp>
        <p:nvSpPr>
          <p:cNvPr id="3" name="Content Placeholder 2">
            <a:extLst>
              <a:ext uri="{FF2B5EF4-FFF2-40B4-BE49-F238E27FC236}">
                <a16:creationId xmlns:a16="http://schemas.microsoft.com/office/drawing/2014/main" id="{FD12C11F-B15B-98ED-5031-F8A6AC8BC970}"/>
              </a:ext>
            </a:extLst>
          </p:cNvPr>
          <p:cNvSpPr>
            <a:spLocks noGrp="1"/>
          </p:cNvSpPr>
          <p:nvPr>
            <p:ph idx="1"/>
          </p:nvPr>
        </p:nvSpPr>
        <p:spPr>
          <a:xfrm>
            <a:off x="323528" y="1016732"/>
            <a:ext cx="8604956" cy="5652628"/>
          </a:xfrm>
        </p:spPr>
        <p:txBody>
          <a:bodyPr/>
          <a:lstStyle/>
          <a:p>
            <a:pPr marL="514350" indent="-514350">
              <a:buFont typeface="+mj-lt"/>
              <a:buAutoNum type="arabicPeriod"/>
            </a:pPr>
            <a:r>
              <a:rPr lang="en-US" sz="2500" dirty="0"/>
              <a:t>The criterion Hume gives (i.e. resemblance or otherwise to “whimsies and prejudices”) would clearly place </a:t>
            </a:r>
            <a:r>
              <a:rPr lang="en-US" sz="2500" i="1" dirty="0"/>
              <a:t>intuition</a:t>
            </a:r>
            <a:r>
              <a:rPr lang="en-US" sz="2500" dirty="0"/>
              <a:t> together with “our demonstrative and probable reasonings”, contrary to Garrett’s interpretation.</a:t>
            </a:r>
          </a:p>
          <a:p>
            <a:pPr marL="514350" indent="-514350">
              <a:spcBef>
                <a:spcPts val="1200"/>
              </a:spcBef>
              <a:buFont typeface="+mj-lt"/>
              <a:buAutoNum type="arabicPeriod"/>
            </a:pPr>
            <a:r>
              <a:rPr lang="en-US" sz="2500" dirty="0"/>
              <a:t>Since the </a:t>
            </a:r>
            <a:r>
              <a:rPr lang="en-US" sz="2500" i="1" dirty="0"/>
              <a:t>T</a:t>
            </a:r>
            <a:r>
              <a:rPr lang="en-US" sz="2500" dirty="0"/>
              <a:t> 1.3.9.19 footnote was inserted hastily at the last minute, it seems likely to involve a distinction that was </a:t>
            </a:r>
            <a:r>
              <a:rPr lang="en-US" sz="2500" i="1" u="sng" dirty="0"/>
              <a:t>already</a:t>
            </a:r>
            <a:r>
              <a:rPr lang="en-US" sz="2500" dirty="0"/>
              <a:t> prominent in Hume’s mind as he completed </a:t>
            </a:r>
            <a:r>
              <a:rPr lang="en-US" sz="2500" i="1" dirty="0"/>
              <a:t>Treatise</a:t>
            </a:r>
            <a:r>
              <a:rPr lang="en-US" sz="2500" dirty="0"/>
              <a:t> Book 1, but was not yet mentioned in Part 3.</a:t>
            </a:r>
          </a:p>
          <a:p>
            <a:pPr marL="514350" indent="-514350">
              <a:spcBef>
                <a:spcPts val="1200"/>
              </a:spcBef>
              <a:buFont typeface="+mj-lt"/>
              <a:buAutoNum type="arabicPeriod"/>
            </a:pPr>
            <a:r>
              <a:rPr lang="en-US" sz="2500" dirty="0"/>
              <a:t>Hume draws what looks like a similar distinction in three different places, and </a:t>
            </a:r>
            <a:r>
              <a:rPr lang="en-US" sz="2500" i="1" dirty="0">
                <a:solidFill>
                  <a:srgbClr val="FF9999"/>
                </a:solidFill>
              </a:rPr>
              <a:t>always on a similar normative basis</a:t>
            </a:r>
            <a:r>
              <a:rPr lang="en-US" sz="2500" dirty="0"/>
              <a:t>.  He also refers back to such a distinction in the Conclusion of Book 1 (as we shall see).  It seems unlikely that these would be quite different distinctions.</a:t>
            </a:r>
            <a:endParaRPr lang="en-GB" sz="2300" dirty="0"/>
          </a:p>
        </p:txBody>
      </p:sp>
      <p:sp>
        <p:nvSpPr>
          <p:cNvPr id="4" name="Slide Number Placeholder 3">
            <a:extLst>
              <a:ext uri="{FF2B5EF4-FFF2-40B4-BE49-F238E27FC236}">
                <a16:creationId xmlns:a16="http://schemas.microsoft.com/office/drawing/2014/main" id="{68BAC39C-FEC4-202A-BCFC-AC55CA4F9362}"/>
              </a:ext>
            </a:extLst>
          </p:cNvPr>
          <p:cNvSpPr>
            <a:spLocks noGrp="1"/>
          </p:cNvSpPr>
          <p:nvPr>
            <p:ph type="sldNum" sz="quarter" idx="10"/>
          </p:nvPr>
        </p:nvSpPr>
        <p:spPr/>
        <p:txBody>
          <a:bodyPr/>
          <a:lstStyle/>
          <a:p>
            <a:fld id="{A10A50DE-8775-498A-B5F5-974B635EB245}" type="slidenum">
              <a:rPr lang="en-US" smtClean="0"/>
              <a:pPr/>
              <a:t>342</a:t>
            </a:fld>
            <a:endParaRPr lang="en-US"/>
          </a:p>
        </p:txBody>
      </p:sp>
    </p:spTree>
    <p:extLst>
      <p:ext uri="{BB962C8B-B14F-4D97-AF65-F5344CB8AC3E}">
        <p14:creationId xmlns:p14="http://schemas.microsoft.com/office/powerpoint/2010/main" val="2350663777"/>
      </p:ext>
    </p:extLst>
  </p:cSld>
  <p:clrMapOvr>
    <a:masterClrMapping/>
  </p:clrMapOvr>
  <p:transition spd="med">
    <p:cove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88640"/>
            <a:ext cx="8892988" cy="702915"/>
          </a:xfrm>
        </p:spPr>
        <p:txBody>
          <a:bodyPr/>
          <a:lstStyle/>
          <a:p>
            <a:r>
              <a:rPr lang="en-US" sz="4200"/>
              <a:t>Is This The Same Distinction?</a:t>
            </a:r>
            <a:endParaRPr lang="en-GB" sz="42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343</a:t>
            </a:fld>
            <a:endParaRPr lang="en-US"/>
          </a:p>
        </p:txBody>
      </p:sp>
      <p:sp>
        <p:nvSpPr>
          <p:cNvPr id="5" name="Content Placeholder 2">
            <a:extLst>
              <a:ext uri="{FF2B5EF4-FFF2-40B4-BE49-F238E27FC236}">
                <a16:creationId xmlns:a16="http://schemas.microsoft.com/office/drawing/2014/main" id="{13B4B4E7-37E3-4E89-B053-9F74D03B492E}"/>
              </a:ext>
            </a:extLst>
          </p:cNvPr>
          <p:cNvSpPr>
            <a:spLocks noGrp="1"/>
          </p:cNvSpPr>
          <p:nvPr>
            <p:ph idx="1"/>
          </p:nvPr>
        </p:nvSpPr>
        <p:spPr>
          <a:xfrm>
            <a:off x="251520" y="1160748"/>
            <a:ext cx="8640960" cy="5508612"/>
          </a:xfrm>
        </p:spPr>
        <p:txBody>
          <a:bodyPr/>
          <a:lstStyle/>
          <a:p>
            <a:pPr marL="914400" lvl="1" indent="-514350">
              <a:spcBef>
                <a:spcPts val="1200"/>
              </a:spcBef>
            </a:pPr>
            <a:r>
              <a:rPr lang="en-US" altLang="en-US" sz="2300"/>
              <a:t>“as </a:t>
            </a:r>
            <a:r>
              <a:rPr lang="en-US" altLang="en-US" sz="2300">
                <a:solidFill>
                  <a:srgbClr val="92D050"/>
                </a:solidFill>
              </a:rPr>
              <a:t>our assent to all probable reasonings </a:t>
            </a:r>
            <a:r>
              <a:rPr lang="en-US" altLang="en-US" sz="2300"/>
              <a:t>is founded on the vivacity of ideas, it resembles many of </a:t>
            </a:r>
            <a:r>
              <a:rPr lang="en-US" altLang="en-US" sz="2300">
                <a:solidFill>
                  <a:srgbClr val="FF9999"/>
                </a:solidFill>
              </a:rPr>
              <a:t>those whimsies and prejudices, which are rejected under the opprobrious character of being the offspring of the imagination</a:t>
            </a:r>
            <a:r>
              <a:rPr lang="en-US" altLang="en-US" sz="2300"/>
              <a:t>.”</a:t>
            </a:r>
            <a:br>
              <a:rPr lang="en-US" altLang="en-US" sz="2300"/>
            </a:br>
            <a:r>
              <a:rPr lang="en-US" altLang="en-US" sz="2300"/>
              <a:t>					     (</a:t>
            </a:r>
            <a:r>
              <a:rPr lang="en-US" altLang="en-US" sz="2300" i="1"/>
              <a:t>T</a:t>
            </a:r>
            <a:r>
              <a:rPr lang="en-US" altLang="en-US" sz="2300"/>
              <a:t> 1.3.9.19 n. 22)</a:t>
            </a:r>
          </a:p>
          <a:p>
            <a:pPr marL="914400" lvl="1" indent="-514350">
              <a:spcBef>
                <a:spcPts val="1200"/>
              </a:spcBef>
            </a:pPr>
            <a:r>
              <a:rPr lang="en-GB" sz="2300"/>
              <a:t>“</a:t>
            </a:r>
            <a:r>
              <a:rPr lang="en-GB" sz="2300">
                <a:solidFill>
                  <a:srgbClr val="92D050"/>
                </a:solidFill>
              </a:rPr>
              <a:t>The general rule is attributed to our judgment</a:t>
            </a:r>
            <a:r>
              <a:rPr lang="en-GB" sz="2300"/>
              <a:t>; as being more extensive and constant. </a:t>
            </a:r>
            <a:r>
              <a:rPr lang="en-GB" sz="2300">
                <a:solidFill>
                  <a:srgbClr val="FF9999"/>
                </a:solidFill>
              </a:rPr>
              <a:t>The exception to the imagination; as being more capricious and uncertain</a:t>
            </a:r>
            <a:r>
              <a:rPr lang="en-GB" sz="2300"/>
              <a:t>.”</a:t>
            </a:r>
            <a:br>
              <a:rPr lang="en-GB" sz="2300"/>
            </a:br>
            <a:r>
              <a:rPr lang="en-GB" sz="2300"/>
              <a:t>					     (</a:t>
            </a:r>
            <a:r>
              <a:rPr lang="en-GB" sz="2300" i="1"/>
              <a:t>T</a:t>
            </a:r>
            <a:r>
              <a:rPr lang="en-GB" sz="2300"/>
              <a:t> 1.3.13.11)</a:t>
            </a:r>
          </a:p>
          <a:p>
            <a:pPr marL="914400" lvl="1" indent="-514350">
              <a:spcBef>
                <a:spcPts val="1200"/>
              </a:spcBef>
            </a:pPr>
            <a:r>
              <a:rPr lang="en-US" sz="2300"/>
              <a:t>“I must distinguish in the imagination betwixt </a:t>
            </a:r>
            <a:r>
              <a:rPr lang="en-US" sz="2300">
                <a:solidFill>
                  <a:srgbClr val="92D050"/>
                </a:solidFill>
              </a:rPr>
              <a:t>the principles which are permanent, irresistible, and universal</a:t>
            </a:r>
            <a:r>
              <a:rPr lang="en-US" sz="2300"/>
              <a:t>; such as the customary transition from causes to effects, and from effects to causes:  And </a:t>
            </a:r>
            <a:r>
              <a:rPr lang="en-US" sz="2300">
                <a:solidFill>
                  <a:srgbClr val="FF9999"/>
                </a:solidFill>
              </a:rPr>
              <a:t>the principles, which are changeable, weak, and irregular</a:t>
            </a:r>
            <a:r>
              <a:rPr lang="en-US" sz="2300"/>
              <a:t>; …”    (</a:t>
            </a:r>
            <a:r>
              <a:rPr lang="en-US" sz="2300" i="1"/>
              <a:t>T</a:t>
            </a:r>
            <a:r>
              <a:rPr lang="en-US" sz="2300"/>
              <a:t> 1.4.4.1)</a:t>
            </a:r>
            <a:endParaRPr lang="en-GB" sz="2300"/>
          </a:p>
        </p:txBody>
      </p:sp>
    </p:spTree>
    <p:extLst>
      <p:ext uri="{BB962C8B-B14F-4D97-AF65-F5344CB8AC3E}">
        <p14:creationId xmlns:p14="http://schemas.microsoft.com/office/powerpoint/2010/main" val="1056399589"/>
      </p:ext>
    </p:extLst>
  </p:cSld>
  <p:clrMapOvr>
    <a:masterClrMapping/>
  </p:clrMapOvr>
  <p:transition spd="med">
    <p:cove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A4193A3-E8D4-422A-A9FC-27F44C96621B}" type="slidenum">
              <a:rPr lang="en-US"/>
              <a:pPr/>
              <a:t>344</a:t>
            </a:fld>
            <a:endParaRPr lang="en-US"/>
          </a:p>
        </p:txBody>
      </p:sp>
      <p:sp>
        <p:nvSpPr>
          <p:cNvPr id="755715" name="Rectangle 3"/>
          <p:cNvSpPr>
            <a:spLocks noGrp="1" noChangeArrowheads="1"/>
          </p:cNvSpPr>
          <p:nvPr>
            <p:ph type="body" idx="1"/>
          </p:nvPr>
        </p:nvSpPr>
        <p:spPr>
          <a:xfrm>
            <a:off x="394841" y="1160748"/>
            <a:ext cx="8605651" cy="5400600"/>
          </a:xfrm>
        </p:spPr>
        <p:txBody>
          <a:bodyPr/>
          <a:lstStyle/>
          <a:p>
            <a:pPr marL="457200" lvl="1" indent="0">
              <a:spcBef>
                <a:spcPts val="1200"/>
              </a:spcBef>
              <a:buNone/>
            </a:pPr>
            <a:r>
              <a:rPr lang="en-GB" sz="2400"/>
              <a:t>“… </a:t>
            </a:r>
            <a:r>
              <a:rPr lang="en-GB" sz="2400" dirty="0"/>
              <a:t>the understanding or imagination can draw inferences from past experience …”  (</a:t>
            </a:r>
            <a:r>
              <a:rPr lang="en-GB" sz="2400" i="1" dirty="0"/>
              <a:t>T</a:t>
            </a:r>
            <a:r>
              <a:rPr lang="en-GB" sz="2400" dirty="0"/>
              <a:t> 1.3.8.13)</a:t>
            </a:r>
          </a:p>
          <a:p>
            <a:pPr marL="457200" lvl="1" indent="0">
              <a:spcBef>
                <a:spcPts val="1800"/>
              </a:spcBef>
              <a:buNone/>
            </a:pPr>
            <a:r>
              <a:rPr lang="en-GB" sz="2400" dirty="0"/>
              <a:t>“… the judgment, or rather the imagination …”  (</a:t>
            </a:r>
            <a:r>
              <a:rPr lang="en-GB" sz="2400" i="1" dirty="0"/>
              <a:t>T</a:t>
            </a:r>
            <a:r>
              <a:rPr lang="en-GB" sz="2400" dirty="0"/>
              <a:t> 1.3.9.19)</a:t>
            </a:r>
          </a:p>
          <a:p>
            <a:pPr marL="457200" lvl="1" indent="0">
              <a:spcBef>
                <a:spcPts val="1800"/>
              </a:spcBef>
              <a:buNone/>
            </a:pPr>
            <a:r>
              <a:rPr lang="en-GB" sz="2400" dirty="0"/>
              <a:t>“The memory, senses, and understanding are … all … founded on the imagination”  (</a:t>
            </a:r>
            <a:r>
              <a:rPr lang="en-GB" sz="2400" i="1" dirty="0"/>
              <a:t>T</a:t>
            </a:r>
            <a:r>
              <a:rPr lang="en-GB" sz="2400" dirty="0"/>
              <a:t> 1.4.7.3)</a:t>
            </a:r>
          </a:p>
          <a:p>
            <a:pPr marL="457200" lvl="1" indent="0">
              <a:spcBef>
                <a:spcPts val="1800"/>
              </a:spcBef>
              <a:buNone/>
            </a:pPr>
            <a:r>
              <a:rPr lang="en-GB" sz="2400" dirty="0"/>
              <a:t>“… the imagination or understanding, call it which you please …”  (</a:t>
            </a:r>
            <a:r>
              <a:rPr lang="en-GB" sz="2400" i="1" dirty="0"/>
              <a:t>T</a:t>
            </a:r>
            <a:r>
              <a:rPr lang="en-GB" sz="2400" dirty="0"/>
              <a:t> 2.3.9.10, also </a:t>
            </a:r>
            <a:r>
              <a:rPr lang="en-GB" sz="2400" i="1" dirty="0"/>
              <a:t>DOP</a:t>
            </a:r>
            <a:r>
              <a:rPr lang="en-GB" sz="2400" dirty="0"/>
              <a:t> 1.8)</a:t>
            </a:r>
          </a:p>
          <a:p>
            <a:pPr marL="457200" lvl="1" indent="0">
              <a:spcBef>
                <a:spcPts val="1800"/>
              </a:spcBef>
              <a:buNone/>
            </a:pPr>
            <a:r>
              <a:rPr lang="en-GB" sz="2400"/>
              <a:t>“[suppose that we resolve] </a:t>
            </a:r>
            <a:r>
              <a:rPr lang="en-US" sz="2400"/>
              <a:t>to reject all </a:t>
            </a:r>
            <a:r>
              <a:rPr lang="en-US" sz="2400">
                <a:solidFill>
                  <a:srgbClr val="FF9999"/>
                </a:solidFill>
              </a:rPr>
              <a:t>the trivial suggestions of the fancy</a:t>
            </a:r>
            <a:r>
              <a:rPr lang="en-US" sz="2400"/>
              <a:t>, and adhere [instead] to </a:t>
            </a:r>
            <a:r>
              <a:rPr lang="en-GB" sz="2400">
                <a:solidFill>
                  <a:srgbClr val="92D050"/>
                </a:solidFill>
              </a:rPr>
              <a:t>the understanding, that </a:t>
            </a:r>
            <a:r>
              <a:rPr lang="en-GB" sz="2400" dirty="0">
                <a:solidFill>
                  <a:srgbClr val="92D050"/>
                </a:solidFill>
              </a:rPr>
              <a:t>is</a:t>
            </a:r>
            <a:r>
              <a:rPr lang="en-GB" sz="2400">
                <a:solidFill>
                  <a:srgbClr val="92D050"/>
                </a:solidFill>
              </a:rPr>
              <a:t>, to </a:t>
            </a:r>
            <a:r>
              <a:rPr lang="en-GB" sz="2400" dirty="0">
                <a:solidFill>
                  <a:srgbClr val="92D050"/>
                </a:solidFill>
              </a:rPr>
              <a:t>the general and more </a:t>
            </a:r>
            <a:r>
              <a:rPr lang="en-GB" sz="2400" dirty="0" err="1">
                <a:solidFill>
                  <a:srgbClr val="92D050"/>
                </a:solidFill>
              </a:rPr>
              <a:t>establish’d</a:t>
            </a:r>
            <a:r>
              <a:rPr lang="en-GB" sz="2400" dirty="0">
                <a:solidFill>
                  <a:srgbClr val="92D050"/>
                </a:solidFill>
              </a:rPr>
              <a:t> properties of the imagination</a:t>
            </a:r>
            <a:r>
              <a:rPr lang="en-GB" sz="2400" dirty="0"/>
              <a:t>”  (</a:t>
            </a:r>
            <a:r>
              <a:rPr lang="en-GB" sz="2400" i="1" dirty="0"/>
              <a:t>T</a:t>
            </a:r>
            <a:r>
              <a:rPr lang="en-GB" sz="2400" dirty="0"/>
              <a:t> 1.4.7.7) </a:t>
            </a:r>
          </a:p>
        </p:txBody>
      </p:sp>
      <p:sp>
        <p:nvSpPr>
          <p:cNvPr id="8" name="Title 1">
            <a:extLst>
              <a:ext uri="{FF2B5EF4-FFF2-40B4-BE49-F238E27FC236}">
                <a16:creationId xmlns:a16="http://schemas.microsoft.com/office/drawing/2014/main" id="{4B29E9BD-DFFD-49F6-855D-7B06077CD99B}"/>
              </a:ext>
            </a:extLst>
          </p:cNvPr>
          <p:cNvSpPr txBox="1">
            <a:spLocks/>
          </p:cNvSpPr>
          <p:nvPr/>
        </p:nvSpPr>
        <p:spPr bwMode="auto">
          <a:xfrm>
            <a:off x="143508" y="188640"/>
            <a:ext cx="8856984" cy="6840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3800" kern="0"/>
              <a:t>Blurring the Reason/Imagination Divide</a:t>
            </a:r>
            <a:endParaRPr lang="en-US" altLang="en-US" sz="3800" kern="0" dirty="0"/>
          </a:p>
        </p:txBody>
      </p:sp>
    </p:spTree>
    <p:extLst>
      <p:ext uri="{BB962C8B-B14F-4D97-AF65-F5344CB8AC3E}">
        <p14:creationId xmlns:p14="http://schemas.microsoft.com/office/powerpoint/2010/main" val="3503956207"/>
      </p:ext>
    </p:extLst>
  </p:cSld>
  <p:clrMapOvr>
    <a:masterClrMapping/>
  </p:clrMapOvr>
  <p:transition spd="med">
    <p:cove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345</a:t>
            </a:fld>
            <a:endParaRPr lang="en-US"/>
          </a:p>
        </p:txBody>
      </p:sp>
      <p:sp>
        <p:nvSpPr>
          <p:cNvPr id="3" name="Content Placeholder 2"/>
          <p:cNvSpPr>
            <a:spLocks noGrp="1"/>
          </p:cNvSpPr>
          <p:nvPr>
            <p:ph idx="4294967295"/>
          </p:nvPr>
        </p:nvSpPr>
        <p:spPr>
          <a:xfrm>
            <a:off x="251520" y="1160748"/>
            <a:ext cx="8712968" cy="6610176"/>
          </a:xfrm>
        </p:spPr>
        <p:txBody>
          <a:bodyPr/>
          <a:lstStyle/>
          <a:p>
            <a:pPr>
              <a:buNone/>
            </a:pPr>
            <a:r>
              <a:rPr lang="en-US" sz="3000"/>
              <a:t>	</a:t>
            </a:r>
            <a:r>
              <a:rPr lang="en-US" sz="2600" i="1"/>
              <a:t>That last quotation, from T 1.4.7.7, </a:t>
            </a:r>
            <a:r>
              <a:rPr lang="en-US" sz="2600" i="1" dirty="0"/>
              <a:t>seems to be alluding to </a:t>
            </a:r>
            <a:r>
              <a:rPr lang="en-US" sz="2600" i="1"/>
              <a:t>the same distinction </a:t>
            </a:r>
            <a:r>
              <a:rPr lang="en-US" sz="2600" i="1" dirty="0"/>
              <a:t>that Hume invokes at T 1.4.4.1</a:t>
            </a:r>
            <a:r>
              <a:rPr lang="en-US" sz="2600" i="1"/>
              <a:t>, but this time labelled as “general” versus “trivial”:</a:t>
            </a:r>
            <a:endParaRPr lang="en-US" sz="2600" i="1" dirty="0"/>
          </a:p>
          <a:p>
            <a:pPr>
              <a:spcBef>
                <a:spcPts val="1800"/>
              </a:spcBef>
            </a:pPr>
            <a:r>
              <a:rPr lang="en-US" sz="3000" dirty="0">
                <a:solidFill>
                  <a:srgbClr val="92D050"/>
                </a:solidFill>
              </a:rPr>
              <a:t>The Respectable “General” Principles</a:t>
            </a:r>
          </a:p>
          <a:p>
            <a:pPr lvl="1"/>
            <a:r>
              <a:rPr lang="en-US" sz="2600" dirty="0"/>
              <a:t>These </a:t>
            </a:r>
            <a:r>
              <a:rPr lang="en-US" sz="2600"/>
              <a:t>are the “</a:t>
            </a:r>
            <a:r>
              <a:rPr lang="en-US" sz="2600" dirty="0"/>
              <a:t>permanent, irresistible, and universal</a:t>
            </a:r>
            <a:r>
              <a:rPr lang="en-US" sz="2600"/>
              <a:t>” principles (</a:t>
            </a:r>
            <a:r>
              <a:rPr lang="en-US" sz="2600" dirty="0"/>
              <a:t>e.g</a:t>
            </a:r>
            <a:r>
              <a:rPr lang="en-US" sz="2600"/>
              <a:t>. customary inference) that </a:t>
            </a:r>
            <a:r>
              <a:rPr lang="en-US" sz="2600" dirty="0"/>
              <a:t>Hume himself relies </a:t>
            </a:r>
            <a:r>
              <a:rPr lang="en-US" sz="2600"/>
              <a:t>on in his experimental philosophy.</a:t>
            </a:r>
            <a:endParaRPr lang="en-US" sz="2600" dirty="0"/>
          </a:p>
          <a:p>
            <a:pPr>
              <a:spcBef>
                <a:spcPts val="1200"/>
              </a:spcBef>
            </a:pPr>
            <a:r>
              <a:rPr lang="en-US" sz="3000" dirty="0">
                <a:solidFill>
                  <a:srgbClr val="FF9999"/>
                </a:solidFill>
              </a:rPr>
              <a:t>The Disreputable “Trivial” Principles</a:t>
            </a:r>
          </a:p>
          <a:p>
            <a:pPr lvl="1"/>
            <a:r>
              <a:rPr lang="en-US" sz="2600" dirty="0"/>
              <a:t>These </a:t>
            </a:r>
            <a:r>
              <a:rPr lang="en-US" sz="2600"/>
              <a:t>are the “</a:t>
            </a:r>
            <a:r>
              <a:rPr lang="en-US" sz="2600" dirty="0"/>
              <a:t>changeable, weak, and </a:t>
            </a:r>
            <a:r>
              <a:rPr lang="en-US" sz="2600"/>
              <a:t>irregular” principles (</a:t>
            </a:r>
            <a:r>
              <a:rPr lang="en-US" sz="2600" dirty="0"/>
              <a:t>e.g. imaginative </a:t>
            </a:r>
            <a:r>
              <a:rPr lang="en-US" sz="2600"/>
              <a:t>fancies) for which Hume criticises ancient </a:t>
            </a:r>
            <a:r>
              <a:rPr lang="en-US" sz="2600" dirty="0"/>
              <a:t>philosophers </a:t>
            </a:r>
            <a:r>
              <a:rPr lang="en-US" sz="2600"/>
              <a:t>and the superstitious.</a:t>
            </a:r>
            <a:endParaRPr lang="en-US" sz="2600" dirty="0"/>
          </a:p>
          <a:p>
            <a:pPr>
              <a:spcBef>
                <a:spcPts val="1800"/>
              </a:spcBef>
              <a:buNone/>
            </a:pPr>
            <a:r>
              <a:rPr lang="en-US" sz="2800" i="1" dirty="0"/>
              <a:t>	</a:t>
            </a:r>
            <a:endParaRPr lang="en-US" sz="2400" i="1" dirty="0"/>
          </a:p>
          <a:p>
            <a:pPr lvl="1"/>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345</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828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Principles of “the Imagination”</a:t>
            </a:r>
          </a:p>
        </p:txBody>
      </p:sp>
    </p:spTree>
    <p:extLst>
      <p:ext uri="{BB962C8B-B14F-4D97-AF65-F5344CB8AC3E}">
        <p14:creationId xmlns:p14="http://schemas.microsoft.com/office/powerpoint/2010/main" val="1575167803"/>
      </p:ext>
    </p:extLst>
  </p:cSld>
  <p:clrMapOvr>
    <a:masterClrMapping/>
  </p:clrMapOvr>
  <p:transition spd="med">
    <p:cove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346</a:t>
            </a:fld>
            <a:endParaRPr lang="en-US"/>
          </a:p>
        </p:txBody>
      </p:sp>
      <p:sp>
        <p:nvSpPr>
          <p:cNvPr id="3" name="Content Placeholder 2"/>
          <p:cNvSpPr>
            <a:spLocks noGrp="1"/>
          </p:cNvSpPr>
          <p:nvPr>
            <p:ph idx="4294967295"/>
          </p:nvPr>
        </p:nvSpPr>
        <p:spPr>
          <a:xfrm>
            <a:off x="575556" y="1175308"/>
            <a:ext cx="8028892" cy="6610176"/>
          </a:xfrm>
        </p:spPr>
        <p:txBody>
          <a:bodyPr/>
          <a:lstStyle/>
          <a:p>
            <a:pPr>
              <a:spcBef>
                <a:spcPts val="1800"/>
              </a:spcBef>
            </a:pPr>
            <a:r>
              <a:rPr lang="en-US" sz="2400" dirty="0"/>
              <a:t>But if this is indeed the case, then when Hume refers to “</a:t>
            </a:r>
            <a:r>
              <a:rPr lang="en-GB" sz="2400" dirty="0">
                <a:solidFill>
                  <a:srgbClr val="92D050"/>
                </a:solidFill>
              </a:rPr>
              <a:t>the understanding, that is, … the general and more </a:t>
            </a:r>
            <a:r>
              <a:rPr lang="en-GB" sz="2400" dirty="0" err="1">
                <a:solidFill>
                  <a:srgbClr val="92D050"/>
                </a:solidFill>
              </a:rPr>
              <a:t>establish’d</a:t>
            </a:r>
            <a:r>
              <a:rPr lang="en-GB" sz="2400" dirty="0">
                <a:solidFill>
                  <a:srgbClr val="92D050"/>
                </a:solidFill>
              </a:rPr>
              <a:t> properties of the imagination</a:t>
            </a:r>
            <a:r>
              <a:rPr lang="en-US" sz="2400" dirty="0"/>
              <a:t>”, he appears to be identifying “the understanding” with the “general” principles of the imagination.  (As Don Garrett himself seems to agree in his 1997 book, p. 29).</a:t>
            </a:r>
          </a:p>
          <a:p>
            <a:pPr>
              <a:spcBef>
                <a:spcPts val="1800"/>
              </a:spcBef>
            </a:pPr>
            <a:r>
              <a:rPr lang="en-US" sz="2400" dirty="0"/>
              <a:t>And as we have observed before (Lecture 3, slide 95), </a:t>
            </a:r>
            <a:r>
              <a:rPr lang="en-US" sz="2400" i="1" dirty="0">
                <a:solidFill>
                  <a:srgbClr val="FF9999"/>
                </a:solidFill>
              </a:rPr>
              <a:t>Hume identifies “reason” with “the understanding” literally dozens of times</a:t>
            </a:r>
            <a:r>
              <a:rPr lang="en-US" sz="2400" dirty="0"/>
              <a:t>.  (One highly pertinent example of this identification is implicit in the rewording of the footnote originally at </a:t>
            </a:r>
            <a:r>
              <a:rPr lang="en-US" sz="2400" i="1" dirty="0"/>
              <a:t>T </a:t>
            </a:r>
            <a:r>
              <a:rPr lang="en-US" sz="2400" dirty="0"/>
              <a:t>2.2.7.6 to create the last-minute-inserted footnote at </a:t>
            </a:r>
            <a:r>
              <a:rPr lang="en-US" sz="2400" i="1" dirty="0"/>
              <a:t>T</a:t>
            </a:r>
            <a:r>
              <a:rPr lang="en-US" sz="2400" dirty="0"/>
              <a:t>1.3.9.19, where “the understanding” has been replaced by “reason”.)</a:t>
            </a:r>
          </a:p>
          <a:p>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346</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A Significant Identification</a:t>
            </a:r>
            <a:endPar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651353261"/>
      </p:ext>
    </p:extLst>
  </p:cSld>
  <p:clrMapOvr>
    <a:masterClrMapping/>
  </p:clrMapOvr>
  <p:transition spd="med">
    <p:cove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224644"/>
            <a:ext cx="8964996" cy="666911"/>
          </a:xfrm>
        </p:spPr>
        <p:txBody>
          <a:bodyPr/>
          <a:lstStyle/>
          <a:p>
            <a:r>
              <a:rPr lang="en-GB" sz="3800"/>
              <a:t>A Humean Perspective on the Faculties</a:t>
            </a:r>
            <a:endParaRPr lang="en-GB" sz="3800" dirty="0"/>
          </a:p>
        </p:txBody>
      </p:sp>
      <p:sp>
        <p:nvSpPr>
          <p:cNvPr id="3" name="Content Placeholder 2"/>
          <p:cNvSpPr>
            <a:spLocks noGrp="1"/>
          </p:cNvSpPr>
          <p:nvPr>
            <p:ph idx="1"/>
          </p:nvPr>
        </p:nvSpPr>
        <p:spPr>
          <a:xfrm>
            <a:off x="529208" y="1124744"/>
            <a:ext cx="8219256" cy="5508612"/>
          </a:xfrm>
        </p:spPr>
        <p:txBody>
          <a:bodyPr/>
          <a:lstStyle/>
          <a:p>
            <a:r>
              <a:rPr lang="en-GB" sz="2700"/>
              <a:t>Recall again tha</a:t>
            </a:r>
            <a:r>
              <a:rPr lang="en-GB" sz="2700" dirty="0"/>
              <a:t>t</a:t>
            </a:r>
            <a:r>
              <a:rPr lang="en-GB" sz="2700"/>
              <a:t> </a:t>
            </a:r>
            <a:r>
              <a:rPr lang="en-GB" sz="2700" dirty="0"/>
              <a:t>Hume </a:t>
            </a:r>
            <a:r>
              <a:rPr lang="en-GB" sz="2700"/>
              <a:t>thinks </a:t>
            </a:r>
            <a:r>
              <a:rPr lang="en-GB" sz="2700" i="1" u="sng"/>
              <a:t>all</a:t>
            </a:r>
            <a:r>
              <a:rPr lang="en-GB" sz="2700"/>
              <a:t> </a:t>
            </a:r>
            <a:r>
              <a:rPr lang="en-GB" sz="2700" dirty="0"/>
              <a:t>our ideas </a:t>
            </a:r>
            <a:r>
              <a:rPr lang="en-GB" sz="2700"/>
              <a:t>are imagistic, as copies of impressions (either of sensation or reflection).</a:t>
            </a:r>
            <a:endParaRPr lang="en-GB" sz="2700" dirty="0"/>
          </a:p>
          <a:p>
            <a:pPr lvl="1">
              <a:spcBef>
                <a:spcPts val="900"/>
              </a:spcBef>
            </a:pPr>
            <a:r>
              <a:rPr lang="en-GB" sz="2400" dirty="0"/>
              <a:t>If so, then </a:t>
            </a:r>
            <a:r>
              <a:rPr lang="en-GB" sz="2400" i="1" u="sng" dirty="0"/>
              <a:t>all</a:t>
            </a:r>
            <a:r>
              <a:rPr lang="en-GB" sz="2400" dirty="0"/>
              <a:t> of our reasoning must take place in the “imagination</a:t>
            </a:r>
            <a:r>
              <a:rPr lang="en-GB" sz="2400"/>
              <a:t>” as traditionally conceived, </a:t>
            </a:r>
            <a:r>
              <a:rPr lang="en-GB" sz="2400" dirty="0"/>
              <a:t>and </a:t>
            </a:r>
            <a:r>
              <a:rPr lang="en-GB" sz="2400" i="1" dirty="0"/>
              <a:t>“reason” cannot be some separate part of the mind</a:t>
            </a:r>
            <a:r>
              <a:rPr lang="en-GB" sz="2400" dirty="0"/>
              <a:t>.</a:t>
            </a:r>
          </a:p>
          <a:p>
            <a:pPr>
              <a:spcBef>
                <a:spcPts val="1800"/>
              </a:spcBef>
            </a:pPr>
            <a:r>
              <a:rPr lang="en-GB" sz="2700"/>
              <a:t>So it makes sense that Hume would be driven to draw the </a:t>
            </a:r>
            <a:r>
              <a:rPr lang="en-GB" sz="2700" dirty="0"/>
              <a:t>distinction between “reason” and “the imagination</a:t>
            </a:r>
            <a:r>
              <a:rPr lang="en-GB" sz="2700"/>
              <a:t>” on </a:t>
            </a:r>
            <a:r>
              <a:rPr lang="en-GB" sz="2700" dirty="0"/>
              <a:t>the basis of </a:t>
            </a:r>
            <a:r>
              <a:rPr lang="en-GB" sz="2700" i="1" u="sng" dirty="0"/>
              <a:t>the kinds of principles</a:t>
            </a:r>
            <a:r>
              <a:rPr lang="en-GB" sz="2700" dirty="0"/>
              <a:t> that </a:t>
            </a:r>
            <a:r>
              <a:rPr lang="en-GB" sz="2700"/>
              <a:t>govern the processing of our ideas:</a:t>
            </a:r>
            <a:endParaRPr lang="en-GB" sz="2700" dirty="0"/>
          </a:p>
          <a:p>
            <a:pPr lvl="1">
              <a:spcBef>
                <a:spcPts val="900"/>
              </a:spcBef>
            </a:pPr>
            <a:r>
              <a:rPr lang="en-GB" sz="2500" dirty="0">
                <a:solidFill>
                  <a:srgbClr val="92D050"/>
                </a:solidFill>
              </a:rPr>
              <a:t>Rational principles are disciplined and reliable</a:t>
            </a:r>
            <a:r>
              <a:rPr lang="en-GB" sz="2500" dirty="0"/>
              <a:t>;</a:t>
            </a:r>
          </a:p>
          <a:p>
            <a:pPr lvl="1">
              <a:spcBef>
                <a:spcPts val="900"/>
              </a:spcBef>
            </a:pPr>
            <a:r>
              <a:rPr lang="en-GB" sz="2500" dirty="0">
                <a:solidFill>
                  <a:srgbClr val="FF9999"/>
                </a:solidFill>
              </a:rPr>
              <a:t>Imaginative principles are unreliable and capricious</a:t>
            </a:r>
            <a:r>
              <a:rPr lang="en-GB" sz="25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347</a:t>
            </a:fld>
            <a:endParaRPr lang="en-US"/>
          </a:p>
        </p:txBody>
      </p:sp>
    </p:spTree>
    <p:extLst>
      <p:ext uri="{BB962C8B-B14F-4D97-AF65-F5344CB8AC3E}">
        <p14:creationId xmlns:p14="http://schemas.microsoft.com/office/powerpoint/2010/main" val="1565486898"/>
      </p:ext>
    </p:extLst>
  </p:cSld>
  <p:clrMapOvr>
    <a:masterClrMapping/>
  </p:clrMapOvr>
  <p:transition spd="med">
    <p:cove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666911"/>
          </a:xfrm>
        </p:spPr>
        <p:txBody>
          <a:bodyPr/>
          <a:lstStyle/>
          <a:p>
            <a:r>
              <a:rPr lang="en-GB" sz="4000" dirty="0"/>
              <a:t>The Significance of the Distinction</a:t>
            </a:r>
          </a:p>
        </p:txBody>
      </p:sp>
      <p:sp>
        <p:nvSpPr>
          <p:cNvPr id="3" name="Content Placeholder 2"/>
          <p:cNvSpPr>
            <a:spLocks noGrp="1"/>
          </p:cNvSpPr>
          <p:nvPr>
            <p:ph idx="1"/>
          </p:nvPr>
        </p:nvSpPr>
        <p:spPr>
          <a:xfrm>
            <a:off x="529208" y="1196752"/>
            <a:ext cx="8363272" cy="5400600"/>
          </a:xfrm>
        </p:spPr>
        <p:txBody>
          <a:bodyPr/>
          <a:lstStyle/>
          <a:p>
            <a:r>
              <a:rPr lang="en-GB" sz="2500" dirty="0"/>
              <a:t>Although Hume seems to have no sceptical intent when presenting his famous argument concerning induction at </a:t>
            </a:r>
            <a:r>
              <a:rPr lang="en-GB" sz="2500" i="1" dirty="0"/>
              <a:t>T</a:t>
            </a:r>
            <a:r>
              <a:rPr lang="en-GB" sz="2500" dirty="0"/>
              <a:t> 1.3.6, it seems that he later saw the need to draw a clear distinction between </a:t>
            </a:r>
            <a:r>
              <a:rPr lang="en-GB" sz="2500"/>
              <a:t>the </a:t>
            </a:r>
            <a:r>
              <a:rPr lang="en-GB" sz="2500">
                <a:solidFill>
                  <a:srgbClr val="92D050"/>
                </a:solidFill>
              </a:rPr>
              <a:t>respectable</a:t>
            </a:r>
            <a:r>
              <a:rPr lang="en-GB" sz="2500"/>
              <a:t> </a:t>
            </a:r>
            <a:r>
              <a:rPr lang="en-GB" sz="2500" dirty="0"/>
              <a:t>and </a:t>
            </a:r>
            <a:r>
              <a:rPr lang="en-GB" sz="2500" dirty="0">
                <a:solidFill>
                  <a:srgbClr val="FF9999"/>
                </a:solidFill>
              </a:rPr>
              <a:t>disreputable</a:t>
            </a:r>
            <a:r>
              <a:rPr lang="en-GB" sz="2500" dirty="0"/>
              <a:t> principles that act on the imagination, considering the former (</a:t>
            </a:r>
            <a:r>
              <a:rPr lang="en-GB" sz="2500"/>
              <a:t>notably </a:t>
            </a:r>
            <a:r>
              <a:rPr lang="en-GB" sz="2500" i="1"/>
              <a:t>customary inference</a:t>
            </a:r>
            <a:r>
              <a:rPr lang="en-GB" sz="2500"/>
              <a:t>, </a:t>
            </a:r>
            <a:r>
              <a:rPr lang="en-GB" sz="2500" dirty="0"/>
              <a:t>at least when disciplined by general rules) to be part of “reason”, but the latter </a:t>
            </a:r>
            <a:r>
              <a:rPr lang="en-GB" sz="2500"/>
              <a:t>mere fanciful “</a:t>
            </a:r>
            <a:r>
              <a:rPr lang="en-GB" sz="2500" dirty="0"/>
              <a:t>imagination”.</a:t>
            </a:r>
          </a:p>
          <a:p>
            <a:pPr lvl="1">
              <a:spcBef>
                <a:spcPts val="1200"/>
              </a:spcBef>
            </a:pPr>
            <a:r>
              <a:rPr lang="en-GB" sz="2200" dirty="0"/>
              <a:t>This distinction seems to </a:t>
            </a:r>
            <a:r>
              <a:rPr lang="en-GB" sz="2200"/>
              <a:t>be potentially crucial to Hume’s </a:t>
            </a:r>
            <a:r>
              <a:rPr lang="en-GB" sz="2200" dirty="0"/>
              <a:t>attempt to </a:t>
            </a:r>
            <a:r>
              <a:rPr lang="en-GB" sz="2200"/>
              <a:t>vindicate custom as providing a respectable basis </a:t>
            </a:r>
            <a:r>
              <a:rPr lang="en-GB" sz="2200" dirty="0"/>
              <a:t>of </a:t>
            </a:r>
            <a:r>
              <a:rPr lang="en-GB" sz="2200"/>
              <a:t>probable reasoning.  </a:t>
            </a:r>
            <a:r>
              <a:rPr lang="en-GB" sz="2200">
                <a:solidFill>
                  <a:srgbClr val="FF9999"/>
                </a:solidFill>
              </a:rPr>
              <a:t>If that’s correct, but the distinction ultimately fails, then this could seriously threaten his </a:t>
            </a:r>
            <a:r>
              <a:rPr lang="en-GB" sz="2200" dirty="0">
                <a:solidFill>
                  <a:srgbClr val="FF9999"/>
                </a:solidFill>
              </a:rPr>
              <a:t>attempt to build a rational science of human nature!</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348</a:t>
            </a:fld>
            <a:endParaRPr lang="en-US"/>
          </a:p>
        </p:txBody>
      </p:sp>
    </p:spTree>
    <p:extLst>
      <p:ext uri="{BB962C8B-B14F-4D97-AF65-F5344CB8AC3E}">
        <p14:creationId xmlns:p14="http://schemas.microsoft.com/office/powerpoint/2010/main" val="1850464059"/>
      </p:ext>
    </p:extLst>
  </p:cSld>
  <p:clrMapOvr>
    <a:masterClrMapping/>
  </p:clrMapOvr>
  <p:transition spd="med">
    <p:cove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349</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8(b)</a:t>
            </a:r>
            <a:br>
              <a:rPr lang="en-GB" altLang="en-US" sz="5000" dirty="0"/>
            </a:br>
            <a:br>
              <a:rPr lang="en-GB" altLang="en-US" sz="5000" dirty="0"/>
            </a:br>
            <a:r>
              <a:rPr lang="en-GB" altLang="en-US" sz="5000" i="1" dirty="0"/>
              <a:t>Treatise</a:t>
            </a:r>
            <a:r>
              <a:rPr lang="en-GB" altLang="en-US" sz="5000" dirty="0"/>
              <a:t> 1.4.7: “Conclusion of this Book”</a:t>
            </a:r>
            <a:endParaRPr lang="en-US" altLang="en-US" sz="5000" dirty="0"/>
          </a:p>
        </p:txBody>
      </p:sp>
      <p:pic>
        <p:nvPicPr>
          <p:cNvPr id="1209347"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59628"/>
      </p:ext>
    </p:extLst>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1DA7C2-8306-488D-8BFF-7DB7F4D96A5E}" type="slidenum">
              <a:rPr lang="en-US"/>
              <a:pPr/>
              <a:t>35</a:t>
            </a:fld>
            <a:endParaRPr lang="en-US"/>
          </a:p>
        </p:txBody>
      </p:sp>
      <p:sp>
        <p:nvSpPr>
          <p:cNvPr id="773122" name="Rectangle 2"/>
          <p:cNvSpPr>
            <a:spLocks noGrp="1" noChangeArrowheads="1"/>
          </p:cNvSpPr>
          <p:nvPr>
            <p:ph type="title"/>
          </p:nvPr>
        </p:nvSpPr>
        <p:spPr>
          <a:xfrm>
            <a:off x="250825" y="277813"/>
            <a:ext cx="8642350" cy="918939"/>
          </a:xfrm>
        </p:spPr>
        <p:txBody>
          <a:bodyPr/>
          <a:lstStyle/>
          <a:p>
            <a:r>
              <a:rPr lang="en-GB" sz="4200" dirty="0"/>
              <a:t>Problems with Hume’s Arguments</a:t>
            </a:r>
          </a:p>
        </p:txBody>
      </p:sp>
      <p:sp>
        <p:nvSpPr>
          <p:cNvPr id="773123" name="Rectangle 3"/>
          <p:cNvSpPr>
            <a:spLocks noGrp="1" noChangeArrowheads="1"/>
          </p:cNvSpPr>
          <p:nvPr>
            <p:ph type="body" idx="1"/>
          </p:nvPr>
        </p:nvSpPr>
        <p:spPr>
          <a:xfrm>
            <a:off x="457200" y="1448780"/>
            <a:ext cx="8435975" cy="5004408"/>
          </a:xfrm>
        </p:spPr>
        <p:txBody>
          <a:bodyPr/>
          <a:lstStyle/>
          <a:p>
            <a:r>
              <a:rPr lang="en-GB" sz="3100" dirty="0"/>
              <a:t>Hume’s first argument doesn’t seem to fit very well with his use of the Copy Principle against opponents:</a:t>
            </a:r>
          </a:p>
          <a:p>
            <a:pPr lvl="1">
              <a:spcBef>
                <a:spcPts val="1800"/>
              </a:spcBef>
            </a:pPr>
            <a:r>
              <a:rPr lang="en-GB" sz="2700" dirty="0"/>
              <a:t>Suppose someone claims to have an idea which </a:t>
            </a:r>
            <a:r>
              <a:rPr lang="en-GB" sz="2700" i="1" dirty="0"/>
              <a:t>doesn’t</a:t>
            </a:r>
            <a:r>
              <a:rPr lang="en-GB" sz="2700" dirty="0"/>
              <a:t> derive from a corresponding impression; he will simply deny Hume’s generalisation and hence his argument for the Principle.  Bennett (2002, pp. 100-1) presses this sort of objection.</a:t>
            </a:r>
          </a:p>
          <a:p>
            <a:pPr lvl="1">
              <a:spcBef>
                <a:spcPts val="1800"/>
              </a:spcBef>
            </a:pPr>
            <a:r>
              <a:rPr lang="en-GB" sz="2700" dirty="0"/>
              <a:t>Garrett (1997, pp. 46-8) mounts a defence on </a:t>
            </a:r>
            <a:r>
              <a:rPr lang="en-GB" sz="2700"/>
              <a:t>Hume’s behalf:</a:t>
            </a:r>
            <a:endParaRPr lang="en-GB" sz="2700" dirty="0"/>
          </a:p>
        </p:txBody>
      </p:sp>
    </p:spTree>
    <p:extLst>
      <p:ext uri="{BB962C8B-B14F-4D97-AF65-F5344CB8AC3E}">
        <p14:creationId xmlns:p14="http://schemas.microsoft.com/office/powerpoint/2010/main" val="3401417820"/>
      </p:ext>
    </p:extLst>
  </p:cSld>
  <p:clrMapOvr>
    <a:masterClrMapping/>
  </p:clrMapOvr>
  <p:transition spd="med">
    <p:cove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7BD65D-5E81-4F7A-AF91-21D78B9F0A4E}" type="slidenum">
              <a:rPr lang="en-US" altLang="en-US"/>
              <a:pPr/>
              <a:t>350</a:t>
            </a:fld>
            <a:endParaRPr lang="en-US" altLang="en-US"/>
          </a:p>
        </p:txBody>
      </p:sp>
      <p:sp>
        <p:nvSpPr>
          <p:cNvPr id="2" name="Title 1"/>
          <p:cNvSpPr>
            <a:spLocks noGrp="1"/>
          </p:cNvSpPr>
          <p:nvPr>
            <p:ph type="title" idx="4294967295"/>
          </p:nvPr>
        </p:nvSpPr>
        <p:spPr>
          <a:xfrm>
            <a:off x="457200" y="277813"/>
            <a:ext cx="8229600" cy="630907"/>
          </a:xfrm>
        </p:spPr>
        <p:txBody>
          <a:bodyPr/>
          <a:lstStyle/>
          <a:p>
            <a:r>
              <a:rPr lang="en-US" altLang="en-US" dirty="0"/>
              <a:t>“Conclusion of This Book”</a:t>
            </a:r>
          </a:p>
        </p:txBody>
      </p:sp>
      <p:sp>
        <p:nvSpPr>
          <p:cNvPr id="3" name="Content Placeholder 2"/>
          <p:cNvSpPr>
            <a:spLocks noGrp="1"/>
          </p:cNvSpPr>
          <p:nvPr>
            <p:ph idx="4294967295"/>
          </p:nvPr>
        </p:nvSpPr>
        <p:spPr>
          <a:xfrm>
            <a:off x="482859" y="1232756"/>
            <a:ext cx="8229601" cy="5172708"/>
          </a:xfrm>
        </p:spPr>
        <p:txBody>
          <a:bodyPr/>
          <a:lstStyle/>
          <a:p>
            <a:r>
              <a:rPr lang="en-US" altLang="en-US" sz="2400" i="1" dirty="0"/>
              <a:t>Treatise</a:t>
            </a:r>
            <a:r>
              <a:rPr lang="en-US" altLang="en-US" sz="2400" dirty="0"/>
              <a:t> 1.4.7 is especially hard to interpret, partly because it is presented as a dynamic sequence of first-personal reflections on the position in which Hume has been left by his </a:t>
            </a:r>
            <a:r>
              <a:rPr lang="en-US" altLang="en-US" sz="2400" dirty="0" err="1"/>
              <a:t>sceptical</a:t>
            </a:r>
            <a:r>
              <a:rPr lang="en-US" altLang="en-US" sz="2400" dirty="0"/>
              <a:t> results from earlier sections.</a:t>
            </a:r>
          </a:p>
          <a:p>
            <a:pPr>
              <a:spcBef>
                <a:spcPts val="1200"/>
              </a:spcBef>
            </a:pPr>
            <a:r>
              <a:rPr lang="en-US" altLang="en-US" sz="2400" dirty="0"/>
              <a:t>Most of our mental processes have been revealed as dependent on the imagination and its mechanisms, which generate “the vivacity of ideas” (</a:t>
            </a:r>
            <a:r>
              <a:rPr lang="en-US" altLang="en-US" sz="2400" i="1" dirty="0"/>
              <a:t>T</a:t>
            </a:r>
            <a:r>
              <a:rPr lang="en-US" altLang="en-US" sz="2400" dirty="0"/>
              <a:t> 1.4.7.3).</a:t>
            </a:r>
          </a:p>
          <a:p>
            <a:pPr>
              <a:spcBef>
                <a:spcPts val="1200"/>
              </a:spcBef>
            </a:pPr>
            <a:r>
              <a:rPr lang="en-US" altLang="en-US" sz="2400" dirty="0"/>
              <a:t>Worse, </a:t>
            </a:r>
            <a:r>
              <a:rPr lang="en-US" altLang="en-US" sz="2400" i="1" dirty="0"/>
              <a:t>T</a:t>
            </a:r>
            <a:r>
              <a:rPr lang="en-US" altLang="en-US" sz="2400" dirty="0"/>
              <a:t> 1.4.4 has found a “manifest contradiction” between our causal reasoning and our belief in the independent existence of matter (</a:t>
            </a:r>
            <a:r>
              <a:rPr lang="en-US" altLang="en-US" sz="2400" i="1" dirty="0"/>
              <a:t>T</a:t>
            </a:r>
            <a:r>
              <a:rPr lang="en-US" altLang="en-US" sz="2400" dirty="0"/>
              <a:t> 1.4.7.4).</a:t>
            </a:r>
          </a:p>
          <a:p>
            <a:pPr>
              <a:spcBef>
                <a:spcPts val="1200"/>
              </a:spcBef>
            </a:pPr>
            <a:r>
              <a:rPr lang="en-US" altLang="en-US" sz="2400" dirty="0"/>
              <a:t>The analysis of causation in </a:t>
            </a:r>
            <a:r>
              <a:rPr lang="en-US" altLang="en-US" sz="2400" i="1" dirty="0"/>
              <a:t>T</a:t>
            </a:r>
            <a:r>
              <a:rPr lang="en-US" altLang="en-US" sz="2400" dirty="0"/>
              <a:t> 1.3.14 also shows our thoughts about that to be deeply confused (</a:t>
            </a:r>
            <a:r>
              <a:rPr lang="en-US" altLang="en-US" sz="2400" i="1" dirty="0"/>
              <a:t>T</a:t>
            </a:r>
            <a:r>
              <a:rPr lang="en-US" altLang="en-US" sz="2400" dirty="0"/>
              <a:t> 1.4.7.5).</a:t>
            </a:r>
          </a:p>
          <a:p>
            <a:pPr>
              <a:buFont typeface="Wingdings" charset="2"/>
              <a:buNone/>
            </a:pPr>
            <a:endParaRPr lang="en-US" altLang="en-US" sz="24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44E556B-A5EB-4CC2-B436-5189752FFC5D}" type="slidenum">
              <a:rPr lang="en-US" altLang="en-US" sz="1600">
                <a:effectLst>
                  <a:outerShdw blurRad="38100" dist="38100" dir="2700000" algn="tl">
                    <a:srgbClr val="000000"/>
                  </a:outerShdw>
                </a:effectLst>
                <a:ea typeface="ＭＳ Ｐゴシック" charset="-128"/>
              </a:rPr>
              <a:pPr eaLnBrk="1" hangingPunct="1"/>
              <a:t>350</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09427843"/>
      </p:ext>
    </p:extLst>
  </p:cSld>
  <p:clrMapOvr>
    <a:masterClrMapping/>
  </p:clrMapOvr>
  <p:transition spd="med">
    <p:cove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97FE3AB-48F5-4DBC-973F-96E24DFBB529}" type="slidenum">
              <a:rPr lang="en-US"/>
              <a:pPr/>
              <a:t>351</a:t>
            </a:fld>
            <a:endParaRPr lang="en-US"/>
          </a:p>
        </p:txBody>
      </p:sp>
      <p:sp>
        <p:nvSpPr>
          <p:cNvPr id="3" name="Content Placeholder 2"/>
          <p:cNvSpPr>
            <a:spLocks noGrp="1"/>
          </p:cNvSpPr>
          <p:nvPr>
            <p:ph idx="4294967295"/>
          </p:nvPr>
        </p:nvSpPr>
        <p:spPr>
          <a:xfrm>
            <a:off x="467544" y="80628"/>
            <a:ext cx="8280920" cy="6541281"/>
          </a:xfrm>
        </p:spPr>
        <p:txBody>
          <a:bodyPr/>
          <a:lstStyle/>
          <a:p>
            <a:r>
              <a:rPr lang="en-US" sz="2600" dirty="0"/>
              <a:t>An even more devastating </a:t>
            </a:r>
            <a:r>
              <a:rPr lang="en-US" sz="2600" dirty="0" err="1"/>
              <a:t>sceptical</a:t>
            </a:r>
            <a:r>
              <a:rPr lang="en-US" sz="2600" dirty="0"/>
              <a:t> result came in </a:t>
            </a:r>
            <a:r>
              <a:rPr lang="en-US" sz="2600" i="1" dirty="0"/>
              <a:t>Treatise</a:t>
            </a:r>
            <a:r>
              <a:rPr lang="en-US" sz="2600" dirty="0"/>
              <a:t> 1.4.1, with Hume’s “</a:t>
            </a:r>
            <a:r>
              <a:rPr lang="en-US" sz="2600" dirty="0" err="1"/>
              <a:t>scepticism</a:t>
            </a:r>
            <a:r>
              <a:rPr lang="en-US" sz="2600" dirty="0"/>
              <a:t> with regard to reason” (see slide 228, and Appendix below):</a:t>
            </a:r>
          </a:p>
          <a:p>
            <a:pPr lvl="1">
              <a:spcBef>
                <a:spcPts val="1200"/>
              </a:spcBef>
            </a:pPr>
            <a:r>
              <a:rPr lang="en-US" sz="2300" dirty="0"/>
              <a:t>We are rationally obliged, whenever we make a </a:t>
            </a:r>
            <a:r>
              <a:rPr lang="en-US" sz="2300" dirty="0" err="1"/>
              <a:t>judg-ment</a:t>
            </a:r>
            <a:r>
              <a:rPr lang="en-US" sz="2300" dirty="0"/>
              <a:t> of probability, to take into account our likelihood of error in making that judgment.  But that judgment of likelihood is itself liable to a similar correction, and so reason ought to lead us into an infinite regress and</a:t>
            </a:r>
            <a:br>
              <a:rPr lang="en-US" sz="2300" dirty="0"/>
            </a:br>
            <a:r>
              <a:rPr lang="en-US" sz="2300" dirty="0"/>
              <a:t>“a total extinction of belief and evidence” (</a:t>
            </a:r>
            <a:r>
              <a:rPr lang="en-US" sz="2300" i="1" dirty="0"/>
              <a:t>T</a:t>
            </a:r>
            <a:r>
              <a:rPr lang="en-US" sz="2300" dirty="0"/>
              <a:t> 1.4.1.6).</a:t>
            </a:r>
          </a:p>
          <a:p>
            <a:pPr>
              <a:spcBef>
                <a:spcPts val="1800"/>
              </a:spcBef>
            </a:pPr>
            <a:r>
              <a:rPr lang="en-US" sz="2700" dirty="0"/>
              <a:t>But our beliefs aren’t actually extinguished by the argument, are they!  How does Hume explain this?</a:t>
            </a:r>
          </a:p>
          <a:p>
            <a:pPr lvl="1">
              <a:buFontTx/>
              <a:buNone/>
            </a:pPr>
            <a:r>
              <a:rPr lang="en-US" sz="2300" dirty="0"/>
              <a:t>	“I answer, that after the first and second decision; as the action of the mind becomes </a:t>
            </a:r>
            <a:r>
              <a:rPr lang="en-US" sz="2300" dirty="0" err="1"/>
              <a:t>forc’d</a:t>
            </a:r>
            <a:r>
              <a:rPr lang="en-US" sz="2300" dirty="0"/>
              <a:t> and unnatural, and the ideas faint and obscure; </a:t>
            </a:r>
            <a:r>
              <a:rPr lang="en-US" sz="2300" dirty="0" err="1"/>
              <a:t>tho</a:t>
            </a:r>
            <a:r>
              <a:rPr lang="en-US" sz="2300" dirty="0"/>
              <a:t>’ the principles … be the same …; yet their influence on the imagination [weakens] …”  (</a:t>
            </a:r>
            <a:r>
              <a:rPr lang="en-US" sz="2300" i="1" dirty="0"/>
              <a:t>T</a:t>
            </a:r>
            <a:r>
              <a:rPr lang="en-US" sz="2300" dirty="0"/>
              <a:t> 1.4.1.10)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D378A4E-F4DA-4B7D-BA3A-DB216415F321}" type="slidenum">
              <a:rPr lang="en-US" sz="1600">
                <a:effectLst>
                  <a:outerShdw blurRad="38100" dist="38100" dir="2700000" algn="tl">
                    <a:srgbClr val="000000"/>
                  </a:outerShdw>
                </a:effectLst>
                <a:ea typeface="ＭＳ Ｐゴシック" charset="-128"/>
              </a:rPr>
              <a:pPr eaLnBrk="1" hangingPunct="1"/>
              <a:t>351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57851751"/>
      </p:ext>
    </p:extLst>
  </p:cSld>
  <p:clrMapOvr>
    <a:masterClrMapping/>
  </p:clrMapOvr>
  <p:transition spd="med">
    <p:cove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352</a:t>
            </a:fld>
            <a:endParaRPr lang="en-US" altLang="en-US"/>
          </a:p>
        </p:txBody>
      </p:sp>
      <p:sp>
        <p:nvSpPr>
          <p:cNvPr id="2" name="Title 1"/>
          <p:cNvSpPr>
            <a:spLocks noGrp="1"/>
          </p:cNvSpPr>
          <p:nvPr>
            <p:ph type="title" idx="4294967295"/>
          </p:nvPr>
        </p:nvSpPr>
        <p:spPr>
          <a:xfrm>
            <a:off x="457200" y="277813"/>
            <a:ext cx="8229600" cy="882935"/>
          </a:xfrm>
        </p:spPr>
        <p:txBody>
          <a:bodyPr/>
          <a:lstStyle/>
          <a:p>
            <a:r>
              <a:rPr lang="en-US" altLang="en-US" dirty="0"/>
              <a:t>The “Dangerous Dilemma”</a:t>
            </a:r>
          </a:p>
        </p:txBody>
      </p:sp>
      <p:sp>
        <p:nvSpPr>
          <p:cNvPr id="3" name="Content Placeholder 2"/>
          <p:cNvSpPr>
            <a:spLocks noGrp="1"/>
          </p:cNvSpPr>
          <p:nvPr>
            <p:ph idx="4294967295"/>
          </p:nvPr>
        </p:nvSpPr>
        <p:spPr>
          <a:xfrm>
            <a:off x="457200" y="1376772"/>
            <a:ext cx="8229600" cy="5184366"/>
          </a:xfrm>
        </p:spPr>
        <p:txBody>
          <a:bodyPr/>
          <a:lstStyle/>
          <a:p>
            <a:r>
              <a:rPr lang="en-US" altLang="en-US" sz="2600" dirty="0"/>
              <a:t>After reviewing various seductive “illusions of the imagination” to which we are naturally prone (as in  slide 350 above), “the question is, how far we ought to yield to these illusions.  This question is very difficult, and reduces us to </a:t>
            </a:r>
            <a:r>
              <a:rPr lang="en-US" altLang="en-US" sz="2600" dirty="0">
                <a:solidFill>
                  <a:srgbClr val="FF9999"/>
                </a:solidFill>
              </a:rPr>
              <a:t>a very dangerous dilemma</a:t>
            </a:r>
            <a:r>
              <a:rPr lang="en-US" altLang="en-US" sz="2600" dirty="0"/>
              <a:t>, which-ever way we answer it.” (</a:t>
            </a:r>
            <a:r>
              <a:rPr lang="en-US" altLang="en-US" sz="2600" i="1" dirty="0"/>
              <a:t>T</a:t>
            </a:r>
            <a:r>
              <a:rPr lang="en-US" altLang="en-US" sz="2600" dirty="0"/>
              <a:t> 1.4.7.6)</a:t>
            </a:r>
          </a:p>
          <a:p>
            <a:pPr>
              <a:spcBef>
                <a:spcPts val="1800"/>
              </a:spcBef>
            </a:pPr>
            <a:r>
              <a:rPr lang="en-US" altLang="en-US" sz="2600" dirty="0"/>
              <a:t>On the one hand,</a:t>
            </a:r>
          </a:p>
          <a:p>
            <a:pPr lvl="1">
              <a:spcBef>
                <a:spcPts val="1200"/>
              </a:spcBef>
              <a:buFontTx/>
              <a:buNone/>
            </a:pPr>
            <a:r>
              <a:rPr lang="en-US" altLang="en-US" sz="2500" dirty="0"/>
              <a:t>	</a:t>
            </a:r>
            <a:r>
              <a:rPr lang="en-US" altLang="en-US" sz="2400" dirty="0"/>
              <a:t>“</a:t>
            </a:r>
            <a:r>
              <a:rPr lang="en-US" altLang="en-US" sz="2400" dirty="0">
                <a:solidFill>
                  <a:srgbClr val="FF9999"/>
                </a:solidFill>
              </a:rPr>
              <a:t>if we assent to every trivial suggestion of the fancy</a:t>
            </a:r>
            <a:r>
              <a:rPr lang="en-US" altLang="en-US" sz="2400" dirty="0"/>
              <a:t>; beside that these suggestions are often contrary to each other; they lead us into such errors, absurdities, and obscurities, that we must at last become </a:t>
            </a:r>
            <a:r>
              <a:rPr lang="en-US" altLang="en-US" sz="2400" dirty="0" err="1"/>
              <a:t>asham’d</a:t>
            </a:r>
            <a:r>
              <a:rPr lang="en-US" altLang="en-US" sz="2400" dirty="0"/>
              <a:t> of our credulity.”  (</a:t>
            </a:r>
            <a:r>
              <a:rPr lang="en-US" altLang="en-US" sz="2400" i="1" dirty="0"/>
              <a:t>T</a:t>
            </a:r>
            <a:r>
              <a:rPr lang="en-US" altLang="en-US" sz="2400" dirty="0"/>
              <a:t> 1.4.7.6)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352</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10227265"/>
      </p:ext>
    </p:extLst>
  </p:cSld>
  <p:clrMapOvr>
    <a:masterClrMapping/>
  </p:clrMapOvr>
  <p:transition spd="med">
    <p:cove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353</a:t>
            </a:fld>
            <a:endParaRPr lang="en-US" altLang="en-US"/>
          </a:p>
        </p:txBody>
      </p:sp>
      <p:sp>
        <p:nvSpPr>
          <p:cNvPr id="3" name="Content Placeholder 2"/>
          <p:cNvSpPr>
            <a:spLocks noGrp="1"/>
          </p:cNvSpPr>
          <p:nvPr>
            <p:ph idx="4294967295"/>
          </p:nvPr>
        </p:nvSpPr>
        <p:spPr>
          <a:xfrm>
            <a:off x="457200" y="368660"/>
            <a:ext cx="8229600" cy="6192478"/>
          </a:xfrm>
        </p:spPr>
        <p:txBody>
          <a:bodyPr/>
          <a:lstStyle/>
          <a:p>
            <a:pPr>
              <a:spcBef>
                <a:spcPts val="1800"/>
              </a:spcBef>
            </a:pPr>
            <a:r>
              <a:rPr lang="en-US" altLang="en-US" sz="2600" dirty="0"/>
              <a:t>“But on the other hand,</a:t>
            </a:r>
          </a:p>
          <a:p>
            <a:pPr lvl="1">
              <a:spcBef>
                <a:spcPts val="1200"/>
              </a:spcBef>
              <a:buFontTx/>
              <a:buNone/>
            </a:pPr>
            <a:r>
              <a:rPr lang="en-US" altLang="en-US" sz="2500" dirty="0"/>
              <a:t>	</a:t>
            </a:r>
            <a:r>
              <a:rPr lang="en-GB" altLang="en-US" sz="2200" dirty="0">
                <a:solidFill>
                  <a:srgbClr val="FF9999"/>
                </a:solidFill>
              </a:rPr>
              <a:t>if [we] take a resolution to reject all the trivial suggestions of the fancy, </a:t>
            </a:r>
            <a:r>
              <a:rPr lang="en-GB" altLang="en-US" sz="2200" dirty="0">
                <a:solidFill>
                  <a:srgbClr val="92D050"/>
                </a:solidFill>
              </a:rPr>
              <a:t>and adhere to the understanding, that is, to the general and more </a:t>
            </a:r>
            <a:r>
              <a:rPr lang="en-GB" altLang="en-US" sz="2200" dirty="0" err="1">
                <a:solidFill>
                  <a:srgbClr val="92D050"/>
                </a:solidFill>
              </a:rPr>
              <a:t>establish’d</a:t>
            </a:r>
            <a:r>
              <a:rPr lang="en-GB" altLang="en-US" sz="2200" dirty="0">
                <a:solidFill>
                  <a:srgbClr val="92D050"/>
                </a:solidFill>
              </a:rPr>
              <a:t> properties of the imagination</a:t>
            </a:r>
            <a:r>
              <a:rPr lang="en-GB" altLang="en-US" sz="2200" dirty="0"/>
              <a:t>; even this resolution, if steadily executed, </a:t>
            </a:r>
            <a:r>
              <a:rPr lang="en-GB" altLang="en-US" sz="2200" dirty="0" err="1"/>
              <a:t>wou’d</a:t>
            </a:r>
            <a:r>
              <a:rPr lang="en-GB" altLang="en-US" sz="2200" dirty="0"/>
              <a:t> be dangerous, and attended with the most fatal consequences.  For </a:t>
            </a:r>
            <a:r>
              <a:rPr lang="en-GB" altLang="en-US" sz="2200" dirty="0">
                <a:solidFill>
                  <a:srgbClr val="FF9999"/>
                </a:solidFill>
              </a:rPr>
              <a:t>I have already shewn, [note to </a:t>
            </a:r>
            <a:r>
              <a:rPr lang="en-GB" altLang="en-US" sz="2200" i="1" dirty="0">
                <a:solidFill>
                  <a:srgbClr val="FF9999"/>
                </a:solidFill>
              </a:rPr>
              <a:t>T</a:t>
            </a:r>
            <a:r>
              <a:rPr lang="en-GB" altLang="en-US" sz="2200" dirty="0">
                <a:solidFill>
                  <a:srgbClr val="FF9999"/>
                </a:solidFill>
              </a:rPr>
              <a:t> 1.4.1] that </a:t>
            </a:r>
            <a:r>
              <a:rPr lang="en-GB" altLang="en-US" sz="2200" dirty="0">
                <a:solidFill>
                  <a:srgbClr val="92D050"/>
                </a:solidFill>
              </a:rPr>
              <a:t>the understanding, when it acts alone, and according to its most general principles, entirely subverts itself</a:t>
            </a:r>
            <a:r>
              <a:rPr lang="en-GB" altLang="en-US" sz="2200" dirty="0"/>
              <a:t>, and leaves not the lowest degree of evidence in any proposition, either in philosophy or common life.  </a:t>
            </a:r>
            <a:r>
              <a:rPr lang="en-GB" altLang="en-US" sz="2200" dirty="0">
                <a:solidFill>
                  <a:srgbClr val="FF9999"/>
                </a:solidFill>
              </a:rPr>
              <a:t>We save ourselves from this total scepticism only by means of that singular and seemingly trivial property of the fancy, by which we enter with difficulty into remote views of things</a:t>
            </a:r>
            <a:r>
              <a:rPr lang="en-GB" altLang="en-US" sz="2200" dirty="0"/>
              <a:t>, and are not able to accompany them with so sensible an impression, as we do those, which are more easy and natural.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353</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49951972"/>
      </p:ext>
    </p:extLst>
  </p:cSld>
  <p:clrMapOvr>
    <a:masterClrMapping/>
  </p:clrMapOvr>
  <p:transition spd="med">
    <p:cove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354</a:t>
            </a:fld>
            <a:endParaRPr lang="en-US" altLang="en-US"/>
          </a:p>
        </p:txBody>
      </p:sp>
      <p:sp>
        <p:nvSpPr>
          <p:cNvPr id="3" name="Content Placeholder 2"/>
          <p:cNvSpPr>
            <a:spLocks noGrp="1"/>
          </p:cNvSpPr>
          <p:nvPr>
            <p:ph idx="4294967295"/>
          </p:nvPr>
        </p:nvSpPr>
        <p:spPr>
          <a:xfrm>
            <a:off x="457200" y="440878"/>
            <a:ext cx="8399276" cy="6192478"/>
          </a:xfrm>
        </p:spPr>
        <p:txBody>
          <a:bodyPr/>
          <a:lstStyle/>
          <a:p>
            <a:pPr>
              <a:spcBef>
                <a:spcPts val="1800"/>
              </a:spcBef>
            </a:pPr>
            <a:r>
              <a:rPr lang="en-US" altLang="en-US" sz="2600" dirty="0"/>
              <a:t>Could the </a:t>
            </a:r>
            <a:r>
              <a:rPr lang="en-US" altLang="en-US" sz="2600" dirty="0" err="1"/>
              <a:t>sceptical</a:t>
            </a:r>
            <a:r>
              <a:rPr lang="en-US" altLang="en-US" sz="2600" dirty="0"/>
              <a:t> calamity of </a:t>
            </a:r>
            <a:r>
              <a:rPr lang="en-US" altLang="en-US" sz="2600" i="1" dirty="0"/>
              <a:t>T</a:t>
            </a:r>
            <a:r>
              <a:rPr lang="en-US" altLang="en-US" sz="2600" dirty="0"/>
              <a:t> 1.4.1 be avoided if we “</a:t>
            </a:r>
            <a:r>
              <a:rPr lang="en-GB" altLang="en-US" sz="2600" dirty="0"/>
              <a:t>establish it for a general maxim, that no </a:t>
            </a:r>
            <a:r>
              <a:rPr lang="en-GB" altLang="en-US" sz="2600" dirty="0" err="1"/>
              <a:t>refin’d</a:t>
            </a:r>
            <a:r>
              <a:rPr lang="en-GB" altLang="en-US" sz="2600" dirty="0"/>
              <a:t> or elaborate reasoning is ever to be </a:t>
            </a:r>
            <a:r>
              <a:rPr lang="en-GB" altLang="en-US" sz="2600" dirty="0" err="1"/>
              <a:t>receiv’d</a:t>
            </a:r>
            <a:r>
              <a:rPr lang="en-GB" altLang="en-US" sz="2600" dirty="0"/>
              <a:t>”?  Such a principle would be hugely damaging:</a:t>
            </a:r>
            <a:endParaRPr lang="en-US" altLang="en-US" sz="2600" dirty="0"/>
          </a:p>
          <a:p>
            <a:pPr lvl="1">
              <a:spcBef>
                <a:spcPts val="1200"/>
              </a:spcBef>
              <a:buFontTx/>
              <a:buNone/>
            </a:pPr>
            <a:r>
              <a:rPr lang="en-US" altLang="en-US" sz="2500" dirty="0"/>
              <a:t>	</a:t>
            </a:r>
            <a:r>
              <a:rPr lang="en-US" altLang="en-US" sz="2200" dirty="0"/>
              <a:t>“</a:t>
            </a:r>
            <a:r>
              <a:rPr lang="en-GB" altLang="en-US" sz="2200" dirty="0"/>
              <a:t>By this means you cut off entirely all science and philosophy: You proceed upon one singular quality of the imagination, and by a parity of reason must embrace all of them: And you </a:t>
            </a:r>
            <a:r>
              <a:rPr lang="en-GB" altLang="en-US" sz="2200" dirty="0" err="1"/>
              <a:t>expresly</a:t>
            </a:r>
            <a:r>
              <a:rPr lang="en-GB" altLang="en-US" sz="2200" dirty="0"/>
              <a:t> contradict yourself; since this maxim must be built on the preceding reasoning, which will be </a:t>
            </a:r>
            <a:r>
              <a:rPr lang="en-GB" altLang="en-US" sz="2200" dirty="0" err="1"/>
              <a:t>allow’d</a:t>
            </a:r>
            <a:r>
              <a:rPr lang="en-GB" altLang="en-US" sz="2200" dirty="0"/>
              <a:t> to be sufficiently </a:t>
            </a:r>
            <a:r>
              <a:rPr lang="en-GB" altLang="en-US" sz="2200" dirty="0" err="1"/>
              <a:t>refin’d</a:t>
            </a:r>
            <a:r>
              <a:rPr lang="en-GB" altLang="en-US" sz="2200" dirty="0"/>
              <a:t> and metaphysical.  What party, then, shall we choose among these difficulties?  If we embrace this principle, and condemn all </a:t>
            </a:r>
            <a:r>
              <a:rPr lang="en-GB" altLang="en-US" sz="2200" dirty="0" err="1"/>
              <a:t>refin’d</a:t>
            </a:r>
            <a:r>
              <a:rPr lang="en-GB" altLang="en-US" sz="2200" dirty="0"/>
              <a:t> reasoning, we run into the most manifest absurdities.  If we reject it in favour of these </a:t>
            </a:r>
            <a:r>
              <a:rPr lang="en-GB" altLang="en-US" sz="2200" dirty="0" err="1"/>
              <a:t>reasonings</a:t>
            </a:r>
            <a:r>
              <a:rPr lang="en-GB" altLang="en-US" sz="2200" dirty="0"/>
              <a:t>, we subvert entirely the human understanding.  </a:t>
            </a:r>
            <a:r>
              <a:rPr lang="en-GB" altLang="en-US" sz="2200" dirty="0">
                <a:solidFill>
                  <a:srgbClr val="FF9999"/>
                </a:solidFill>
              </a:rPr>
              <a:t>We have, therefore, no choice left but betwixt a false reason and none at all.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354</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4278886"/>
      </p:ext>
    </p:extLst>
  </p:cSld>
  <p:clrMapOvr>
    <a:masterClrMapping/>
  </p:clrMapOvr>
  <p:transition spd="med">
    <p:cove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426C2-8EA0-4968-85C0-A27788CF9A38}" type="slidenum">
              <a:rPr lang="en-US" altLang="en-US"/>
              <a:pPr/>
              <a:t>355</a:t>
            </a:fld>
            <a:endParaRPr lang="en-US" altLang="en-US"/>
          </a:p>
        </p:txBody>
      </p:sp>
      <p:sp>
        <p:nvSpPr>
          <p:cNvPr id="1210370" name="Rectangle 2"/>
          <p:cNvSpPr>
            <a:spLocks noGrp="1" noChangeArrowheads="1"/>
          </p:cNvSpPr>
          <p:nvPr>
            <p:ph type="title"/>
          </p:nvPr>
        </p:nvSpPr>
        <p:spPr>
          <a:xfrm>
            <a:off x="457200" y="277813"/>
            <a:ext cx="8229600" cy="882935"/>
          </a:xfrm>
        </p:spPr>
        <p:txBody>
          <a:bodyPr/>
          <a:lstStyle/>
          <a:p>
            <a:r>
              <a:rPr lang="en-GB" altLang="en-US" dirty="0"/>
              <a:t>“A Manifest Contradiction”</a:t>
            </a:r>
            <a:endParaRPr lang="en-US" altLang="en-US" dirty="0"/>
          </a:p>
        </p:txBody>
      </p:sp>
      <p:sp>
        <p:nvSpPr>
          <p:cNvPr id="1210371" name="Rectangle 3"/>
          <p:cNvSpPr>
            <a:spLocks noGrp="1" noChangeArrowheads="1"/>
          </p:cNvSpPr>
          <p:nvPr>
            <p:ph type="body" idx="1"/>
          </p:nvPr>
        </p:nvSpPr>
        <p:spPr>
          <a:xfrm>
            <a:off x="863588" y="1413557"/>
            <a:ext cx="7632848" cy="5327811"/>
          </a:xfrm>
        </p:spPr>
        <p:txBody>
          <a:bodyPr/>
          <a:lstStyle/>
          <a:p>
            <a:pPr>
              <a:buFont typeface="Wingdings" charset="2"/>
              <a:buNone/>
            </a:pPr>
            <a:r>
              <a:rPr lang="en-GB" altLang="en-US" sz="2600" dirty="0"/>
              <a:t>	“For my part, I know not what ought to be done in the present case.  I can only observe what is commonly done; which is, that this difficulty is seldom or never thought of …  Very </a:t>
            </a:r>
            <a:r>
              <a:rPr lang="en-GB" altLang="en-US" sz="2600" dirty="0" err="1"/>
              <a:t>refin’d</a:t>
            </a:r>
            <a:r>
              <a:rPr lang="en-GB" altLang="en-US" sz="2600" dirty="0"/>
              <a:t> reflections have little or no influence upon us; and yet we do not, and cannot establish it for a rule, that they ought not to have any influence; which implies a manifest contradiction.</a:t>
            </a:r>
          </a:p>
          <a:p>
            <a:pPr>
              <a:spcBef>
                <a:spcPts val="1200"/>
              </a:spcBef>
              <a:buFont typeface="Wingdings" charset="2"/>
              <a:buNone/>
            </a:pPr>
            <a:r>
              <a:rPr lang="en-GB" altLang="en-US" sz="2600" dirty="0"/>
              <a:t>		But what have I here said, that reflections very </a:t>
            </a:r>
            <a:r>
              <a:rPr lang="en-GB" altLang="en-US" sz="2600" dirty="0" err="1"/>
              <a:t>refin’d</a:t>
            </a:r>
            <a:r>
              <a:rPr lang="en-GB" altLang="en-US" sz="2600" dirty="0"/>
              <a:t> and metaphysical have little or no influence upon us?  …”  (</a:t>
            </a:r>
            <a:r>
              <a:rPr lang="en-GB" altLang="en-US" sz="2600" i="1" dirty="0"/>
              <a:t>T</a:t>
            </a:r>
            <a:r>
              <a:rPr lang="en-GB" altLang="en-US" sz="2600" dirty="0"/>
              <a:t> 1.4.7.7-8) </a:t>
            </a:r>
            <a:endParaRPr lang="en-US" altLang="en-US" sz="2600" dirty="0"/>
          </a:p>
        </p:txBody>
      </p:sp>
    </p:spTree>
    <p:extLst>
      <p:ext uri="{BB962C8B-B14F-4D97-AF65-F5344CB8AC3E}">
        <p14:creationId xmlns:p14="http://schemas.microsoft.com/office/powerpoint/2010/main" val="2196829662"/>
      </p:ext>
    </p:extLst>
  </p:cSld>
  <p:clrMapOvr>
    <a:masterClrMapping/>
  </p:clrMapOvr>
  <p:transition spd="med">
    <p:cove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75BD14-28A1-40E8-AFC8-623A4E71A66A}" type="slidenum">
              <a:rPr lang="en-US" altLang="en-US"/>
              <a:pPr/>
              <a:t>356</a:t>
            </a:fld>
            <a:endParaRPr lang="en-US" altLang="en-US"/>
          </a:p>
        </p:txBody>
      </p:sp>
      <p:sp>
        <p:nvSpPr>
          <p:cNvPr id="1211394" name="Rectangle 2"/>
          <p:cNvSpPr>
            <a:spLocks noGrp="1" noChangeArrowheads="1"/>
          </p:cNvSpPr>
          <p:nvPr>
            <p:ph type="title"/>
          </p:nvPr>
        </p:nvSpPr>
        <p:spPr>
          <a:xfrm>
            <a:off x="457200" y="277813"/>
            <a:ext cx="8229600" cy="918939"/>
          </a:xfrm>
        </p:spPr>
        <p:txBody>
          <a:bodyPr/>
          <a:lstStyle/>
          <a:p>
            <a:r>
              <a:rPr lang="en-GB" altLang="en-US" dirty="0"/>
              <a:t>In “the Deepest Darkness”</a:t>
            </a:r>
            <a:endParaRPr lang="en-US" altLang="en-US" dirty="0"/>
          </a:p>
        </p:txBody>
      </p:sp>
      <p:sp>
        <p:nvSpPr>
          <p:cNvPr id="1211395" name="Rectangle 3"/>
          <p:cNvSpPr>
            <a:spLocks noGrp="1" noChangeArrowheads="1"/>
          </p:cNvSpPr>
          <p:nvPr>
            <p:ph type="body" idx="1"/>
          </p:nvPr>
        </p:nvSpPr>
        <p:spPr>
          <a:xfrm>
            <a:off x="482860" y="1412776"/>
            <a:ext cx="8229600" cy="4997450"/>
          </a:xfrm>
        </p:spPr>
        <p:txBody>
          <a:bodyPr/>
          <a:lstStyle/>
          <a:p>
            <a:pPr>
              <a:buFont typeface="Wingdings" charset="2"/>
              <a:buNone/>
            </a:pPr>
            <a:r>
              <a:rPr lang="en-GB" altLang="en-US" sz="2800" dirty="0"/>
              <a:t>	</a:t>
            </a:r>
            <a:r>
              <a:rPr lang="en-GB" altLang="en-US" sz="2600" dirty="0"/>
              <a:t>“The </a:t>
            </a:r>
            <a:r>
              <a:rPr lang="en-GB" altLang="en-US" sz="2600" i="1" dirty="0"/>
              <a:t>intense</a:t>
            </a:r>
            <a:r>
              <a:rPr lang="en-GB" altLang="en-US" sz="2600" dirty="0"/>
              <a:t> view of these manifold contradictions and imperfections in human reason has so wrought upon me, and heated my brain, that I am ready to reject all belief and reasoning, and can look upon no opinion even as more probable or likely than another.  </a:t>
            </a:r>
            <a:r>
              <a:rPr lang="en-GB" altLang="en-US" sz="2600" dirty="0">
                <a:solidFill>
                  <a:srgbClr val="FF9999"/>
                </a:solidFill>
              </a:rPr>
              <a:t>Where am I, or what?  From what causes do I derive my existence, and to what condition shall I return?</a:t>
            </a:r>
            <a:r>
              <a:rPr lang="en-GB" altLang="en-US" sz="2600" dirty="0"/>
              <a:t>  …  I am confounded with all these questions, and begin to fancy myself in the most deplorable condition imaginable, </a:t>
            </a:r>
            <a:r>
              <a:rPr lang="en-GB" altLang="en-US" sz="2600" dirty="0" err="1"/>
              <a:t>inviron’d</a:t>
            </a:r>
            <a:r>
              <a:rPr lang="en-GB" altLang="en-US" sz="2600" dirty="0"/>
              <a:t> with the deepest darkness, and utterly </a:t>
            </a:r>
            <a:r>
              <a:rPr lang="en-GB" altLang="en-US" sz="2600" dirty="0" err="1"/>
              <a:t>depriv’d</a:t>
            </a:r>
            <a:r>
              <a:rPr lang="en-GB" altLang="en-US" sz="2600" dirty="0"/>
              <a:t> of the use of every member and faculty.”  (</a:t>
            </a:r>
            <a:r>
              <a:rPr lang="en-GB" altLang="en-US" sz="2600" i="1" dirty="0"/>
              <a:t>T</a:t>
            </a:r>
            <a:r>
              <a:rPr lang="en-GB" altLang="en-US" sz="2600" dirty="0"/>
              <a:t> 1.4.7.8)</a:t>
            </a:r>
            <a:endParaRPr lang="en-US" altLang="en-US" sz="2600" dirty="0"/>
          </a:p>
        </p:txBody>
      </p:sp>
    </p:spTree>
    <p:extLst>
      <p:ext uri="{BB962C8B-B14F-4D97-AF65-F5344CB8AC3E}">
        <p14:creationId xmlns:p14="http://schemas.microsoft.com/office/powerpoint/2010/main" val="615441757"/>
      </p:ext>
    </p:extLst>
  </p:cSld>
  <p:clrMapOvr>
    <a:masterClrMapping/>
  </p:clrMapOvr>
  <p:transition spd="med">
    <p:cove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F64EFD2-F1BC-44E9-B7A6-54BC61B9D1C3}" type="slidenum">
              <a:rPr lang="en-US" altLang="en-US"/>
              <a:pPr/>
              <a:t>357</a:t>
            </a:fld>
            <a:endParaRPr lang="en-US" altLang="en-US"/>
          </a:p>
        </p:txBody>
      </p:sp>
      <p:sp>
        <p:nvSpPr>
          <p:cNvPr id="2" name="Title 1"/>
          <p:cNvSpPr>
            <a:spLocks noGrp="1"/>
          </p:cNvSpPr>
          <p:nvPr>
            <p:ph type="title" idx="4294967295"/>
          </p:nvPr>
        </p:nvSpPr>
        <p:spPr>
          <a:xfrm>
            <a:off x="457200" y="332656"/>
            <a:ext cx="8229600" cy="738919"/>
          </a:xfrm>
        </p:spPr>
        <p:txBody>
          <a:bodyPr/>
          <a:lstStyle/>
          <a:p>
            <a:r>
              <a:rPr lang="en-US" altLang="en-US" sz="4000" dirty="0"/>
              <a:t>Carelessness and Inattention Again</a:t>
            </a:r>
          </a:p>
        </p:txBody>
      </p:sp>
      <p:sp>
        <p:nvSpPr>
          <p:cNvPr id="3" name="Content Placeholder 2"/>
          <p:cNvSpPr>
            <a:spLocks noGrp="1"/>
          </p:cNvSpPr>
          <p:nvPr>
            <p:ph idx="4294967295"/>
          </p:nvPr>
        </p:nvSpPr>
        <p:spPr>
          <a:xfrm>
            <a:off x="358775" y="1304764"/>
            <a:ext cx="8510588" cy="5292588"/>
          </a:xfrm>
        </p:spPr>
        <p:txBody>
          <a:bodyPr/>
          <a:lstStyle/>
          <a:p>
            <a:pPr>
              <a:spcBef>
                <a:spcPts val="1200"/>
              </a:spcBef>
            </a:pPr>
            <a:r>
              <a:rPr lang="en-US" altLang="en-US" sz="2900" i="1" dirty="0"/>
              <a:t>Psychological</a:t>
            </a:r>
            <a:r>
              <a:rPr lang="en-US" altLang="en-US" sz="2900" dirty="0"/>
              <a:t> (though not </a:t>
            </a:r>
            <a:r>
              <a:rPr lang="en-US" altLang="en-US" sz="2900" i="1" dirty="0"/>
              <a:t>philosophical</a:t>
            </a:r>
            <a:r>
              <a:rPr lang="en-US" altLang="en-US" sz="2900" dirty="0"/>
              <a:t>) resolution comes from a </a:t>
            </a:r>
            <a:r>
              <a:rPr lang="en-US" altLang="en-US" sz="2900"/>
              <a:t>now-familiar direction, </a:t>
            </a:r>
            <a:r>
              <a:rPr lang="en-US" altLang="en-US" sz="2900" dirty="0"/>
              <a:t>the “carelessness and in-attention” of </a:t>
            </a:r>
            <a:r>
              <a:rPr lang="en-US" altLang="en-US" sz="2900" i="1"/>
              <a:t>T</a:t>
            </a:r>
            <a:r>
              <a:rPr lang="en-US" altLang="en-US" sz="2900"/>
              <a:t> 1.4.2.57:</a:t>
            </a:r>
            <a:endParaRPr lang="en-US" altLang="en-US" sz="2900" dirty="0"/>
          </a:p>
          <a:p>
            <a:pPr lvl="1">
              <a:spcBef>
                <a:spcPts val="1200"/>
              </a:spcBef>
              <a:buFontTx/>
              <a:buNone/>
            </a:pPr>
            <a:r>
              <a:rPr lang="en-US" altLang="en-US" sz="2400" dirty="0"/>
              <a:t>	</a:t>
            </a:r>
            <a:r>
              <a:rPr lang="en-US" altLang="en-US" sz="2600" dirty="0"/>
              <a:t>“Most fortunately it happens, that since reason is incapable of dispelling these clouds, nature herself suffices to that purpose, and cures me of this philosophical melancholy and delirium, …  </a:t>
            </a:r>
            <a:br>
              <a:rPr lang="en-US" altLang="en-US" sz="2600" dirty="0"/>
            </a:br>
            <a:r>
              <a:rPr lang="en-US" altLang="en-US" sz="2600" dirty="0">
                <a:solidFill>
                  <a:srgbClr val="FF9999"/>
                </a:solidFill>
              </a:rPr>
              <a:t>I dine, I play a game of back-gammon, I converse, and am merry with my friends</a:t>
            </a:r>
            <a:r>
              <a:rPr lang="en-US" altLang="en-US" sz="2600" dirty="0"/>
              <a:t>; and [afterwards] these speculations … appear so cold, and </a:t>
            </a:r>
            <a:r>
              <a:rPr lang="en-US" altLang="en-US" sz="2600" dirty="0" err="1"/>
              <a:t>strain’d</a:t>
            </a:r>
            <a:r>
              <a:rPr lang="en-US" altLang="en-US" sz="2600" dirty="0"/>
              <a:t>, and ridiculous, that I cannot find it in my heart to enter into them any farther.”  (</a:t>
            </a:r>
            <a:r>
              <a:rPr lang="en-US" altLang="en-US" sz="2600" i="1" dirty="0"/>
              <a:t>T</a:t>
            </a:r>
            <a:r>
              <a:rPr lang="en-US" altLang="en-US" sz="2600" dirty="0"/>
              <a:t> 1.4.7.9)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1C0929A-DCD5-4A04-9274-ED6543CFA76F}" type="slidenum">
              <a:rPr lang="en-US" altLang="en-US" sz="1600">
                <a:effectLst>
                  <a:outerShdw blurRad="38100" dist="38100" dir="2700000" algn="tl">
                    <a:srgbClr val="000000"/>
                  </a:outerShdw>
                </a:effectLst>
                <a:ea typeface="ＭＳ Ｐゴシック" charset="-128"/>
              </a:rPr>
              <a:pPr eaLnBrk="1" hangingPunct="1"/>
              <a:t>357</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56475634"/>
      </p:ext>
    </p:extLst>
  </p:cSld>
  <p:clrMapOvr>
    <a:masterClrMapping/>
  </p:clrMapOvr>
  <p:transition spd="med">
    <p:cove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1BC79F-175B-4624-B3E4-1D94295D8432}" type="slidenum">
              <a:rPr lang="en-US" altLang="en-US"/>
              <a:pPr/>
              <a:t>358</a:t>
            </a:fld>
            <a:endParaRPr lang="en-US" altLang="en-US"/>
          </a:p>
        </p:txBody>
      </p:sp>
      <p:sp>
        <p:nvSpPr>
          <p:cNvPr id="1212418" name="Rectangle 2"/>
          <p:cNvSpPr>
            <a:spLocks noGrp="1" noChangeArrowheads="1"/>
          </p:cNvSpPr>
          <p:nvPr>
            <p:ph type="title"/>
          </p:nvPr>
        </p:nvSpPr>
        <p:spPr>
          <a:xfrm>
            <a:off x="457200" y="313817"/>
            <a:ext cx="8229600" cy="774923"/>
          </a:xfrm>
        </p:spPr>
        <p:txBody>
          <a:bodyPr/>
          <a:lstStyle/>
          <a:p>
            <a:r>
              <a:rPr lang="en-GB" altLang="en-US"/>
              <a:t>A Sceptical Disposition</a:t>
            </a:r>
            <a:endParaRPr lang="en-US" altLang="en-US"/>
          </a:p>
        </p:txBody>
      </p:sp>
      <p:sp>
        <p:nvSpPr>
          <p:cNvPr id="1212419" name="Rectangle 3"/>
          <p:cNvSpPr>
            <a:spLocks noGrp="1" noChangeArrowheads="1"/>
          </p:cNvSpPr>
          <p:nvPr>
            <p:ph type="body" idx="1"/>
          </p:nvPr>
        </p:nvSpPr>
        <p:spPr>
          <a:xfrm>
            <a:off x="457200" y="1484994"/>
            <a:ext cx="8229600" cy="5112358"/>
          </a:xfrm>
        </p:spPr>
        <p:txBody>
          <a:bodyPr/>
          <a:lstStyle/>
          <a:p>
            <a:pPr>
              <a:buFont typeface="Wingdings" charset="2"/>
              <a:buNone/>
            </a:pPr>
            <a:r>
              <a:rPr lang="en-GB" altLang="en-US" sz="2700" dirty="0"/>
              <a:t>	“Here then I find myself absolutely and necessarily </a:t>
            </a:r>
            <a:r>
              <a:rPr lang="en-GB" altLang="en-US" sz="2700" dirty="0" err="1"/>
              <a:t>determin’d</a:t>
            </a:r>
            <a:r>
              <a:rPr lang="en-GB" altLang="en-US" sz="2700" dirty="0"/>
              <a:t> to live, and talk, and act like other people in the common affairs of life.  …  </a:t>
            </a:r>
            <a:r>
              <a:rPr lang="en-GB" altLang="en-US" sz="2700" dirty="0">
                <a:solidFill>
                  <a:srgbClr val="FF9999"/>
                </a:solidFill>
              </a:rPr>
              <a:t>I may, nay I must yield to the current of nature, in submitting to my senses and understanding</a:t>
            </a:r>
            <a:r>
              <a:rPr lang="en-GB" altLang="en-US" sz="2700" dirty="0"/>
              <a:t>; and in this blind submission I show most perfectly my sceptical disposition and principles.  Does it follow, that I must strive against the current of nature … and that I must torture my brain with </a:t>
            </a:r>
            <a:r>
              <a:rPr lang="en-GB" altLang="en-US" sz="2700" dirty="0" err="1"/>
              <a:t>subtilities</a:t>
            </a:r>
            <a:r>
              <a:rPr lang="en-GB" altLang="en-US" sz="2700" dirty="0"/>
              <a:t> and sophistries …  Under what obligation do I lie of making such an abuse of time?”  (</a:t>
            </a:r>
            <a:r>
              <a:rPr lang="en-GB" altLang="en-US" sz="2700" i="1"/>
              <a:t>T</a:t>
            </a:r>
            <a:r>
              <a:rPr lang="en-GB" altLang="en-US" sz="2700"/>
              <a:t> 1.4.7.10)</a:t>
            </a:r>
            <a:endParaRPr lang="en-US" altLang="en-US" sz="2700" dirty="0"/>
          </a:p>
        </p:txBody>
      </p:sp>
    </p:spTree>
    <p:extLst>
      <p:ext uri="{BB962C8B-B14F-4D97-AF65-F5344CB8AC3E}">
        <p14:creationId xmlns:p14="http://schemas.microsoft.com/office/powerpoint/2010/main" val="3108981179"/>
      </p:ext>
    </p:extLst>
  </p:cSld>
  <p:clrMapOvr>
    <a:masterClrMapping/>
  </p:clrMapOvr>
  <p:transition spd="med">
    <p:cove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0E9EED-65AD-4DF5-AC14-936267EC10E1}" type="slidenum">
              <a:rPr lang="en-US" altLang="en-US"/>
              <a:pPr/>
              <a:t>359</a:t>
            </a:fld>
            <a:endParaRPr lang="en-US" altLang="en-US"/>
          </a:p>
        </p:txBody>
      </p:sp>
      <p:sp>
        <p:nvSpPr>
          <p:cNvPr id="1213442" name="Rectangle 2"/>
          <p:cNvSpPr>
            <a:spLocks noGrp="1" noChangeArrowheads="1"/>
          </p:cNvSpPr>
          <p:nvPr>
            <p:ph type="title"/>
          </p:nvPr>
        </p:nvSpPr>
        <p:spPr>
          <a:xfrm>
            <a:off x="457200" y="260648"/>
            <a:ext cx="8229600" cy="702915"/>
          </a:xfrm>
        </p:spPr>
        <p:txBody>
          <a:bodyPr/>
          <a:lstStyle/>
          <a:p>
            <a:r>
              <a:rPr lang="en-GB" altLang="en-US" dirty="0"/>
              <a:t>The Title Principle</a:t>
            </a:r>
            <a:endParaRPr lang="en-US" altLang="en-US" dirty="0"/>
          </a:p>
        </p:txBody>
      </p:sp>
      <p:sp>
        <p:nvSpPr>
          <p:cNvPr id="1213443" name="Rectangle 3"/>
          <p:cNvSpPr>
            <a:spLocks noGrp="1" noChangeArrowheads="1"/>
          </p:cNvSpPr>
          <p:nvPr>
            <p:ph type="body" idx="1"/>
          </p:nvPr>
        </p:nvSpPr>
        <p:spPr>
          <a:xfrm>
            <a:off x="457200" y="1196752"/>
            <a:ext cx="8229600" cy="5364386"/>
          </a:xfrm>
        </p:spPr>
        <p:txBody>
          <a:bodyPr/>
          <a:lstStyle/>
          <a:p>
            <a:r>
              <a:rPr lang="en-GB" altLang="en-US" sz="2800" dirty="0"/>
              <a:t>Don Garrett </a:t>
            </a:r>
            <a:r>
              <a:rPr lang="en-GB" altLang="en-US" sz="2800"/>
              <a:t>sees a promising </a:t>
            </a:r>
            <a:r>
              <a:rPr lang="en-GB" altLang="en-US" sz="2800" i="1" dirty="0"/>
              <a:t>philosophical</a:t>
            </a:r>
            <a:r>
              <a:rPr lang="en-GB" altLang="en-US" sz="2800" dirty="0"/>
              <a:t> resolution </a:t>
            </a:r>
            <a:r>
              <a:rPr lang="en-GB" altLang="en-US" sz="2800"/>
              <a:t>to these </a:t>
            </a:r>
            <a:r>
              <a:rPr lang="en-GB" altLang="en-US" sz="2800" dirty="0"/>
              <a:t>sceptical </a:t>
            </a:r>
            <a:r>
              <a:rPr lang="en-GB" altLang="en-US" sz="2800"/>
              <a:t>quandaries in </a:t>
            </a:r>
            <a:r>
              <a:rPr lang="en-GB" altLang="en-US" sz="2800" dirty="0"/>
              <a:t>what he calls Hume’s “Title Principle”, </a:t>
            </a:r>
            <a:r>
              <a:rPr lang="en-GB" altLang="en-US" sz="2800"/>
              <a:t>which seems to be </a:t>
            </a:r>
            <a:r>
              <a:rPr lang="en-GB" altLang="en-US" sz="2800" dirty="0"/>
              <a:t>proposed at </a:t>
            </a:r>
            <a:r>
              <a:rPr lang="en-GB" altLang="en-US" sz="2800" i="1"/>
              <a:t>T</a:t>
            </a:r>
            <a:r>
              <a:rPr lang="en-GB" altLang="en-US" sz="2800"/>
              <a:t> 1.4.7.11 (though it’s unclear textually whether this represents a settled view):</a:t>
            </a:r>
            <a:endParaRPr lang="en-GB" altLang="en-US" sz="2800" dirty="0"/>
          </a:p>
          <a:p>
            <a:pPr lvl="1">
              <a:spcBef>
                <a:spcPts val="1200"/>
              </a:spcBef>
              <a:buFontTx/>
              <a:buNone/>
            </a:pPr>
            <a:r>
              <a:rPr lang="en-GB" altLang="en-US" dirty="0"/>
              <a:t>	</a:t>
            </a:r>
            <a:r>
              <a:rPr lang="en-GB" altLang="en-US" sz="2500" dirty="0"/>
              <a:t>“… if we are philosophers, it ought only to be upon sceptical principles, and from an inclination, which we feel to the employing ourselves after that manner.  </a:t>
            </a:r>
            <a:r>
              <a:rPr lang="en-GB" altLang="en-US" sz="2500" u="sng" dirty="0">
                <a:solidFill>
                  <a:srgbClr val="FF9999"/>
                </a:solidFill>
              </a:rPr>
              <a:t>Where reason is lively, and mixes itself with some propensity, it ought to be assented to.  Where it does not, it never can have any title to operate upon us</a:t>
            </a:r>
            <a:r>
              <a:rPr lang="en-GB" altLang="en-US" sz="2500" dirty="0">
                <a:solidFill>
                  <a:srgbClr val="FF9999"/>
                </a:solidFill>
              </a:rPr>
              <a:t>.</a:t>
            </a:r>
            <a:r>
              <a:rPr lang="en-GB" altLang="en-US" sz="2500" dirty="0"/>
              <a:t>”</a:t>
            </a:r>
            <a:endParaRPr lang="en-US" altLang="en-US" sz="2500" dirty="0"/>
          </a:p>
        </p:txBody>
      </p:sp>
    </p:spTree>
    <p:extLst>
      <p:ext uri="{BB962C8B-B14F-4D97-AF65-F5344CB8AC3E}">
        <p14:creationId xmlns:p14="http://schemas.microsoft.com/office/powerpoint/2010/main" val="3960092288"/>
      </p:ext>
    </p:extLst>
  </p:cSld>
  <p:clrMapOvr>
    <a:masterClrMapping/>
  </p:clrMapOvr>
  <p:transition spd="med">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5FA1-9622-494E-968A-2CABE73FC524}"/>
              </a:ext>
            </a:extLst>
          </p:cNvPr>
          <p:cNvSpPr>
            <a:spLocks noGrp="1"/>
          </p:cNvSpPr>
          <p:nvPr>
            <p:ph type="title"/>
          </p:nvPr>
        </p:nvSpPr>
        <p:spPr>
          <a:xfrm>
            <a:off x="457200" y="277813"/>
            <a:ext cx="8229600" cy="702915"/>
          </a:xfrm>
        </p:spPr>
        <p:txBody>
          <a:bodyPr/>
          <a:lstStyle/>
          <a:p>
            <a:r>
              <a:rPr lang="en-US"/>
              <a:t>Garrett’s First Defence of Hume</a:t>
            </a:r>
            <a:endParaRPr lang="en-GB"/>
          </a:p>
        </p:txBody>
      </p:sp>
      <p:sp>
        <p:nvSpPr>
          <p:cNvPr id="3" name="Content Placeholder 2">
            <a:extLst>
              <a:ext uri="{FF2B5EF4-FFF2-40B4-BE49-F238E27FC236}">
                <a16:creationId xmlns:a16="http://schemas.microsoft.com/office/drawing/2014/main" id="{C34A73A3-1B82-4467-AF5D-E61F5A539524}"/>
              </a:ext>
            </a:extLst>
          </p:cNvPr>
          <p:cNvSpPr>
            <a:spLocks noGrp="1"/>
          </p:cNvSpPr>
          <p:nvPr>
            <p:ph idx="1"/>
          </p:nvPr>
        </p:nvSpPr>
        <p:spPr>
          <a:xfrm>
            <a:off x="457200" y="1304764"/>
            <a:ext cx="8327268" cy="5112568"/>
          </a:xfrm>
        </p:spPr>
        <p:txBody>
          <a:bodyPr/>
          <a:lstStyle/>
          <a:p>
            <a:r>
              <a:rPr lang="en-US" sz="2800"/>
              <a:t>“when [Hume] argues against the existence of a certain (putative) idea, he never argues </a:t>
            </a:r>
            <a:r>
              <a:rPr lang="en-US" sz="2800" i="1"/>
              <a:t>merely</a:t>
            </a:r>
            <a:r>
              <a:rPr lang="en-US" sz="2800"/>
              <a:t> that we do not find such a corresponding impression in experience; he also always argues that no impression could possibly satisfy the requirements we implicitly demand for such a perception.” (1997, p. 49)</a:t>
            </a:r>
          </a:p>
          <a:p>
            <a:pPr>
              <a:spcBef>
                <a:spcPts val="1800"/>
              </a:spcBef>
            </a:pPr>
            <a:r>
              <a:rPr lang="en-US" sz="2800"/>
              <a:t>So such an idea would not merely contradict the Copy Principle, “It would … require the admission of an entirely distinct representational faculty”, in addition to our (imagistic) imagination.</a:t>
            </a:r>
          </a:p>
          <a:p>
            <a:endParaRPr lang="en-GB" sz="2800"/>
          </a:p>
        </p:txBody>
      </p:sp>
      <p:sp>
        <p:nvSpPr>
          <p:cNvPr id="4" name="Slide Number Placeholder 3">
            <a:extLst>
              <a:ext uri="{FF2B5EF4-FFF2-40B4-BE49-F238E27FC236}">
                <a16:creationId xmlns:a16="http://schemas.microsoft.com/office/drawing/2014/main" id="{5049BC5D-1009-44CE-B4B5-E9B9E4AF509E}"/>
              </a:ext>
            </a:extLst>
          </p:cNvPr>
          <p:cNvSpPr>
            <a:spLocks noGrp="1"/>
          </p:cNvSpPr>
          <p:nvPr>
            <p:ph type="sldNum" sz="quarter" idx="10"/>
          </p:nvPr>
        </p:nvSpPr>
        <p:spPr/>
        <p:txBody>
          <a:bodyPr/>
          <a:lstStyle/>
          <a:p>
            <a:fld id="{FFD1EE05-59BE-439B-B8B7-F61DC751609B}" type="slidenum">
              <a:rPr lang="en-US" smtClean="0"/>
              <a:pPr/>
              <a:t>36</a:t>
            </a:fld>
            <a:endParaRPr lang="en-US"/>
          </a:p>
        </p:txBody>
      </p:sp>
    </p:spTree>
    <p:extLst>
      <p:ext uri="{BB962C8B-B14F-4D97-AF65-F5344CB8AC3E}">
        <p14:creationId xmlns:p14="http://schemas.microsoft.com/office/powerpoint/2010/main" val="2691750333"/>
      </p:ext>
    </p:extLst>
  </p:cSld>
  <p:clrMapOvr>
    <a:masterClrMapping/>
  </p:clrMapOvr>
  <p:transition spd="med">
    <p:cove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0E2D3-72D0-419A-AB18-10450181B0E1}"/>
              </a:ext>
            </a:extLst>
          </p:cNvPr>
          <p:cNvSpPr>
            <a:spLocks noGrp="1"/>
          </p:cNvSpPr>
          <p:nvPr>
            <p:ph idx="1"/>
          </p:nvPr>
        </p:nvSpPr>
        <p:spPr>
          <a:xfrm>
            <a:off x="457200" y="224645"/>
            <a:ext cx="8039236" cy="6300700"/>
          </a:xfrm>
        </p:spPr>
        <p:txBody>
          <a:bodyPr/>
          <a:lstStyle/>
          <a:p>
            <a:r>
              <a:rPr lang="en-US" sz="2800" dirty="0"/>
              <a:t>The Title Principle is supposed to play the role of blocking the corrosively </a:t>
            </a:r>
            <a:r>
              <a:rPr lang="en-US" sz="2800" dirty="0" err="1"/>
              <a:t>sceptical</a:t>
            </a:r>
            <a:r>
              <a:rPr lang="en-US" sz="2800" dirty="0"/>
              <a:t> argument of </a:t>
            </a:r>
            <a:r>
              <a:rPr lang="en-US" sz="2800" i="1" dirty="0"/>
              <a:t>Treatise</a:t>
            </a:r>
            <a:r>
              <a:rPr lang="en-US" sz="2800" dirty="0"/>
              <a:t> 1.4.1 – on the ground that this leads to reasoning which is faint, unconvincing, and out of line with our propensities – while allowing customary inference (in everyday life and empirical science) to survive unscathed.</a:t>
            </a:r>
          </a:p>
          <a:p>
            <a:pPr lvl="1">
              <a:spcBef>
                <a:spcPts val="1800"/>
              </a:spcBef>
            </a:pPr>
            <a:r>
              <a:rPr lang="en-US" sz="2400" dirty="0"/>
              <a:t>Hsueh Qu, </a:t>
            </a:r>
            <a:r>
              <a:rPr lang="en-US" sz="2400" i="1" dirty="0"/>
              <a:t>Hume’s Epistemological Evolution</a:t>
            </a:r>
            <a:r>
              <a:rPr lang="en-US" sz="2400" dirty="0"/>
              <a:t> (2020, </a:t>
            </a:r>
            <a:r>
              <a:rPr lang="en-US" sz="2400" dirty="0" err="1"/>
              <a:t>ch.</a:t>
            </a:r>
            <a:r>
              <a:rPr lang="en-US" sz="2400" dirty="0"/>
              <a:t> 6, pp. 129-31) explains this clearly, suggesting that the Title Principle is indeed the best textual candidate for making sense of Hume’s apparent change in manner between the dark depths of</a:t>
            </a:r>
            <a:br>
              <a:rPr lang="en-US" sz="2400" dirty="0"/>
            </a:br>
            <a:r>
              <a:rPr lang="en-US" sz="2400" i="1" dirty="0"/>
              <a:t>T</a:t>
            </a:r>
            <a:r>
              <a:rPr lang="en-US" sz="2400" dirty="0"/>
              <a:t> 1.4.7.7-8 and the relatively sunlit uplands of</a:t>
            </a:r>
            <a:br>
              <a:rPr lang="en-US" sz="2400" dirty="0"/>
            </a:br>
            <a:r>
              <a:rPr lang="en-US" sz="2400" i="1" dirty="0"/>
              <a:t>T</a:t>
            </a:r>
            <a:r>
              <a:rPr lang="en-US" sz="2400" dirty="0"/>
              <a:t> 1.4.7.12-13, seemingly motivated by the positive propensities of </a:t>
            </a:r>
            <a:r>
              <a:rPr lang="en-US" sz="2400" i="1" dirty="0"/>
              <a:t>curiosity</a:t>
            </a:r>
            <a:r>
              <a:rPr lang="en-US" sz="2400" dirty="0"/>
              <a:t> and </a:t>
            </a:r>
            <a:r>
              <a:rPr lang="en-US" sz="2400" i="1" dirty="0"/>
              <a:t>ambition …</a:t>
            </a:r>
            <a:endParaRPr lang="en-GB" sz="2400" dirty="0"/>
          </a:p>
        </p:txBody>
      </p:sp>
      <p:sp>
        <p:nvSpPr>
          <p:cNvPr id="4" name="Slide Number Placeholder 3">
            <a:extLst>
              <a:ext uri="{FF2B5EF4-FFF2-40B4-BE49-F238E27FC236}">
                <a16:creationId xmlns:a16="http://schemas.microsoft.com/office/drawing/2014/main" id="{A89C1DBF-CB0D-423C-B024-80BB0996BF48}"/>
              </a:ext>
            </a:extLst>
          </p:cNvPr>
          <p:cNvSpPr>
            <a:spLocks noGrp="1"/>
          </p:cNvSpPr>
          <p:nvPr>
            <p:ph type="sldNum" sz="quarter" idx="10"/>
          </p:nvPr>
        </p:nvSpPr>
        <p:spPr/>
        <p:txBody>
          <a:bodyPr/>
          <a:lstStyle/>
          <a:p>
            <a:fld id="{A10A50DE-8775-498A-B5F5-974B635EB245}" type="slidenum">
              <a:rPr lang="en-US" smtClean="0"/>
              <a:pPr/>
              <a:t>360</a:t>
            </a:fld>
            <a:endParaRPr lang="en-US"/>
          </a:p>
        </p:txBody>
      </p:sp>
    </p:spTree>
    <p:extLst>
      <p:ext uri="{BB962C8B-B14F-4D97-AF65-F5344CB8AC3E}">
        <p14:creationId xmlns:p14="http://schemas.microsoft.com/office/powerpoint/2010/main" val="598549020"/>
      </p:ext>
    </p:extLst>
  </p:cSld>
  <p:clrMapOvr>
    <a:masterClrMapping/>
  </p:clrMapOvr>
  <p:transition spd="med">
    <p:cove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C161230-833F-40CA-9EE2-99E445DAE4E6}" type="slidenum">
              <a:rPr lang="en-US" altLang="en-US"/>
              <a:pPr/>
              <a:t>361</a:t>
            </a:fld>
            <a:endParaRPr lang="en-US" altLang="en-US"/>
          </a:p>
        </p:txBody>
      </p:sp>
      <p:sp>
        <p:nvSpPr>
          <p:cNvPr id="1214466" name="Rectangle 2"/>
          <p:cNvSpPr>
            <a:spLocks noGrp="1" noChangeArrowheads="1"/>
          </p:cNvSpPr>
          <p:nvPr>
            <p:ph type="title"/>
          </p:nvPr>
        </p:nvSpPr>
        <p:spPr>
          <a:xfrm>
            <a:off x="457200" y="224644"/>
            <a:ext cx="8229600" cy="666911"/>
          </a:xfrm>
        </p:spPr>
        <p:txBody>
          <a:bodyPr/>
          <a:lstStyle/>
          <a:p>
            <a:r>
              <a:rPr lang="en-GB" altLang="en-US"/>
              <a:t>Curiosity and Ambition</a:t>
            </a:r>
            <a:endParaRPr lang="en-US" altLang="en-US" dirty="0"/>
          </a:p>
        </p:txBody>
      </p:sp>
      <p:sp>
        <p:nvSpPr>
          <p:cNvPr id="1214467" name="Rectangle 3"/>
          <p:cNvSpPr>
            <a:spLocks noGrp="1" noChangeArrowheads="1"/>
          </p:cNvSpPr>
          <p:nvPr>
            <p:ph type="body" idx="1"/>
          </p:nvPr>
        </p:nvSpPr>
        <p:spPr>
          <a:xfrm>
            <a:off x="457200" y="1232756"/>
            <a:ext cx="8435975" cy="5328592"/>
          </a:xfrm>
        </p:spPr>
        <p:txBody>
          <a:bodyPr/>
          <a:lstStyle/>
          <a:p>
            <a:pPr lvl="1">
              <a:spcBef>
                <a:spcPts val="1200"/>
              </a:spcBef>
              <a:buFontTx/>
              <a:buNone/>
            </a:pPr>
            <a:r>
              <a:rPr lang="en-GB" altLang="en-US" dirty="0"/>
              <a:t>	</a:t>
            </a:r>
            <a:r>
              <a:rPr lang="en-GB" altLang="en-US" sz="2500" dirty="0"/>
              <a:t>“I cannot forbear having a curiosity to be acquainted with the principles of moral good and evil, the nature and foundation of government, and the cause of those several passions and inclinations, which actuate and govern me</a:t>
            </a:r>
            <a:r>
              <a:rPr lang="en-GB" altLang="en-US" sz="2500"/>
              <a:t>.  …  </a:t>
            </a:r>
            <a:r>
              <a:rPr lang="en-US" altLang="en-US" sz="2500"/>
              <a:t>I feel an ambition to arise in me of contributing to the instruction of mankind, and of acquiring a name by my inventions and discoveries.</a:t>
            </a:r>
            <a:r>
              <a:rPr lang="en-GB" altLang="en-US" sz="2500"/>
              <a:t>”  </a:t>
            </a:r>
            <a:r>
              <a:rPr lang="en-GB" altLang="en-US" sz="2500" dirty="0"/>
              <a:t>(</a:t>
            </a:r>
            <a:r>
              <a:rPr lang="en-GB" altLang="en-US" sz="2500" i="1" dirty="0"/>
              <a:t>T</a:t>
            </a:r>
            <a:r>
              <a:rPr lang="en-GB" altLang="en-US" sz="2500" dirty="0"/>
              <a:t> 1.4.7.12) </a:t>
            </a:r>
          </a:p>
          <a:p>
            <a:pPr>
              <a:spcBef>
                <a:spcPts val="1800"/>
              </a:spcBef>
            </a:pPr>
            <a:r>
              <a:rPr lang="en-GB" altLang="en-US" sz="2800" dirty="0"/>
              <a:t>This seems to point forward to </a:t>
            </a:r>
            <a:r>
              <a:rPr lang="en-GB" altLang="en-US" sz="2800" i="1"/>
              <a:t>Treatise</a:t>
            </a:r>
            <a:r>
              <a:rPr lang="en-GB" altLang="en-US" sz="2800"/>
              <a:t> Books</a:t>
            </a:r>
            <a:br>
              <a:rPr lang="en-GB" altLang="en-US" sz="2800"/>
            </a:br>
            <a:r>
              <a:rPr lang="en-GB" altLang="en-US" sz="2800"/>
              <a:t>2 </a:t>
            </a:r>
            <a:r>
              <a:rPr lang="en-GB" altLang="en-US" sz="2800" dirty="0"/>
              <a:t>and 3, on the passions </a:t>
            </a:r>
            <a:r>
              <a:rPr lang="en-GB" altLang="en-US" sz="2800"/>
              <a:t>and morals, plausibly fitting with the idea that the Title Principle has provided a basis on which to continue philosophy.</a:t>
            </a:r>
            <a:endParaRPr lang="en-US" altLang="en-US" sz="2800" dirty="0"/>
          </a:p>
        </p:txBody>
      </p:sp>
    </p:spTree>
    <p:extLst>
      <p:ext uri="{BB962C8B-B14F-4D97-AF65-F5344CB8AC3E}">
        <p14:creationId xmlns:p14="http://schemas.microsoft.com/office/powerpoint/2010/main" val="1871862046"/>
      </p:ext>
    </p:extLst>
  </p:cSld>
  <p:clrMapOvr>
    <a:masterClrMapping/>
  </p:clrMapOvr>
  <p:transition spd="med">
    <p:cove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E623D8-1B0C-4D67-A30E-813FC1771DD4}" type="slidenum">
              <a:rPr lang="en-US" altLang="en-US"/>
              <a:pPr/>
              <a:t>362</a:t>
            </a:fld>
            <a:endParaRPr lang="en-US" altLang="en-US"/>
          </a:p>
        </p:txBody>
      </p:sp>
      <p:sp>
        <p:nvSpPr>
          <p:cNvPr id="1215490" name="Rectangle 2"/>
          <p:cNvSpPr>
            <a:spLocks noGrp="1" noChangeArrowheads="1"/>
          </p:cNvSpPr>
          <p:nvPr>
            <p:ph type="title"/>
          </p:nvPr>
        </p:nvSpPr>
        <p:spPr>
          <a:xfrm>
            <a:off x="457200" y="188640"/>
            <a:ext cx="8229600" cy="720080"/>
          </a:xfrm>
        </p:spPr>
        <p:txBody>
          <a:bodyPr/>
          <a:lstStyle/>
          <a:p>
            <a:r>
              <a:rPr lang="en-GB" altLang="en-US" dirty="0"/>
              <a:t>Philosophy versus Superstition</a:t>
            </a:r>
            <a:endParaRPr lang="en-US" altLang="en-US" dirty="0"/>
          </a:p>
        </p:txBody>
      </p:sp>
      <p:sp>
        <p:nvSpPr>
          <p:cNvPr id="1215491" name="Rectangle 3"/>
          <p:cNvSpPr>
            <a:spLocks noGrp="1" noChangeArrowheads="1"/>
          </p:cNvSpPr>
          <p:nvPr>
            <p:ph type="body" idx="1"/>
          </p:nvPr>
        </p:nvSpPr>
        <p:spPr>
          <a:xfrm>
            <a:off x="457200" y="1304764"/>
            <a:ext cx="8362950" cy="5219861"/>
          </a:xfrm>
        </p:spPr>
        <p:txBody>
          <a:bodyPr/>
          <a:lstStyle/>
          <a:p>
            <a:r>
              <a:rPr lang="en-GB" altLang="en-US" sz="3000" dirty="0"/>
              <a:t>Unfortunately, “philosophy” (or what we would call </a:t>
            </a:r>
            <a:r>
              <a:rPr lang="en-GB" altLang="en-US" sz="3000" i="1" dirty="0"/>
              <a:t>science</a:t>
            </a:r>
            <a:r>
              <a:rPr lang="en-GB" altLang="en-US" sz="3000" dirty="0"/>
              <a:t>) is not the only kind of reasoning that is “lively and mixes itself with some prop-</a:t>
            </a:r>
            <a:r>
              <a:rPr lang="en-GB" altLang="en-US" sz="3000" dirty="0" err="1"/>
              <a:t>ensity</a:t>
            </a:r>
            <a:r>
              <a:rPr lang="en-GB" altLang="en-US" sz="3000" dirty="0"/>
              <a:t>”, for humans have a strong propensity towards lively superstitions.  Hume’s answer:</a:t>
            </a:r>
          </a:p>
          <a:p>
            <a:pPr lvl="1">
              <a:spcBef>
                <a:spcPts val="1800"/>
              </a:spcBef>
              <a:buFontTx/>
              <a:buNone/>
            </a:pPr>
            <a:r>
              <a:rPr lang="en-GB" altLang="en-US" dirty="0"/>
              <a:t>	</a:t>
            </a:r>
            <a:r>
              <a:rPr lang="en-GB" altLang="en-US" sz="2600" dirty="0"/>
              <a:t>“we ought only to deliberate concerning the choice of our guide, and ought to prefer that which is safest and most agreeable.  And in this respect I make bold to recommend </a:t>
            </a:r>
            <a:r>
              <a:rPr lang="en-GB" altLang="en-US" sz="2600" dirty="0">
                <a:solidFill>
                  <a:srgbClr val="FF9999"/>
                </a:solidFill>
              </a:rPr>
              <a:t>philosophy</a:t>
            </a:r>
            <a:r>
              <a:rPr lang="en-GB" altLang="en-US" sz="2600" dirty="0"/>
              <a:t>, and … give it the preference to </a:t>
            </a:r>
            <a:r>
              <a:rPr lang="en-GB" altLang="en-US" sz="2600" dirty="0">
                <a:solidFill>
                  <a:srgbClr val="FF9999"/>
                </a:solidFill>
              </a:rPr>
              <a:t>superstition</a:t>
            </a:r>
            <a:r>
              <a:rPr lang="en-GB" altLang="en-US" sz="2600" dirty="0"/>
              <a:t> of every kind …”  (</a:t>
            </a:r>
            <a:r>
              <a:rPr lang="en-GB" altLang="en-US" sz="2600" i="1" dirty="0"/>
              <a:t>T</a:t>
            </a:r>
            <a:r>
              <a:rPr lang="en-GB" altLang="en-US" sz="2600" dirty="0"/>
              <a:t> 1.4.7.13) </a:t>
            </a:r>
            <a:endParaRPr lang="en-US" altLang="en-US" sz="2600" dirty="0"/>
          </a:p>
        </p:txBody>
      </p:sp>
    </p:spTree>
    <p:extLst>
      <p:ext uri="{BB962C8B-B14F-4D97-AF65-F5344CB8AC3E}">
        <p14:creationId xmlns:p14="http://schemas.microsoft.com/office/powerpoint/2010/main" val="4031605383"/>
      </p:ext>
    </p:extLst>
  </p:cSld>
  <p:clrMapOvr>
    <a:masterClrMapping/>
  </p:clrMapOvr>
  <p:transition spd="med">
    <p:cove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7D5457-6306-48E3-912A-3E4470C714BB}" type="slidenum">
              <a:rPr lang="en-US" altLang="en-US"/>
              <a:pPr/>
              <a:t>363</a:t>
            </a:fld>
            <a:endParaRPr lang="en-US" altLang="en-US"/>
          </a:p>
        </p:txBody>
      </p:sp>
      <p:sp>
        <p:nvSpPr>
          <p:cNvPr id="1216514" name="Rectangle 2"/>
          <p:cNvSpPr>
            <a:spLocks noGrp="1" noChangeArrowheads="1"/>
          </p:cNvSpPr>
          <p:nvPr>
            <p:ph type="title"/>
          </p:nvPr>
        </p:nvSpPr>
        <p:spPr>
          <a:xfrm>
            <a:off x="457200" y="224644"/>
            <a:ext cx="8229600" cy="720080"/>
          </a:xfrm>
        </p:spPr>
        <p:txBody>
          <a:bodyPr/>
          <a:lstStyle/>
          <a:p>
            <a:r>
              <a:rPr lang="en-GB" altLang="en-US" dirty="0"/>
              <a:t>An Impasse</a:t>
            </a:r>
            <a:endParaRPr lang="en-US" altLang="en-US" dirty="0"/>
          </a:p>
        </p:txBody>
      </p:sp>
      <p:sp>
        <p:nvSpPr>
          <p:cNvPr id="1216515" name="Rectangle 3"/>
          <p:cNvSpPr>
            <a:spLocks noGrp="1" noChangeArrowheads="1"/>
          </p:cNvSpPr>
          <p:nvPr>
            <p:ph type="body" idx="1"/>
          </p:nvPr>
        </p:nvSpPr>
        <p:spPr>
          <a:xfrm>
            <a:off x="503548" y="1196752"/>
            <a:ext cx="8316924" cy="5472608"/>
          </a:xfrm>
        </p:spPr>
        <p:txBody>
          <a:bodyPr/>
          <a:lstStyle/>
          <a:p>
            <a:r>
              <a:rPr lang="en-GB" altLang="en-US" sz="2600" dirty="0"/>
              <a:t>But how, given all his sceptical arguments, can Hume claim any solid basis for saying that philosophy (which on his own account contradicts itself) is safer or more agreeable than superstition?</a:t>
            </a:r>
          </a:p>
          <a:p>
            <a:pPr>
              <a:spcBef>
                <a:spcPts val="1200"/>
              </a:spcBef>
            </a:pPr>
            <a:r>
              <a:rPr lang="en-GB" altLang="en-US" sz="2600" dirty="0"/>
              <a:t>He is reduced to the apparently lame observation that “the errors in religion are dangerous; those in philosophy only ridiculous” (</a:t>
            </a:r>
            <a:r>
              <a:rPr lang="en-GB" altLang="en-US" sz="2600" i="1" dirty="0"/>
              <a:t>T</a:t>
            </a:r>
            <a:r>
              <a:rPr lang="en-GB" altLang="en-US" sz="2600" dirty="0"/>
              <a:t> 1.4.7.13).</a:t>
            </a:r>
          </a:p>
          <a:p>
            <a:pPr>
              <a:spcBef>
                <a:spcPts val="1200"/>
              </a:spcBef>
            </a:pPr>
            <a:r>
              <a:rPr lang="en-GB" altLang="en-US" sz="2600" dirty="0"/>
              <a:t>This invites the response that religious truth is crucial for the avoidance of hellfire etc., and so we should follow religion if we want to be “safest” with regard to our future prospects.  Without a rational basis for discrimination, Hume seems to have no answer.</a:t>
            </a:r>
            <a:endParaRPr lang="en-US" altLang="en-US" sz="2600" dirty="0"/>
          </a:p>
        </p:txBody>
      </p:sp>
    </p:spTree>
    <p:extLst>
      <p:ext uri="{BB962C8B-B14F-4D97-AF65-F5344CB8AC3E}">
        <p14:creationId xmlns:p14="http://schemas.microsoft.com/office/powerpoint/2010/main" val="2824989764"/>
      </p:ext>
    </p:extLst>
  </p:cSld>
  <p:clrMapOvr>
    <a:masterClrMapping/>
  </p:clrMapOvr>
  <p:transition spd="med">
    <p:cove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364</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8(c)</a:t>
            </a:r>
            <a:br>
              <a:rPr lang="en-GB" altLang="en-US" sz="5000" dirty="0"/>
            </a:br>
            <a:br>
              <a:rPr lang="en-GB" altLang="en-US" sz="5000" dirty="0"/>
            </a:br>
            <a:r>
              <a:rPr lang="en-GB" altLang="en-US" sz="5000" i="1" dirty="0"/>
              <a:t>Enquiry</a:t>
            </a:r>
            <a:r>
              <a:rPr lang="en-GB" altLang="en-US" sz="5000" dirty="0"/>
              <a:t> 12: Hume’s Second Thoughts</a:t>
            </a:r>
            <a:endParaRPr lang="en-US" altLang="en-US" sz="5000" dirty="0"/>
          </a:p>
        </p:txBody>
      </p:sp>
      <p:pic>
        <p:nvPicPr>
          <p:cNvPr id="1026" name="Picture 2"/>
          <p:cNvPicPr>
            <a:picLocks noChangeAspect="1" noChangeArrowheads="1"/>
          </p:cNvPicPr>
          <p:nvPr/>
        </p:nvPicPr>
        <p:blipFill>
          <a:blip r:embed="rId2" cstate="print"/>
          <a:srcRect/>
          <a:stretch>
            <a:fillRect/>
          </a:stretch>
        </p:blipFill>
        <p:spPr bwMode="auto">
          <a:xfrm>
            <a:off x="5004048" y="738088"/>
            <a:ext cx="3517900" cy="5283200"/>
          </a:xfrm>
          <a:prstGeom prst="rect">
            <a:avLst/>
          </a:prstGeom>
          <a:noFill/>
          <a:ln w="9525">
            <a:noFill/>
            <a:miter lim="800000"/>
            <a:headEnd/>
            <a:tailEnd/>
          </a:ln>
        </p:spPr>
      </p:pic>
    </p:spTree>
    <p:extLst>
      <p:ext uri="{BB962C8B-B14F-4D97-AF65-F5344CB8AC3E}">
        <p14:creationId xmlns:p14="http://schemas.microsoft.com/office/powerpoint/2010/main" val="2487077419"/>
      </p:ext>
    </p:extLst>
  </p:cSld>
  <p:clrMapOvr>
    <a:masterClrMapping/>
  </p:clrMapOvr>
  <p:transition spd="med">
    <p:cove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365</a:t>
            </a:fld>
            <a:endParaRPr lang="en-US"/>
          </a:p>
        </p:txBody>
      </p:sp>
      <p:sp>
        <p:nvSpPr>
          <p:cNvPr id="2" name="Title 1"/>
          <p:cNvSpPr>
            <a:spLocks noGrp="1"/>
          </p:cNvSpPr>
          <p:nvPr>
            <p:ph type="title" idx="4294967295"/>
          </p:nvPr>
        </p:nvSpPr>
        <p:spPr>
          <a:xfrm>
            <a:off x="179512" y="116632"/>
            <a:ext cx="8748972" cy="684076"/>
          </a:xfrm>
        </p:spPr>
        <p:txBody>
          <a:bodyPr/>
          <a:lstStyle/>
          <a:p>
            <a:pPr>
              <a:defRPr/>
            </a:pPr>
            <a:r>
              <a:rPr lang="en-US" sz="4200"/>
              <a:t>A Developmental Hypothesis</a:t>
            </a:r>
            <a:endParaRPr lang="en-US" sz="4200" dirty="0">
              <a:latin typeface="+mj-lt"/>
              <a:ea typeface="+mj-ea"/>
              <a:cs typeface="+mj-cs"/>
            </a:endParaRPr>
          </a:p>
        </p:txBody>
      </p:sp>
      <p:sp>
        <p:nvSpPr>
          <p:cNvPr id="3" name="Content Placeholder 2"/>
          <p:cNvSpPr>
            <a:spLocks noGrp="1"/>
          </p:cNvSpPr>
          <p:nvPr>
            <p:ph idx="4294967295"/>
          </p:nvPr>
        </p:nvSpPr>
        <p:spPr>
          <a:xfrm>
            <a:off x="576325" y="966688"/>
            <a:ext cx="8208143" cy="5666668"/>
          </a:xfrm>
        </p:spPr>
        <p:txBody>
          <a:bodyPr/>
          <a:lstStyle/>
          <a:p>
            <a:r>
              <a:rPr lang="en-US" sz="2500" dirty="0"/>
              <a:t>Hume’s discussion “Of the </a:t>
            </a:r>
            <a:r>
              <a:rPr lang="en-US" sz="2500" dirty="0" err="1"/>
              <a:t>Academical</a:t>
            </a:r>
            <a:r>
              <a:rPr lang="en-US" sz="2500" dirty="0"/>
              <a:t> of </a:t>
            </a:r>
            <a:r>
              <a:rPr lang="en-US" sz="2500" dirty="0" err="1"/>
              <a:t>Sceptical</a:t>
            </a:r>
            <a:r>
              <a:rPr lang="en-US" sz="2500" dirty="0"/>
              <a:t> Philosophy”, Section 12 of the 1748 </a:t>
            </a:r>
            <a:r>
              <a:rPr lang="en-US" sz="2500" i="1" dirty="0"/>
              <a:t>Enquiry </a:t>
            </a:r>
            <a:r>
              <a:rPr lang="en-US" sz="2500" dirty="0"/>
              <a:t>(originally published as </a:t>
            </a:r>
            <a:r>
              <a:rPr lang="en-US" sz="2500" i="1" dirty="0"/>
              <a:t>Philosophical Essays concerning Human Understanding</a:t>
            </a:r>
            <a:r>
              <a:rPr lang="en-US" sz="2500" dirty="0"/>
              <a:t>), evinces a very different attitude to </a:t>
            </a:r>
            <a:r>
              <a:rPr lang="en-US" sz="2500" dirty="0" err="1"/>
              <a:t>scepticism</a:t>
            </a:r>
            <a:r>
              <a:rPr lang="en-US" sz="2500" dirty="0"/>
              <a:t>, facing up to the extreme </a:t>
            </a:r>
            <a:r>
              <a:rPr lang="en-US" sz="2500" dirty="0" err="1"/>
              <a:t>sceptic</a:t>
            </a:r>
            <a:r>
              <a:rPr lang="en-US" sz="2500" dirty="0"/>
              <a:t> and advocating instead a “mitigated” variety.</a:t>
            </a:r>
          </a:p>
          <a:p>
            <a:pPr>
              <a:spcBef>
                <a:spcPts val="1200"/>
              </a:spcBef>
            </a:pPr>
            <a:r>
              <a:rPr lang="en-US" sz="2500"/>
              <a:t>One key driver </a:t>
            </a:r>
            <a:r>
              <a:rPr lang="en-US" sz="2500" dirty="0"/>
              <a:t>of this change might have been Hume’s </a:t>
            </a:r>
            <a:r>
              <a:rPr lang="en-US" sz="2500" dirty="0" err="1"/>
              <a:t>realisation</a:t>
            </a:r>
            <a:r>
              <a:rPr lang="en-US" sz="2500" dirty="0"/>
              <a:t> – on writing up his arguments for the new publication – that </a:t>
            </a:r>
            <a:r>
              <a:rPr lang="en-US" sz="2500" i="1" dirty="0">
                <a:solidFill>
                  <a:srgbClr val="FF9999"/>
                </a:solidFill>
              </a:rPr>
              <a:t>the extreme </a:t>
            </a:r>
            <a:r>
              <a:rPr lang="en-US" sz="2500" i="1" dirty="0" err="1">
                <a:solidFill>
                  <a:srgbClr val="FF9999"/>
                </a:solidFill>
              </a:rPr>
              <a:t>sceptical</a:t>
            </a:r>
            <a:r>
              <a:rPr lang="en-US" sz="2500" i="1" dirty="0">
                <a:solidFill>
                  <a:srgbClr val="FF9999"/>
                </a:solidFill>
              </a:rPr>
              <a:t> argument of Treatise 1.4.1 cannot be coherently </a:t>
            </a:r>
            <a:r>
              <a:rPr lang="en-US" sz="2500" i="1">
                <a:solidFill>
                  <a:srgbClr val="FF9999"/>
                </a:solidFill>
              </a:rPr>
              <a:t>expounded with any practical example beyond </a:t>
            </a:r>
            <a:r>
              <a:rPr lang="en-US" sz="2500" i="1" dirty="0">
                <a:solidFill>
                  <a:srgbClr val="FF9999"/>
                </a:solidFill>
              </a:rPr>
              <a:t>the first couple of stages</a:t>
            </a:r>
            <a:r>
              <a:rPr lang="en-US" sz="2500" dirty="0"/>
              <a:t>.  The “and so on” </a:t>
            </a:r>
            <a:r>
              <a:rPr lang="en-US" sz="2500"/>
              <a:t>move in </a:t>
            </a:r>
            <a:r>
              <a:rPr lang="en-US" sz="2500" i="1"/>
              <a:t>T </a:t>
            </a:r>
            <a:r>
              <a:rPr lang="en-US" sz="2500" dirty="0"/>
              <a:t>1.4.1.6 (and likewise in commentators’ attempts to defend the argument) is really just hand-waving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365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030882"/>
      </p:ext>
    </p:extLst>
  </p:cSld>
  <p:clrMapOvr>
    <a:masterClrMapping/>
  </p:clrMapOvr>
  <p:transition spd="med">
    <p:cove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366</a:t>
            </a:fld>
            <a:endParaRPr lang="en-US"/>
          </a:p>
        </p:txBody>
      </p:sp>
      <p:sp>
        <p:nvSpPr>
          <p:cNvPr id="3" name="Content Placeholder 2"/>
          <p:cNvSpPr>
            <a:spLocks noGrp="1"/>
          </p:cNvSpPr>
          <p:nvPr>
            <p:ph idx="4294967295"/>
          </p:nvPr>
        </p:nvSpPr>
        <p:spPr>
          <a:xfrm>
            <a:off x="575556" y="224644"/>
            <a:ext cx="8352928" cy="6422752"/>
          </a:xfrm>
        </p:spPr>
        <p:txBody>
          <a:bodyPr/>
          <a:lstStyle/>
          <a:p>
            <a:pPr marL="857250" lvl="2" indent="0">
              <a:buNone/>
            </a:pPr>
            <a:r>
              <a:rPr lang="en-US" sz="2300" dirty="0"/>
              <a:t>“we are </a:t>
            </a:r>
            <a:r>
              <a:rPr lang="en-US" sz="2300" dirty="0" err="1"/>
              <a:t>oblig’d</a:t>
            </a:r>
            <a:r>
              <a:rPr lang="en-US" sz="2300" dirty="0"/>
              <a:t> by our reason to add a new doubt </a:t>
            </a:r>
            <a:r>
              <a:rPr lang="en-US" sz="2300" dirty="0" err="1"/>
              <a:t>deriv’d</a:t>
            </a:r>
            <a:r>
              <a:rPr lang="en-US" sz="2300" dirty="0"/>
              <a:t> from the possibility of error in the estimation we make of the truth and fidelity of our faculties.  … [which] must weaken still farther our first evidence, and must itself be </a:t>
            </a:r>
            <a:r>
              <a:rPr lang="en-US" sz="2300" dirty="0" err="1"/>
              <a:t>weaken’d</a:t>
            </a:r>
            <a:r>
              <a:rPr lang="en-US" sz="2300" dirty="0"/>
              <a:t> by a fourth doubt of the same kind, </a:t>
            </a:r>
            <a:r>
              <a:rPr lang="en-US" sz="2300" u="sng" dirty="0">
                <a:solidFill>
                  <a:srgbClr val="FF9999"/>
                </a:solidFill>
              </a:rPr>
              <a:t>and so on </a:t>
            </a:r>
            <a:r>
              <a:rPr lang="en-US" sz="2300" i="1" u="sng" dirty="0">
                <a:solidFill>
                  <a:srgbClr val="FF9999"/>
                </a:solidFill>
              </a:rPr>
              <a:t>in infinitum</a:t>
            </a:r>
            <a:r>
              <a:rPr lang="en-US" sz="2300" dirty="0"/>
              <a:t>; and … must in this manner be </a:t>
            </a:r>
            <a:r>
              <a:rPr lang="en-US" sz="2300" dirty="0" err="1"/>
              <a:t>reduc’d</a:t>
            </a:r>
            <a:r>
              <a:rPr lang="en-US" sz="2300" dirty="0"/>
              <a:t> to nothing.  … all the rules of logic require a continual diminution, and at last a total extinction of belief and evidence.”  (</a:t>
            </a:r>
            <a:r>
              <a:rPr lang="en-US" sz="2300" i="1" dirty="0"/>
              <a:t>T</a:t>
            </a:r>
            <a:r>
              <a:rPr lang="en-US" sz="2300" dirty="0"/>
              <a:t> 1.4.1.6) </a:t>
            </a:r>
          </a:p>
          <a:p>
            <a:pPr>
              <a:spcBef>
                <a:spcPts val="1800"/>
              </a:spcBef>
            </a:pPr>
            <a:r>
              <a:rPr lang="en-US" sz="2500" dirty="0"/>
              <a:t>In “Hume’s Pivotal Argument, and His Supposed Obligation of Reason” (</a:t>
            </a:r>
            <a:r>
              <a:rPr lang="en-US" sz="2500" i="1" dirty="0"/>
              <a:t>Hume Studies</a:t>
            </a:r>
            <a:r>
              <a:rPr lang="en-US" sz="2500" dirty="0"/>
              <a:t>, 2018), I suggest that Hume would have come to </a:t>
            </a:r>
            <a:r>
              <a:rPr lang="en-US" sz="2500" dirty="0" err="1"/>
              <a:t>realise</a:t>
            </a:r>
            <a:r>
              <a:rPr lang="en-US" sz="2500" dirty="0"/>
              <a:t> the failure of this argument in the 1740s if he tried to illustrate it with examples, in line with the rest of the </a:t>
            </a:r>
            <a:r>
              <a:rPr lang="en-US" sz="2500" i="1" dirty="0"/>
              <a:t>Enquiry</a:t>
            </a:r>
            <a:r>
              <a:rPr lang="en-US" sz="2500" dirty="0"/>
              <a:t> (compare: just one example in </a:t>
            </a:r>
            <a:r>
              <a:rPr lang="en-US" sz="2500" i="1" dirty="0"/>
              <a:t>T</a:t>
            </a:r>
            <a:r>
              <a:rPr lang="en-US" sz="2500" dirty="0"/>
              <a:t> 1.3.6, but over 20 in </a:t>
            </a:r>
            <a:r>
              <a:rPr lang="en-US" sz="2500" i="1" dirty="0"/>
              <a:t>Enquiry </a:t>
            </a:r>
            <a:r>
              <a:rPr lang="en-US" sz="2500" dirty="0"/>
              <a:t>4; five [very brief] in </a:t>
            </a:r>
            <a:r>
              <a:rPr lang="en-US" sz="2500" i="1" dirty="0"/>
              <a:t>T</a:t>
            </a:r>
            <a:r>
              <a:rPr lang="en-US" sz="2500" dirty="0"/>
              <a:t> 1.3.14, but over 15 in </a:t>
            </a:r>
            <a:r>
              <a:rPr lang="en-US" sz="2500" i="1" dirty="0"/>
              <a:t>Enquiry </a:t>
            </a:r>
            <a:r>
              <a:rPr lang="en-US" sz="2500" dirty="0"/>
              <a:t>7).</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366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55253774"/>
      </p:ext>
    </p:extLst>
  </p:cSld>
  <p:clrMapOvr>
    <a:masterClrMapping/>
  </p:clrMapOvr>
  <p:transition spd="med">
    <p:cove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367</a:t>
            </a:fld>
            <a:endParaRPr lang="en-US"/>
          </a:p>
        </p:txBody>
      </p:sp>
      <p:sp>
        <p:nvSpPr>
          <p:cNvPr id="2" name="Title 1"/>
          <p:cNvSpPr>
            <a:spLocks noGrp="1"/>
          </p:cNvSpPr>
          <p:nvPr>
            <p:ph type="title" idx="4294967295"/>
          </p:nvPr>
        </p:nvSpPr>
        <p:spPr>
          <a:xfrm>
            <a:off x="179512" y="188640"/>
            <a:ext cx="8748972" cy="648072"/>
          </a:xfrm>
        </p:spPr>
        <p:txBody>
          <a:bodyPr/>
          <a:lstStyle/>
          <a:p>
            <a:pPr>
              <a:defRPr/>
            </a:pPr>
            <a:r>
              <a:rPr lang="en-US" sz="4200" dirty="0"/>
              <a:t>Implicitly Rejecting </a:t>
            </a:r>
            <a:r>
              <a:rPr lang="en-US" sz="4200" i="1" dirty="0"/>
              <a:t>T </a:t>
            </a:r>
            <a:r>
              <a:rPr lang="en-US" sz="4200" dirty="0"/>
              <a:t>1.4.1?</a:t>
            </a:r>
            <a:endParaRPr lang="en-US" sz="4200" dirty="0">
              <a:latin typeface="+mj-lt"/>
              <a:ea typeface="+mj-ea"/>
              <a:cs typeface="+mj-cs"/>
            </a:endParaRPr>
          </a:p>
        </p:txBody>
      </p:sp>
      <p:sp>
        <p:nvSpPr>
          <p:cNvPr id="3" name="Content Placeholder 2"/>
          <p:cNvSpPr>
            <a:spLocks noGrp="1"/>
          </p:cNvSpPr>
          <p:nvPr>
            <p:ph idx="4294967295"/>
          </p:nvPr>
        </p:nvSpPr>
        <p:spPr>
          <a:xfrm>
            <a:off x="359532" y="1232756"/>
            <a:ext cx="8460940" cy="5450644"/>
          </a:xfrm>
        </p:spPr>
        <p:txBody>
          <a:bodyPr/>
          <a:lstStyle/>
          <a:p>
            <a:r>
              <a:rPr lang="en-US" sz="2800" dirty="0"/>
              <a:t>Hume’s dismissal of antecedent </a:t>
            </a:r>
            <a:r>
              <a:rPr lang="en-US" sz="2800" dirty="0" err="1"/>
              <a:t>scepticism</a:t>
            </a:r>
            <a:r>
              <a:rPr lang="en-US" sz="2800" dirty="0"/>
              <a:t> in the </a:t>
            </a:r>
            <a:r>
              <a:rPr lang="en-US" sz="2800" i="1" dirty="0"/>
              <a:t>Enquiry </a:t>
            </a:r>
            <a:r>
              <a:rPr lang="en-US" sz="2800" dirty="0"/>
              <a:t>(next slide)</a:t>
            </a:r>
            <a:r>
              <a:rPr lang="en-US" sz="2800" i="1" dirty="0"/>
              <a:t> </a:t>
            </a:r>
            <a:r>
              <a:rPr lang="en-US" sz="2800" dirty="0"/>
              <a:t>seems to involve denying that reflexive checking on our own thinking is a rational requirement for relying on our faculties.</a:t>
            </a:r>
          </a:p>
          <a:p>
            <a:pPr lvl="1">
              <a:spcBef>
                <a:spcPts val="1200"/>
              </a:spcBef>
            </a:pPr>
            <a:r>
              <a:rPr lang="en-US" sz="2600" dirty="0"/>
              <a:t>If so, that also casts doubt on the argument of</a:t>
            </a:r>
            <a:br>
              <a:rPr lang="en-US" sz="2600" dirty="0"/>
            </a:br>
            <a:r>
              <a:rPr lang="en-US" sz="2600" i="1" dirty="0"/>
              <a:t>T</a:t>
            </a:r>
            <a:r>
              <a:rPr lang="en-US" sz="2600" dirty="0"/>
              <a:t> 1.4.1, which functioned precisely by insisting that we should perform such checking (and indeed should do so </a:t>
            </a:r>
            <a:r>
              <a:rPr lang="en-US" sz="2600" i="1" dirty="0"/>
              <a:t>ad infinitum</a:t>
            </a:r>
            <a:r>
              <a:rPr lang="en-US" sz="2600" dirty="0"/>
              <a:t>).</a:t>
            </a:r>
          </a:p>
          <a:p>
            <a:pPr>
              <a:spcBef>
                <a:spcPts val="1800"/>
              </a:spcBef>
            </a:pPr>
            <a:r>
              <a:rPr lang="en-US" sz="2800" dirty="0"/>
              <a:t>Now Hume seems to think that we should start with </a:t>
            </a:r>
            <a:r>
              <a:rPr lang="en-US" sz="2800" i="1" dirty="0"/>
              <a:t>trust in our faculties by default</a:t>
            </a:r>
            <a:r>
              <a:rPr lang="en-US" sz="2800" dirty="0"/>
              <a:t>, unless and until we find positive reason to distrust them.</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367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33641334"/>
      </p:ext>
    </p:extLst>
  </p:cSld>
  <p:clrMapOvr>
    <a:masterClrMapping/>
  </p:clrMapOvr>
  <p:transition spd="med">
    <p:cove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368</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000" dirty="0"/>
              <a:t>Dismissing “Antecedent” </a:t>
            </a:r>
            <a:r>
              <a:rPr lang="en-US" sz="4000" dirty="0" err="1"/>
              <a:t>Scepticism</a:t>
            </a:r>
            <a:endParaRPr lang="en-US" sz="4000" dirty="0">
              <a:latin typeface="+mj-lt"/>
              <a:ea typeface="+mj-ea"/>
              <a:cs typeface="+mj-cs"/>
            </a:endParaRPr>
          </a:p>
        </p:txBody>
      </p:sp>
      <p:sp>
        <p:nvSpPr>
          <p:cNvPr id="3" name="Content Placeholder 2"/>
          <p:cNvSpPr>
            <a:spLocks noGrp="1"/>
          </p:cNvSpPr>
          <p:nvPr>
            <p:ph idx="4294967295"/>
          </p:nvPr>
        </p:nvSpPr>
        <p:spPr>
          <a:xfrm>
            <a:off x="0" y="1268760"/>
            <a:ext cx="8820473" cy="5342632"/>
          </a:xfrm>
        </p:spPr>
        <p:txBody>
          <a:bodyPr/>
          <a:lstStyle/>
          <a:p>
            <a:pPr lvl="1">
              <a:spcBef>
                <a:spcPts val="1200"/>
              </a:spcBef>
              <a:buNone/>
            </a:pPr>
            <a:r>
              <a:rPr lang="en-GB" sz="2300" dirty="0"/>
              <a:t>	“There is a species of scepticism, </a:t>
            </a:r>
            <a:r>
              <a:rPr lang="en-GB" sz="2300" i="1" dirty="0"/>
              <a:t>antecedent</a:t>
            </a:r>
            <a:r>
              <a:rPr lang="en-GB" sz="2300" dirty="0"/>
              <a:t> to all study and philosophy, which is much inculcated by Des </a:t>
            </a:r>
            <a:r>
              <a:rPr lang="en-GB" sz="2300" dirty="0" err="1"/>
              <a:t>Cartes</a:t>
            </a:r>
            <a:r>
              <a:rPr lang="en-GB" sz="2300" dirty="0"/>
              <a:t> and others ...  It recommends an universal doubt ... of our very faculties; of whose veracity, say they, we must assure ourselves, by a chain of reasoning, deduced from some original principle, which cannot possibly be fallacious ...  </a:t>
            </a:r>
            <a:r>
              <a:rPr lang="en-GB" sz="2300" dirty="0">
                <a:solidFill>
                  <a:srgbClr val="FF9999"/>
                </a:solidFill>
              </a:rPr>
              <a:t>But neither is there any such original principle, which has a prerogative above others ...  Or if there were, could we advance a step beyond it, but by the use of those very faculties, of which we are supposed to be already diffident.</a:t>
            </a:r>
            <a:r>
              <a:rPr lang="en-GB" sz="2300" dirty="0"/>
              <a:t>  The Cartesian doubt, therefore, were it ever possible to be attained by any human creature (as it plainly is not) would be entirely incurable; and no reasoning could ever bring us to a state of assurance and conviction upon any subject.”</a:t>
            </a:r>
            <a:br>
              <a:rPr lang="en-GB" sz="2300" dirty="0"/>
            </a:br>
            <a:r>
              <a:rPr lang="en-GB" sz="2300" dirty="0"/>
              <a:t>								(</a:t>
            </a:r>
            <a:r>
              <a:rPr lang="en-GB" sz="2300" i="1" dirty="0"/>
              <a:t>E</a:t>
            </a:r>
            <a:r>
              <a:rPr lang="en-GB" sz="2300" dirty="0"/>
              <a:t> 12.3)</a:t>
            </a:r>
            <a:endParaRPr lang="en-GB" sz="23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795963888"/>
      </p:ext>
    </p:extLst>
  </p:cSld>
  <p:clrMapOvr>
    <a:masterClrMapping/>
  </p:clrMapOvr>
  <p:transition spd="med">
    <p:cove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369</a:t>
            </a:fld>
            <a:endParaRPr lang="en-US"/>
          </a:p>
        </p:txBody>
      </p:sp>
      <p:sp>
        <p:nvSpPr>
          <p:cNvPr id="2" name="Title 1"/>
          <p:cNvSpPr>
            <a:spLocks noGrp="1"/>
          </p:cNvSpPr>
          <p:nvPr>
            <p:ph type="title" idx="4294967295"/>
          </p:nvPr>
        </p:nvSpPr>
        <p:spPr>
          <a:xfrm>
            <a:off x="179512" y="116632"/>
            <a:ext cx="8748972" cy="1296144"/>
          </a:xfrm>
        </p:spPr>
        <p:txBody>
          <a:bodyPr/>
          <a:lstStyle/>
          <a:p>
            <a:pPr>
              <a:defRPr/>
            </a:pPr>
            <a:r>
              <a:rPr lang="en-US" sz="4200" dirty="0"/>
              <a:t>Rejecting the Appropriateness of High-Level Iterated Checking?</a:t>
            </a:r>
            <a:endParaRPr lang="en-US" sz="4200" dirty="0">
              <a:latin typeface="+mj-lt"/>
              <a:ea typeface="+mj-ea"/>
              <a:cs typeface="+mj-cs"/>
            </a:endParaRPr>
          </a:p>
        </p:txBody>
      </p:sp>
      <p:sp>
        <p:nvSpPr>
          <p:cNvPr id="3" name="Content Placeholder 2"/>
          <p:cNvSpPr>
            <a:spLocks noGrp="1"/>
          </p:cNvSpPr>
          <p:nvPr>
            <p:ph idx="4294967295"/>
          </p:nvPr>
        </p:nvSpPr>
        <p:spPr>
          <a:xfrm>
            <a:off x="648333" y="1628800"/>
            <a:ext cx="8316155" cy="4946588"/>
          </a:xfrm>
        </p:spPr>
        <p:txBody>
          <a:bodyPr/>
          <a:lstStyle/>
          <a:p>
            <a:r>
              <a:rPr lang="en-US" sz="2600" dirty="0"/>
              <a:t>In the following paragraph, Hume recommends a more moderate “antecedent </a:t>
            </a:r>
            <a:r>
              <a:rPr lang="en-US" sz="2600" dirty="0" err="1"/>
              <a:t>scepticism</a:t>
            </a:r>
            <a:r>
              <a:rPr lang="en-US" sz="2600" dirty="0"/>
              <a:t>”:</a:t>
            </a:r>
          </a:p>
          <a:p>
            <a:pPr marL="857250" lvl="2" indent="0">
              <a:buNone/>
            </a:pPr>
            <a:r>
              <a:rPr lang="en-US" dirty="0"/>
              <a:t>“To begin with clear and self-evident principles, to advance by timorous and sure steps, to review frequently our conclusions, and examine accurately all their consequences”  (</a:t>
            </a:r>
            <a:r>
              <a:rPr lang="en-US" i="1" dirty="0"/>
              <a:t>E</a:t>
            </a:r>
            <a:r>
              <a:rPr lang="en-US" dirty="0"/>
              <a:t> 12.4)</a:t>
            </a:r>
          </a:p>
          <a:p>
            <a:pPr>
              <a:spcBef>
                <a:spcPts val="1200"/>
              </a:spcBef>
            </a:pPr>
            <a:r>
              <a:rPr lang="en-US" sz="2600" dirty="0"/>
              <a:t>This also fits with the hypothesis that he has seen what is wrong with his argument of </a:t>
            </a:r>
            <a:r>
              <a:rPr lang="en-US" sz="2600" i="1" dirty="0"/>
              <a:t>T</a:t>
            </a:r>
            <a:r>
              <a:rPr lang="en-US" sz="2600" dirty="0"/>
              <a:t> 1.4.1: checking should be done at the bottom level (e.g. arithmetical calculations), not by iterating to ever-higher levels of doubt, about the reliability of our own judgments, about the reliability of our own judgments, (etc.)</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0568295"/>
      </p:ext>
    </p:extLst>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7188-02E6-4A37-9143-098E17148EB2}"/>
              </a:ext>
            </a:extLst>
          </p:cNvPr>
          <p:cNvSpPr>
            <a:spLocks noGrp="1"/>
          </p:cNvSpPr>
          <p:nvPr>
            <p:ph type="title"/>
          </p:nvPr>
        </p:nvSpPr>
        <p:spPr>
          <a:xfrm>
            <a:off x="457200" y="152636"/>
            <a:ext cx="8229600" cy="774923"/>
          </a:xfrm>
        </p:spPr>
        <p:txBody>
          <a:bodyPr/>
          <a:lstStyle/>
          <a:p>
            <a:r>
              <a:rPr lang="en-US"/>
              <a:t>Responding to Garrett</a:t>
            </a:r>
            <a:endParaRPr lang="en-GB"/>
          </a:p>
        </p:txBody>
      </p:sp>
      <p:sp>
        <p:nvSpPr>
          <p:cNvPr id="3" name="Content Placeholder 2">
            <a:extLst>
              <a:ext uri="{FF2B5EF4-FFF2-40B4-BE49-F238E27FC236}">
                <a16:creationId xmlns:a16="http://schemas.microsoft.com/office/drawing/2014/main" id="{59C31F0A-113F-41EE-9D7E-671F2061267F}"/>
              </a:ext>
            </a:extLst>
          </p:cNvPr>
          <p:cNvSpPr>
            <a:spLocks noGrp="1"/>
          </p:cNvSpPr>
          <p:nvPr>
            <p:ph idx="1"/>
          </p:nvPr>
        </p:nvSpPr>
        <p:spPr>
          <a:xfrm>
            <a:off x="755576" y="1124744"/>
            <a:ext cx="7931224" cy="5400600"/>
          </a:xfrm>
        </p:spPr>
        <p:txBody>
          <a:bodyPr/>
          <a:lstStyle/>
          <a:p>
            <a:r>
              <a:rPr lang="en-US" sz="2600"/>
              <a:t>But the point that “no impression could possibly satisfy the requirements” for serving as the source of a particular idea is double-edged.</a:t>
            </a:r>
          </a:p>
          <a:p>
            <a:pPr>
              <a:spcBef>
                <a:spcPts val="1800"/>
              </a:spcBef>
            </a:pPr>
            <a:r>
              <a:rPr lang="en-US" sz="2600"/>
              <a:t>Hume’s opponent can point out that the ideas in question – </a:t>
            </a:r>
            <a:r>
              <a:rPr lang="en-US" sz="2600" i="1">
                <a:solidFill>
                  <a:srgbClr val="FF7C80"/>
                </a:solidFill>
              </a:rPr>
              <a:t>those that are not obviously imagistic and which Hume has to work so hard to explain in imagistic terms</a:t>
            </a:r>
            <a:r>
              <a:rPr lang="en-US" sz="2600"/>
              <a:t> (necessary connexion, body, the self etc.) – are precisely the ones for which the Copy Principle is least plausible to start with.</a:t>
            </a:r>
          </a:p>
          <a:p>
            <a:pPr>
              <a:spcBef>
                <a:spcPts val="1800"/>
              </a:spcBef>
            </a:pPr>
            <a:r>
              <a:rPr lang="en-US" sz="2600"/>
              <a:t>Is it really legitimate to extend an argument which seems plausible in the case of sensory ideas to these more contentious cases?</a:t>
            </a:r>
            <a:endParaRPr lang="en-GB" sz="2600"/>
          </a:p>
        </p:txBody>
      </p:sp>
      <p:sp>
        <p:nvSpPr>
          <p:cNvPr id="4" name="Slide Number Placeholder 3">
            <a:extLst>
              <a:ext uri="{FF2B5EF4-FFF2-40B4-BE49-F238E27FC236}">
                <a16:creationId xmlns:a16="http://schemas.microsoft.com/office/drawing/2014/main" id="{D72A0EE6-685C-4735-AED1-337D81682192}"/>
              </a:ext>
            </a:extLst>
          </p:cNvPr>
          <p:cNvSpPr>
            <a:spLocks noGrp="1"/>
          </p:cNvSpPr>
          <p:nvPr>
            <p:ph type="sldNum" sz="quarter" idx="10"/>
          </p:nvPr>
        </p:nvSpPr>
        <p:spPr/>
        <p:txBody>
          <a:bodyPr/>
          <a:lstStyle/>
          <a:p>
            <a:fld id="{FFD1EE05-59BE-439B-B8B7-F61DC751609B}" type="slidenum">
              <a:rPr lang="en-US" smtClean="0"/>
              <a:pPr/>
              <a:t>37</a:t>
            </a:fld>
            <a:endParaRPr lang="en-US"/>
          </a:p>
        </p:txBody>
      </p:sp>
    </p:spTree>
    <p:extLst>
      <p:ext uri="{BB962C8B-B14F-4D97-AF65-F5344CB8AC3E}">
        <p14:creationId xmlns:p14="http://schemas.microsoft.com/office/powerpoint/2010/main" val="2222078958"/>
      </p:ext>
    </p:extLst>
  </p:cSld>
  <p:clrMapOvr>
    <a:masterClrMapping/>
  </p:clrMapOvr>
  <p:transition spd="med">
    <p:cove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370</a:t>
            </a:fld>
            <a:endParaRPr lang="en-US"/>
          </a:p>
        </p:txBody>
      </p:sp>
      <p:sp>
        <p:nvSpPr>
          <p:cNvPr id="2" name="Title 1"/>
          <p:cNvSpPr>
            <a:spLocks noGrp="1"/>
          </p:cNvSpPr>
          <p:nvPr>
            <p:ph type="title" idx="4294967295"/>
          </p:nvPr>
        </p:nvSpPr>
        <p:spPr>
          <a:xfrm>
            <a:off x="179512" y="152636"/>
            <a:ext cx="8748972" cy="648072"/>
          </a:xfrm>
        </p:spPr>
        <p:txBody>
          <a:bodyPr/>
          <a:lstStyle/>
          <a:p>
            <a:pPr>
              <a:defRPr/>
            </a:pPr>
            <a:r>
              <a:rPr lang="en-US" sz="4200" dirty="0"/>
              <a:t>The Onus of Proof: A Convergence</a:t>
            </a:r>
            <a:endParaRPr lang="en-US" sz="4200" dirty="0">
              <a:latin typeface="+mj-lt"/>
              <a:ea typeface="+mj-ea"/>
              <a:cs typeface="+mj-cs"/>
            </a:endParaRPr>
          </a:p>
        </p:txBody>
      </p:sp>
      <p:sp>
        <p:nvSpPr>
          <p:cNvPr id="3" name="Content Placeholder 2"/>
          <p:cNvSpPr>
            <a:spLocks noGrp="1"/>
          </p:cNvSpPr>
          <p:nvPr>
            <p:ph idx="4294967295"/>
          </p:nvPr>
        </p:nvSpPr>
        <p:spPr>
          <a:xfrm>
            <a:off x="648334" y="1088740"/>
            <a:ext cx="8208142" cy="5508612"/>
          </a:xfrm>
        </p:spPr>
        <p:txBody>
          <a:bodyPr/>
          <a:lstStyle/>
          <a:p>
            <a:r>
              <a:rPr lang="en-US" sz="2600" dirty="0"/>
              <a:t>What the </a:t>
            </a:r>
            <a:r>
              <a:rPr lang="en-US" sz="2600" i="1" dirty="0"/>
              <a:t>Enquiry</a:t>
            </a:r>
            <a:r>
              <a:rPr lang="en-US" sz="2600" dirty="0"/>
              <a:t> calls </a:t>
            </a:r>
            <a:r>
              <a:rPr lang="en-US" sz="2600" i="1" dirty="0"/>
              <a:t>consequent</a:t>
            </a:r>
            <a:r>
              <a:rPr lang="en-US" sz="2600" dirty="0"/>
              <a:t> skepticism</a:t>
            </a:r>
            <a:br>
              <a:rPr lang="en-US" sz="2600" dirty="0"/>
            </a:br>
            <a:r>
              <a:rPr lang="en-US" sz="2600" dirty="0"/>
              <a:t>(</a:t>
            </a:r>
            <a:r>
              <a:rPr lang="en-US" sz="2600" i="1" dirty="0"/>
              <a:t>E </a:t>
            </a:r>
            <a:r>
              <a:rPr lang="en-US" sz="2600" dirty="0"/>
              <a:t>12.5) instead puts the onus </a:t>
            </a:r>
            <a:r>
              <a:rPr lang="en-US" sz="2600" i="1" dirty="0"/>
              <a:t>on the sceptic</a:t>
            </a:r>
            <a:r>
              <a:rPr lang="en-US" sz="2600" dirty="0"/>
              <a:t> to identify problems with our faculties.</a:t>
            </a:r>
          </a:p>
          <a:p>
            <a:pPr>
              <a:spcBef>
                <a:spcPts val="1200"/>
              </a:spcBef>
            </a:pPr>
            <a:r>
              <a:rPr lang="en-US" sz="2600" dirty="0"/>
              <a:t>At </a:t>
            </a:r>
            <a:r>
              <a:rPr lang="en-US" sz="2600" i="1" dirty="0"/>
              <a:t>E</a:t>
            </a:r>
            <a:r>
              <a:rPr lang="en-US" sz="2600" dirty="0"/>
              <a:t> 12.22-3, we see the same strategy deployed very effectively to answer Hume’s famous “</a:t>
            </a:r>
            <a:r>
              <a:rPr lang="en-US" sz="2600" dirty="0" err="1"/>
              <a:t>sceptical</a:t>
            </a:r>
            <a:r>
              <a:rPr lang="en-US" sz="2600" dirty="0"/>
              <a:t> doubts” about induction (as presented in Section 4 – this was anticipated in Lecture 4, slide 161).</a:t>
            </a:r>
          </a:p>
          <a:p>
            <a:pPr>
              <a:spcBef>
                <a:spcPts val="1200"/>
              </a:spcBef>
            </a:pPr>
            <a:r>
              <a:rPr lang="en-US" sz="2600" i="1" dirty="0">
                <a:solidFill>
                  <a:srgbClr val="FF9999"/>
                </a:solidFill>
              </a:rPr>
              <a:t>Here we see a striking convergence in Hume’s approach to topics that were treated quite differently in the Treatise</a:t>
            </a:r>
            <a:r>
              <a:rPr lang="en-US" sz="2600" dirty="0"/>
              <a:t>.  He now finds a satisfactory resolution of </a:t>
            </a:r>
            <a:r>
              <a:rPr lang="en-US" sz="2600" dirty="0" err="1"/>
              <a:t>scepticism</a:t>
            </a:r>
            <a:r>
              <a:rPr lang="en-US" sz="2600" dirty="0"/>
              <a:t>, and a plausible criterion of respectable scientific enquiry, in </a:t>
            </a:r>
            <a:r>
              <a:rPr lang="en-US" sz="2600" i="1" dirty="0"/>
              <a:t>mitigated </a:t>
            </a:r>
            <a:r>
              <a:rPr lang="en-US" sz="2600" i="1" dirty="0" err="1"/>
              <a:t>scepticism</a:t>
            </a:r>
            <a:r>
              <a:rPr lang="en-US" sz="2600" dirty="0"/>
              <a:t> (</a:t>
            </a:r>
            <a:r>
              <a:rPr lang="en-US" sz="2600" i="1" dirty="0"/>
              <a:t>E</a:t>
            </a:r>
            <a:r>
              <a:rPr lang="en-US" sz="2600" dirty="0"/>
              <a:t> 12.24-5) and his Fork (</a:t>
            </a:r>
            <a:r>
              <a:rPr lang="en-US" sz="2600" i="1" dirty="0"/>
              <a:t>E</a:t>
            </a:r>
            <a:r>
              <a:rPr lang="en-US" sz="2600" dirty="0"/>
              <a:t> 12.26-34).</a:t>
            </a:r>
          </a:p>
          <a:p>
            <a:endParaRPr lang="en-GB" sz="26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46790917"/>
      </p:ext>
    </p:extLst>
  </p:cSld>
  <p:clrMapOvr>
    <a:masterClrMapping/>
  </p:clrMapOvr>
  <p:transition spd="med">
    <p:cove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fld id="{B3793ABD-59DA-485B-8270-D80933221326}" type="slidenum">
              <a:rPr lang="en-US" sz="1600" smtClean="0">
                <a:effectLst>
                  <a:outerShdw blurRad="38100" dist="38100" dir="2700000" algn="tl">
                    <a:srgbClr val="000000"/>
                  </a:outerShdw>
                </a:effectLst>
              </a:rPr>
              <a:pPr eaLnBrk="1" hangingPunct="1">
                <a:defRPr/>
              </a:pPr>
              <a:t>371</a:t>
            </a:fld>
            <a:endParaRPr lang="en-US" sz="1600">
              <a:effectLst>
                <a:outerShdw blurRad="38100" dist="38100" dir="2700000" algn="tl">
                  <a:srgbClr val="000000"/>
                </a:outerShdw>
              </a:effectLst>
            </a:endParaRPr>
          </a:p>
        </p:txBody>
      </p:sp>
      <p:sp>
        <p:nvSpPr>
          <p:cNvPr id="21505" name="Rectangle 1"/>
          <p:cNvSpPr>
            <a:spLocks noGrp="1" noChangeArrowheads="1"/>
          </p:cNvSpPr>
          <p:nvPr>
            <p:ph type="title" idx="4294967295"/>
          </p:nvPr>
        </p:nvSpPr>
        <p:spPr>
          <a:xfrm>
            <a:off x="0" y="188640"/>
            <a:ext cx="9144000" cy="738919"/>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“Ample Matter of Triumph”</a:t>
            </a:r>
          </a:p>
        </p:txBody>
      </p:sp>
      <p:sp>
        <p:nvSpPr>
          <p:cNvPr id="21506" name="Rectangle 2"/>
          <p:cNvSpPr>
            <a:spLocks noGrp="1" noChangeArrowheads="1"/>
          </p:cNvSpPr>
          <p:nvPr>
            <p:ph type="body" idx="4294967295"/>
          </p:nvPr>
        </p:nvSpPr>
        <p:spPr>
          <a:xfrm>
            <a:off x="323528" y="1304764"/>
            <a:ext cx="8352928" cy="4997004"/>
          </a:xfrm>
        </p:spPr>
        <p:txBody>
          <a:bodyPr/>
          <a:lstStyle/>
          <a:p>
            <a:pPr eaLnBrk="1" hangingPunct="1">
              <a:spcBef>
                <a:spcPts val="650"/>
              </a:spcBef>
              <a:buFont typeface="Wingdings" charset="2"/>
              <a:buNone/>
              <a:tabLst>
                <a:tab pos="7429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t>	“The </a:t>
            </a:r>
            <a:r>
              <a:rPr lang="en-US" sz="2400" dirty="0" err="1"/>
              <a:t>sceptic</a:t>
            </a:r>
            <a:r>
              <a:rPr lang="en-US" sz="2400" dirty="0"/>
              <a:t> … seems to have ample matter of triumph; while he justly insists, that all our evidence for any matter of fact, which lies beyond the testimony of sense or memory, is derived entirely from the relation of cause and effect; that we have no other idea of this relation than that of two objects, which have been frequently </a:t>
            </a:r>
            <a:r>
              <a:rPr lang="en-US" sz="2400" i="1" dirty="0"/>
              <a:t>conjoined</a:t>
            </a:r>
            <a:r>
              <a:rPr lang="en-US" sz="2400" dirty="0"/>
              <a:t> together; that we have no argument to convince us, that objects, which have, in our experience, been frequently conjoined, will likewise, in other instances, be conjoined in the same manner; and that nothing leads us to this inference but custom or a certain instinct of our nature; which it is indeed difficult to resist, but which, like other instincts, may be fallacious and deceitful.</a:t>
            </a:r>
            <a:r>
              <a:rPr lang="en-GB" sz="2400" dirty="0">
                <a:effectLst/>
              </a:rPr>
              <a:t> </a:t>
            </a:r>
            <a:r>
              <a:rPr lang="en-GB" sz="2400" dirty="0"/>
              <a:t>.”  (</a:t>
            </a:r>
            <a:r>
              <a:rPr lang="en-GB" sz="2400" i="1" dirty="0"/>
              <a:t>E</a:t>
            </a:r>
            <a:r>
              <a:rPr lang="en-GB" sz="2400" dirty="0"/>
              <a:t> 12.22)</a:t>
            </a:r>
          </a:p>
        </p:txBody>
      </p:sp>
    </p:spTree>
    <p:extLst>
      <p:ext uri="{BB962C8B-B14F-4D97-AF65-F5344CB8AC3E}">
        <p14:creationId xmlns:p14="http://schemas.microsoft.com/office/powerpoint/2010/main" val="46685878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1559CF47-107F-4899-B098-544E9E2217C2}" type="slidenum">
              <a:rPr lang="en-US" sz="1600" smtClean="0"/>
              <a:pPr>
                <a:defRPr/>
              </a:pPr>
              <a:t>372</a:t>
            </a:fld>
            <a:endParaRPr lang="en-US" sz="1600"/>
          </a:p>
        </p:txBody>
      </p:sp>
      <p:sp>
        <p:nvSpPr>
          <p:cNvPr id="23553" name="Rectangle 1"/>
          <p:cNvSpPr>
            <a:spLocks noGrp="1" noChangeArrowheads="1"/>
          </p:cNvSpPr>
          <p:nvPr>
            <p:ph type="title" idx="4294967295"/>
          </p:nvPr>
        </p:nvSpPr>
        <p:spPr>
          <a:xfrm>
            <a:off x="457200" y="80628"/>
            <a:ext cx="8229600" cy="81092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What is the Sceptic’s Point?</a:t>
            </a:r>
          </a:p>
        </p:txBody>
      </p:sp>
      <p:sp>
        <p:nvSpPr>
          <p:cNvPr id="23554" name="Rectangle 2"/>
          <p:cNvSpPr>
            <a:spLocks noGrp="1" noChangeArrowheads="1"/>
          </p:cNvSpPr>
          <p:nvPr>
            <p:ph type="body" idx="4294967295"/>
          </p:nvPr>
        </p:nvSpPr>
        <p:spPr>
          <a:xfrm>
            <a:off x="359532" y="1088740"/>
            <a:ext cx="8399276" cy="5616624"/>
          </a:xfrm>
        </p:spPr>
        <p:txBody>
          <a:bodyPr/>
          <a:lstStyle/>
          <a:p>
            <a:pPr marL="341313" indent="-341313">
              <a:buClr>
                <a:srgbClr val="86D1EC"/>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Hume’s reply is to stress that such “Pyrrhonian” scepticism is pointless:</a:t>
            </a:r>
          </a:p>
          <a:p>
            <a:pPr marL="741363" lvl="1" indent="-341313">
              <a:spcBef>
                <a:spcPts val="12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400" dirty="0"/>
              <a:t>“a </a:t>
            </a:r>
            <a:r>
              <a:rPr lang="en-GB" sz="2000" dirty="0"/>
              <a:t>PYRRHONIAN</a:t>
            </a:r>
            <a:r>
              <a:rPr lang="en-GB" sz="2400" dirty="0"/>
              <a:t> cannot expect, that his philosophy will have any constant influence on the mind: Or if it had, that its influence would be beneficial to society.  On the contrary, he must acknowledge, if he will acknowledge any thing,</a:t>
            </a:r>
            <a:r>
              <a:rPr lang="en-GB" sz="2400" dirty="0">
                <a:solidFill>
                  <a:srgbClr val="FF7C80"/>
                </a:solidFill>
              </a:rPr>
              <a:t>*</a:t>
            </a:r>
            <a:r>
              <a:rPr lang="en-GB" sz="2400" dirty="0"/>
              <a:t> that all human life must perish, were his principles universally and steadily to prevail.  …  It is true; so fatal an event is very little to be dreaded.  Nature is always too strong for principle.”  (</a:t>
            </a:r>
            <a:r>
              <a:rPr lang="en-GB" sz="2400" i="1" dirty="0"/>
              <a:t>E</a:t>
            </a:r>
            <a:r>
              <a:rPr lang="en-GB" sz="2400" dirty="0"/>
              <a:t> 12.23)</a:t>
            </a:r>
          </a:p>
          <a:p>
            <a:pPr marL="400050" lvl="1" indent="0">
              <a:spcBef>
                <a:spcPts val="1800"/>
              </a:spcBef>
              <a:buClr>
                <a:srgbClr val="86D1EC"/>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a:solidFill>
                  <a:srgbClr val="FF7C80"/>
                </a:solidFill>
              </a:rPr>
              <a:t>*</a:t>
            </a:r>
            <a:r>
              <a:rPr lang="en-GB" sz="2200" dirty="0"/>
              <a:t> Note also that the sceptic who pleads complete ignorance and so does not “acknowledge any thing” can offer no reason why would should not continue reasoning in our natural way.</a:t>
            </a:r>
          </a:p>
        </p:txBody>
      </p:sp>
    </p:spTree>
    <p:extLst>
      <p:ext uri="{BB962C8B-B14F-4D97-AF65-F5344CB8AC3E}">
        <p14:creationId xmlns:p14="http://schemas.microsoft.com/office/powerpoint/2010/main" val="1446700629"/>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40B3C992-826A-4B57-9B5F-E788B1E9B27A}" type="slidenum">
              <a:rPr lang="en-US" sz="1600" smtClean="0"/>
              <a:pPr>
                <a:defRPr/>
              </a:pPr>
              <a:t>373</a:t>
            </a:fld>
            <a:endParaRPr lang="en-US" sz="1600"/>
          </a:p>
        </p:txBody>
      </p:sp>
      <p:sp>
        <p:nvSpPr>
          <p:cNvPr id="509954" name="Rectangle 2"/>
          <p:cNvSpPr>
            <a:spLocks noGrp="1" noChangeArrowheads="1"/>
          </p:cNvSpPr>
          <p:nvPr>
            <p:ph type="title"/>
          </p:nvPr>
        </p:nvSpPr>
        <p:spPr>
          <a:xfrm>
            <a:off x="107504" y="116632"/>
            <a:ext cx="8928992" cy="1143000"/>
          </a:xfrm>
        </p:spPr>
        <p:txBody>
          <a:bodyPr/>
          <a:lstStyle/>
          <a:p>
            <a:pPr eaLnBrk="1" hangingPunct="1">
              <a:defRPr/>
            </a:pPr>
            <a:r>
              <a:rPr lang="en-GB" sz="4200" dirty="0"/>
              <a:t>“Nature is Too Strong for Principle”</a:t>
            </a:r>
          </a:p>
        </p:txBody>
      </p:sp>
      <p:sp>
        <p:nvSpPr>
          <p:cNvPr id="509955" name="Rectangle 3"/>
          <p:cNvSpPr>
            <a:spLocks noGrp="1" noChangeArrowheads="1"/>
          </p:cNvSpPr>
          <p:nvPr>
            <p:ph type="body" idx="1"/>
          </p:nvPr>
        </p:nvSpPr>
        <p:spPr>
          <a:xfrm>
            <a:off x="673225" y="1259632"/>
            <a:ext cx="7643191" cy="5264993"/>
          </a:xfrm>
        </p:spPr>
        <p:txBody>
          <a:bodyPr/>
          <a:lstStyle/>
          <a:p>
            <a:pPr eaLnBrk="1" hangingPunct="1">
              <a:defRPr/>
            </a:pPr>
            <a:r>
              <a:rPr lang="en-GB" sz="2600" dirty="0"/>
              <a:t>As in the </a:t>
            </a:r>
            <a:r>
              <a:rPr lang="en-GB" sz="2600" i="1" dirty="0"/>
              <a:t>Treatise</a:t>
            </a:r>
            <a:r>
              <a:rPr lang="en-GB" sz="2600" dirty="0"/>
              <a:t>, Hume thinks that practical scepticism is pre-empted by our animal nature, which inevitably leads us to rely on custom:</a:t>
            </a:r>
          </a:p>
          <a:p>
            <a:pPr lvl="1">
              <a:spcBef>
                <a:spcPts val="1800"/>
              </a:spcBef>
              <a:buFont typeface="Wingdings" charset="2"/>
              <a:buNone/>
              <a:defRPr/>
            </a:pPr>
            <a:r>
              <a:rPr lang="en-GB" sz="2300" dirty="0"/>
              <a:t>	[Belief arising from inference through custom] “is the necessary result of placing the mind in such circumstances.  It is an operation of the soul, when we are so situated, as unavoidable as to feel the passion of love, when we receive benefits; or hatred, when we meet with injuries.  All these operations are a species of natural instincts, which no reasoning or process of the thought or understanding is able, either to produce, or to prevent.”  (</a:t>
            </a:r>
            <a:r>
              <a:rPr lang="en-GB" sz="2300" i="1" dirty="0"/>
              <a:t>E</a:t>
            </a:r>
            <a:r>
              <a:rPr lang="en-GB" sz="2300" dirty="0"/>
              <a:t> 5.8, cf. </a:t>
            </a:r>
            <a:r>
              <a:rPr lang="en-GB" sz="2300" i="1" dirty="0"/>
              <a:t>T</a:t>
            </a:r>
            <a:r>
              <a:rPr lang="en-GB" sz="2300" dirty="0"/>
              <a:t> 1.4.1.7)</a:t>
            </a:r>
          </a:p>
        </p:txBody>
      </p:sp>
    </p:spTree>
    <p:extLst>
      <p:ext uri="{BB962C8B-B14F-4D97-AF65-F5344CB8AC3E}">
        <p14:creationId xmlns:p14="http://schemas.microsoft.com/office/powerpoint/2010/main" val="3267561791"/>
      </p:ext>
    </p:extLst>
  </p:cSld>
  <p:clrMapOvr>
    <a:masterClrMapping/>
  </p:clrMapOvr>
  <p:transition spd="med">
    <p:cove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2868D822-C27E-4625-8F20-8B0C9664F6AE}" type="slidenum">
              <a:rPr lang="en-US" sz="1600" smtClean="0"/>
              <a:pPr>
                <a:defRPr/>
              </a:pPr>
              <a:t>374</a:t>
            </a:fld>
            <a:endParaRPr lang="en-US" sz="1600"/>
          </a:p>
        </p:txBody>
      </p:sp>
      <p:sp>
        <p:nvSpPr>
          <p:cNvPr id="24577" name="Rectangle 1"/>
          <p:cNvSpPr>
            <a:spLocks noGrp="1" noChangeArrowheads="1"/>
          </p:cNvSpPr>
          <p:nvPr>
            <p:ph type="title" idx="4294967295"/>
          </p:nvPr>
        </p:nvSpPr>
        <p:spPr>
          <a:xfrm>
            <a:off x="0" y="224644"/>
            <a:ext cx="91440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t>The Whimsical Condition of Mankind</a:t>
            </a:r>
          </a:p>
        </p:txBody>
      </p:sp>
      <p:sp>
        <p:nvSpPr>
          <p:cNvPr id="24578" name="Rectangle 2"/>
          <p:cNvSpPr>
            <a:spLocks noGrp="1" noChangeArrowheads="1"/>
          </p:cNvSpPr>
          <p:nvPr>
            <p:ph type="body" idx="4294967295"/>
          </p:nvPr>
        </p:nvSpPr>
        <p:spPr>
          <a:xfrm>
            <a:off x="457200" y="1304765"/>
            <a:ext cx="8229600" cy="5802474"/>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The </a:t>
            </a:r>
            <a:r>
              <a:rPr lang="en-GB" sz="2800" dirty="0" err="1"/>
              <a:t>Pyrrhonian</a:t>
            </a:r>
            <a:r>
              <a:rPr lang="en-GB" sz="2800" dirty="0"/>
              <a:t> arguments, in the end,</a:t>
            </a:r>
          </a:p>
          <a:p>
            <a:pPr marL="741363" lvl="1" indent="-341313">
              <a:spcBef>
                <a:spcPts val="675"/>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500" dirty="0"/>
              <a:t>“can have no other tendency than to show the whimsical condition of mankind, who must act and reason and believe; though they are not able, by their most diligent enquiry, to satisfy themselves concerning the foundation of these operations, or to remove the objections, that may be raised against them.”  (</a:t>
            </a:r>
            <a:r>
              <a:rPr lang="en-GB" sz="2500" i="1" dirty="0"/>
              <a:t>E</a:t>
            </a:r>
            <a:r>
              <a:rPr lang="en-GB" sz="2500" dirty="0"/>
              <a:t> 12.23)</a:t>
            </a:r>
          </a:p>
          <a:p>
            <a:pPr marL="341313" indent="-341313" eaLnBrk="1" hangingPunct="1">
              <a:spcBef>
                <a:spcPts val="24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But this can, nevertheless, have a beneficial effect, by leading us towards two varieties of “a more </a:t>
            </a:r>
            <a:r>
              <a:rPr lang="en-GB" sz="2800" i="1" dirty="0"/>
              <a:t>mitigated</a:t>
            </a:r>
            <a:r>
              <a:rPr lang="en-GB" sz="2800" dirty="0"/>
              <a:t> scepticism” (</a:t>
            </a:r>
            <a:r>
              <a:rPr lang="en-GB" sz="2800" i="1" dirty="0"/>
              <a:t>E</a:t>
            </a:r>
            <a:r>
              <a:rPr lang="en-GB" sz="2800" dirty="0"/>
              <a:t> 12.24).</a:t>
            </a:r>
          </a:p>
          <a:p>
            <a:pPr marL="341313" indent="-341313" eaLnBrk="1" hangingPunct="1">
              <a:spcBef>
                <a:spcPts val="7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100" dirty="0"/>
          </a:p>
        </p:txBody>
      </p:sp>
    </p:spTree>
    <p:extLst>
      <p:ext uri="{BB962C8B-B14F-4D97-AF65-F5344CB8AC3E}">
        <p14:creationId xmlns:p14="http://schemas.microsoft.com/office/powerpoint/2010/main" val="6619416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3863F670-1974-4A82-935A-0CF45715E6E6}" type="slidenum">
              <a:rPr lang="en-US" sz="1600" smtClean="0"/>
              <a:pPr>
                <a:defRPr/>
              </a:pPr>
              <a:t>375</a:t>
            </a:fld>
            <a:endParaRPr lang="en-US" sz="1600"/>
          </a:p>
        </p:txBody>
      </p:sp>
      <p:sp>
        <p:nvSpPr>
          <p:cNvPr id="25601" name="Rectangle 1"/>
          <p:cNvSpPr>
            <a:spLocks noGrp="1" noChangeArrowheads="1"/>
          </p:cNvSpPr>
          <p:nvPr>
            <p:ph type="title" idx="4294967295"/>
          </p:nvPr>
        </p:nvSpPr>
        <p:spPr>
          <a:xfrm>
            <a:off x="457200" y="260648"/>
            <a:ext cx="82296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t>Two Types of Mitigated Scepticism</a:t>
            </a:r>
          </a:p>
        </p:txBody>
      </p:sp>
      <p:sp>
        <p:nvSpPr>
          <p:cNvPr id="25602" name="Rectangle 2"/>
          <p:cNvSpPr>
            <a:spLocks noGrp="1" noChangeArrowheads="1"/>
          </p:cNvSpPr>
          <p:nvPr>
            <p:ph type="body" idx="4294967295"/>
          </p:nvPr>
        </p:nvSpPr>
        <p:spPr>
          <a:xfrm>
            <a:off x="457200" y="1376772"/>
            <a:ext cx="8229600" cy="5408203"/>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The first type leads to “more modesty and reserve”, less confidence in our opinions and “prejudice against antagonists”.</a:t>
            </a:r>
          </a:p>
          <a:p>
            <a:pPr marL="341313" indent="-341313" eaLnBrk="1" hangingPunct="1">
              <a:spcBef>
                <a:spcPts val="24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The second type – whose basis Hume does not make entirely clear, involves:</a:t>
            </a:r>
          </a:p>
          <a:p>
            <a:pPr marL="741363" lvl="1" indent="-341313">
              <a:spcBef>
                <a:spcPts val="12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a:t>	</a:t>
            </a:r>
            <a:r>
              <a:rPr lang="en-GB" sz="2500" dirty="0"/>
              <a:t>“the limitation of our enquiries to such subjects as are best adapted to the narrow capacity of human understanding.  … avoiding all distant and high enquiries, </a:t>
            </a:r>
            <a:r>
              <a:rPr lang="en-GB" sz="2500" dirty="0" err="1"/>
              <a:t>confin</a:t>
            </a:r>
            <a:r>
              <a:rPr lang="en-GB" sz="2500" dirty="0"/>
              <a:t>[</a:t>
            </a:r>
            <a:r>
              <a:rPr lang="en-GB" sz="2500" dirty="0" err="1"/>
              <a:t>ing</a:t>
            </a:r>
            <a:r>
              <a:rPr lang="en-GB" sz="2500" dirty="0"/>
              <a:t>] itself to common life, and to such subjects as fall under daily practice and experience”.  (</a:t>
            </a:r>
            <a:r>
              <a:rPr lang="en-GB" sz="2500" i="1" dirty="0"/>
              <a:t>E</a:t>
            </a:r>
            <a:r>
              <a:rPr lang="en-GB" sz="2500" dirty="0"/>
              <a:t> 12.25)</a:t>
            </a:r>
          </a:p>
        </p:txBody>
      </p:sp>
    </p:spTree>
    <p:extLst>
      <p:ext uri="{BB962C8B-B14F-4D97-AF65-F5344CB8AC3E}">
        <p14:creationId xmlns:p14="http://schemas.microsoft.com/office/powerpoint/2010/main" val="3966897601"/>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6DF3A055-B2A7-46D7-8AB9-3A5B69B24B97}" type="slidenum">
              <a:rPr lang="en-US" sz="1600" smtClean="0"/>
              <a:pPr>
                <a:defRPr/>
              </a:pPr>
              <a:t>376</a:t>
            </a:fld>
            <a:endParaRPr lang="en-US" sz="1600"/>
          </a:p>
        </p:txBody>
      </p:sp>
      <p:sp>
        <p:nvSpPr>
          <p:cNvPr id="457730" name="Rectangle 2"/>
          <p:cNvSpPr>
            <a:spLocks noGrp="1" noChangeArrowheads="1"/>
          </p:cNvSpPr>
          <p:nvPr>
            <p:ph type="title"/>
          </p:nvPr>
        </p:nvSpPr>
        <p:spPr>
          <a:xfrm>
            <a:off x="457200" y="224644"/>
            <a:ext cx="8229600" cy="738919"/>
          </a:xfrm>
        </p:spPr>
        <p:txBody>
          <a:bodyPr/>
          <a:lstStyle/>
          <a:p>
            <a:pPr eaLnBrk="1" hangingPunct="1">
              <a:defRPr/>
            </a:pPr>
            <a:r>
              <a:rPr lang="en-GB" dirty="0"/>
              <a:t>Virtuous Bootstrapping</a:t>
            </a:r>
            <a:endParaRPr lang="en-US" dirty="0"/>
          </a:p>
        </p:txBody>
      </p:sp>
      <p:sp>
        <p:nvSpPr>
          <p:cNvPr id="457731" name="Rectangle 3"/>
          <p:cNvSpPr>
            <a:spLocks noGrp="1" noChangeArrowheads="1"/>
          </p:cNvSpPr>
          <p:nvPr>
            <p:ph type="body" idx="1"/>
          </p:nvPr>
        </p:nvSpPr>
        <p:spPr>
          <a:xfrm>
            <a:off x="457200" y="1268760"/>
            <a:ext cx="8362950" cy="5364596"/>
          </a:xfrm>
        </p:spPr>
        <p:txBody>
          <a:bodyPr/>
          <a:lstStyle/>
          <a:p>
            <a:pPr eaLnBrk="1" hangingPunct="1">
              <a:defRPr/>
            </a:pPr>
            <a:r>
              <a:rPr lang="en-GB" sz="2800" dirty="0"/>
              <a:t>If custom is indeed our primary belief-forming mechanism, is irresistible (at least in “obvious” cases), vital to our survival and daily life, and if the sceptic can give no strong </a:t>
            </a:r>
            <a:r>
              <a:rPr lang="en-GB" sz="2800" i="1" dirty="0"/>
              <a:t>consequent</a:t>
            </a:r>
            <a:r>
              <a:rPr lang="en-GB" sz="2800" dirty="0"/>
              <a:t> argument against it, then:</a:t>
            </a:r>
          </a:p>
          <a:p>
            <a:pPr lvl="1">
              <a:spcBef>
                <a:spcPts val="1800"/>
              </a:spcBef>
              <a:defRPr/>
            </a:pPr>
            <a:r>
              <a:rPr lang="en-GB" sz="2500" dirty="0"/>
              <a:t>We can use induction to </a:t>
            </a:r>
            <a:r>
              <a:rPr lang="en-GB" sz="2500" i="1" dirty="0"/>
              <a:t>refine</a:t>
            </a:r>
            <a:r>
              <a:rPr lang="en-GB" sz="2500" dirty="0"/>
              <a:t> our own use of induction: to discover what more sophisticated methods actually work in practice (e.g. confining our enquiries to some subjects rather than others, performing careful experiments and trials).</a:t>
            </a:r>
          </a:p>
          <a:p>
            <a:pPr lvl="1">
              <a:spcBef>
                <a:spcPts val="1800"/>
              </a:spcBef>
              <a:defRPr/>
            </a:pPr>
            <a:r>
              <a:rPr lang="en-GB" sz="2500" dirty="0"/>
              <a:t>On the same basis we can reject methods that prove to be unreliable, such as hasty prejudice.</a:t>
            </a:r>
          </a:p>
          <a:p>
            <a:pPr eaLnBrk="1" hangingPunct="1">
              <a:defRPr/>
            </a:pPr>
            <a:endParaRPr lang="en-US" sz="3000" dirty="0"/>
          </a:p>
        </p:txBody>
      </p:sp>
    </p:spTree>
    <p:extLst>
      <p:ext uri="{BB962C8B-B14F-4D97-AF65-F5344CB8AC3E}">
        <p14:creationId xmlns:p14="http://schemas.microsoft.com/office/powerpoint/2010/main" val="1263731167"/>
      </p:ext>
    </p:extLst>
  </p:cSld>
  <p:clrMapOvr>
    <a:masterClrMapping/>
  </p:clrMapOvr>
  <p:transition spd="med">
    <p:cove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738919"/>
          </a:xfrm>
        </p:spPr>
        <p:txBody>
          <a:bodyPr/>
          <a:lstStyle/>
          <a:p>
            <a:r>
              <a:rPr lang="en-GB" dirty="0"/>
              <a:t>Opposing Superstition</a:t>
            </a:r>
          </a:p>
        </p:txBody>
      </p:sp>
      <p:sp>
        <p:nvSpPr>
          <p:cNvPr id="3" name="Content Placeholder 2"/>
          <p:cNvSpPr>
            <a:spLocks noGrp="1"/>
          </p:cNvSpPr>
          <p:nvPr>
            <p:ph idx="1"/>
          </p:nvPr>
        </p:nvSpPr>
        <p:spPr>
          <a:xfrm>
            <a:off x="457200" y="1088740"/>
            <a:ext cx="8229600" cy="5580620"/>
          </a:xfrm>
        </p:spPr>
        <p:txBody>
          <a:bodyPr/>
          <a:lstStyle/>
          <a:p>
            <a:r>
              <a:rPr lang="en-GB" sz="2800" dirty="0"/>
              <a:t>Now Hume has an answer to “superstition”:</a:t>
            </a:r>
          </a:p>
          <a:p>
            <a:pPr lvl="1">
              <a:spcBef>
                <a:spcPts val="1200"/>
              </a:spcBef>
            </a:pPr>
            <a:r>
              <a:rPr lang="en-GB" sz="2500" i="1" dirty="0"/>
              <a:t>Enquiry</a:t>
            </a:r>
            <a:r>
              <a:rPr lang="en-GB" sz="2500" dirty="0"/>
              <a:t> 10:  Arguments from miracle reports rely on the inductive strength of testimony (that people mostly have reliable senses and tell the truth etc.); but if properly weighed, the evidence of induction – that such things don’t actually happen in practice – points </a:t>
            </a:r>
            <a:r>
              <a:rPr lang="en-GB" sz="2500" i="1" dirty="0"/>
              <a:t>against</a:t>
            </a:r>
            <a:r>
              <a:rPr lang="en-GB" sz="2500" dirty="0"/>
              <a:t> miracles rather than for them.</a:t>
            </a:r>
          </a:p>
          <a:p>
            <a:pPr lvl="1">
              <a:spcBef>
                <a:spcPts val="1200"/>
              </a:spcBef>
            </a:pPr>
            <a:r>
              <a:rPr lang="en-GB" sz="2500" i="1" dirty="0"/>
              <a:t>Enquiry</a:t>
            </a:r>
            <a:r>
              <a:rPr lang="en-GB" sz="2500" dirty="0"/>
              <a:t> 11:  The Design Argument for God relies on analogy (which is a weaker form of induction), but if properly analysed, the analogies in favour of theism are weak and others are stronger.</a:t>
            </a:r>
          </a:p>
          <a:p>
            <a:pPr lvl="1">
              <a:spcBef>
                <a:spcPts val="1200"/>
              </a:spcBef>
            </a:pPr>
            <a:r>
              <a:rPr lang="en-GB" sz="2500" dirty="0"/>
              <a:t>Hume’s Fork rules out </a:t>
            </a:r>
            <a:r>
              <a:rPr lang="en-GB" sz="2500" i="1" dirty="0"/>
              <a:t>a priori</a:t>
            </a:r>
            <a:r>
              <a:rPr lang="en-GB" sz="2500" dirty="0"/>
              <a:t> metaphysics, such as the Cosmological Argument (see </a:t>
            </a:r>
            <a:r>
              <a:rPr lang="en-GB" sz="2500" i="1" dirty="0"/>
              <a:t>E</a:t>
            </a:r>
            <a:r>
              <a:rPr lang="en-GB" sz="2500" dirty="0"/>
              <a:t> 12.28-29).</a:t>
            </a:r>
          </a:p>
        </p:txBody>
      </p:sp>
      <p:sp>
        <p:nvSpPr>
          <p:cNvPr id="4" name="Slide Number Placeholder 3"/>
          <p:cNvSpPr>
            <a:spLocks noGrp="1"/>
          </p:cNvSpPr>
          <p:nvPr>
            <p:ph type="sldNum" sz="quarter" idx="10"/>
          </p:nvPr>
        </p:nvSpPr>
        <p:spPr/>
        <p:txBody>
          <a:bodyPr/>
          <a:lstStyle/>
          <a:p>
            <a:fld id="{A10A50DE-8775-498A-B5F5-974B635EB245}" type="slidenum">
              <a:rPr lang="en-US" smtClean="0"/>
              <a:pPr/>
              <a:t>377</a:t>
            </a:fld>
            <a:endParaRPr lang="en-US"/>
          </a:p>
        </p:txBody>
      </p:sp>
    </p:spTree>
    <p:extLst>
      <p:ext uri="{BB962C8B-B14F-4D97-AF65-F5344CB8AC3E}">
        <p14:creationId xmlns:p14="http://schemas.microsoft.com/office/powerpoint/2010/main" val="518482540"/>
      </p:ext>
    </p:extLst>
  </p:cSld>
  <p:clrMapOvr>
    <a:masterClrMapping/>
  </p:clrMapOvr>
  <p:transition spd="med">
    <p:cove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C6A9739-7116-4068-A07A-55EF45177EB5}" type="slidenum">
              <a:rPr lang="en-US" altLang="en-US"/>
              <a:pPr/>
              <a:t>378</a:t>
            </a:fld>
            <a:endParaRPr lang="en-US" altLang="en-US"/>
          </a:p>
        </p:txBody>
      </p:sp>
      <p:sp>
        <p:nvSpPr>
          <p:cNvPr id="1164290" name="Rectangle 2"/>
          <p:cNvSpPr>
            <a:spLocks noGrp="1" noChangeArrowheads="1"/>
          </p:cNvSpPr>
          <p:nvPr>
            <p:ph type="title"/>
          </p:nvPr>
        </p:nvSpPr>
        <p:spPr>
          <a:xfrm>
            <a:off x="457200" y="116632"/>
            <a:ext cx="8229600" cy="738919"/>
          </a:xfrm>
        </p:spPr>
        <p:txBody>
          <a:bodyPr/>
          <a:lstStyle/>
          <a:p>
            <a:r>
              <a:rPr lang="en-GB" altLang="en-US" dirty="0"/>
              <a:t>From the </a:t>
            </a:r>
            <a:r>
              <a:rPr lang="en-GB" altLang="en-US" i="1" dirty="0"/>
              <a:t>Treatise</a:t>
            </a:r>
            <a:r>
              <a:rPr lang="en-GB" altLang="en-US" dirty="0"/>
              <a:t> to the </a:t>
            </a:r>
            <a:r>
              <a:rPr lang="en-GB" altLang="en-US" i="1" dirty="0"/>
              <a:t>Enquiry</a:t>
            </a:r>
            <a:endParaRPr lang="en-US" altLang="en-US" dirty="0"/>
          </a:p>
        </p:txBody>
      </p:sp>
      <p:sp>
        <p:nvSpPr>
          <p:cNvPr id="1164291" name="Rectangle 3"/>
          <p:cNvSpPr>
            <a:spLocks noGrp="1" noChangeArrowheads="1"/>
          </p:cNvSpPr>
          <p:nvPr>
            <p:ph type="body" idx="1"/>
          </p:nvPr>
        </p:nvSpPr>
        <p:spPr>
          <a:xfrm>
            <a:off x="1043608" y="980728"/>
            <a:ext cx="7884877" cy="5599459"/>
          </a:xfrm>
        </p:spPr>
        <p:txBody>
          <a:bodyPr/>
          <a:lstStyle/>
          <a:p>
            <a:r>
              <a:rPr lang="en-GB" altLang="en-US" sz="2600" dirty="0"/>
              <a:t>In the first </a:t>
            </a:r>
            <a:r>
              <a:rPr lang="en-GB" altLang="en-US" sz="2600" i="1" dirty="0"/>
              <a:t>Enquiry</a:t>
            </a:r>
            <a:r>
              <a:rPr lang="en-GB" altLang="en-US" sz="2600" dirty="0"/>
              <a:t>, several sources of radical sceptical doubt are dropped, in particular:</a:t>
            </a:r>
          </a:p>
          <a:p>
            <a:pPr lvl="1">
              <a:spcBef>
                <a:spcPts val="600"/>
              </a:spcBef>
            </a:pPr>
            <a:r>
              <a:rPr lang="en-GB" altLang="en-US" sz="2400" dirty="0"/>
              <a:t>The extreme sceptical argument of 1.4.1;</a:t>
            </a:r>
          </a:p>
          <a:p>
            <a:pPr lvl="1">
              <a:spcBef>
                <a:spcPts val="600"/>
              </a:spcBef>
            </a:pPr>
            <a:r>
              <a:rPr lang="en-GB" altLang="en-US" sz="2400" dirty="0"/>
              <a:t>The claim that identity over time (either of objects or selves) is incompatible with change;</a:t>
            </a:r>
          </a:p>
          <a:p>
            <a:pPr lvl="1">
              <a:spcBef>
                <a:spcPts val="600"/>
              </a:spcBef>
            </a:pPr>
            <a:r>
              <a:rPr lang="en-GB" altLang="en-US" sz="2400" dirty="0"/>
              <a:t>The </a:t>
            </a:r>
            <a:r>
              <a:rPr lang="en-GB" altLang="en-US" sz="2400" dirty="0" err="1"/>
              <a:t>Separability</a:t>
            </a:r>
            <a:r>
              <a:rPr lang="en-GB" altLang="en-US" sz="2400" dirty="0"/>
              <a:t> Principle;</a:t>
            </a:r>
          </a:p>
          <a:p>
            <a:pPr lvl="1">
              <a:spcBef>
                <a:spcPts val="600"/>
              </a:spcBef>
            </a:pPr>
            <a:r>
              <a:rPr lang="en-GB" altLang="en-US" sz="2400" dirty="0"/>
              <a:t>Confusion about personal identity.</a:t>
            </a:r>
          </a:p>
          <a:p>
            <a:pPr>
              <a:spcBef>
                <a:spcPts val="1800"/>
              </a:spcBef>
            </a:pPr>
            <a:r>
              <a:rPr lang="en-GB" altLang="en-US" sz="2600" dirty="0"/>
              <a:t>Hume thus finds a coherent way of defending inductive science based on customary inference</a:t>
            </a:r>
            <a:br>
              <a:rPr lang="en-GB" altLang="en-US" sz="2600" dirty="0"/>
            </a:br>
            <a:r>
              <a:rPr lang="en-GB" altLang="en-US" sz="2600" dirty="0"/>
              <a:t>(a key </a:t>
            </a:r>
            <a:r>
              <a:rPr lang="en-GB" altLang="en-US" sz="2600" i="1" dirty="0"/>
              <a:t>respectable</a:t>
            </a:r>
            <a:r>
              <a:rPr lang="en-GB" altLang="en-US" sz="2600" dirty="0"/>
              <a:t> principle).</a:t>
            </a:r>
          </a:p>
          <a:p>
            <a:pPr marL="0" indent="0">
              <a:spcBef>
                <a:spcPts val="1800"/>
              </a:spcBef>
              <a:buNone/>
            </a:pPr>
            <a:r>
              <a:rPr lang="en-GB" altLang="en-US" sz="2100" dirty="0"/>
              <a:t>(For more discussion of these things and of the relation between Hume’s “scepticism” and “naturalisms”, see “Hume’s Chief Argu-</a:t>
            </a:r>
            <a:r>
              <a:rPr lang="en-GB" altLang="en-US" sz="2100" dirty="0" err="1"/>
              <a:t>ment</a:t>
            </a:r>
            <a:r>
              <a:rPr lang="en-GB" altLang="en-US" sz="2100" dirty="0"/>
              <a:t>”, 2016, and “Hume, Naturalism, and Scepticism”, 2025.)</a:t>
            </a:r>
            <a:endParaRPr lang="en-US" altLang="en-US" sz="2100" dirty="0"/>
          </a:p>
        </p:txBody>
      </p:sp>
    </p:spTree>
    <p:extLst>
      <p:ext uri="{BB962C8B-B14F-4D97-AF65-F5344CB8AC3E}">
        <p14:creationId xmlns:p14="http://schemas.microsoft.com/office/powerpoint/2010/main" val="471200972"/>
      </p:ext>
    </p:extLst>
  </p:cSld>
  <p:clrMapOvr>
    <a:masterClrMapping/>
  </p:clrMapOvr>
  <p:transition spd="med">
    <p:cove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3DD954C-1845-4C0A-8DA4-30E5C4FA35E3}" type="slidenum">
              <a:rPr lang="en-US"/>
              <a:pPr/>
              <a:t>379</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APPENDIX</a:t>
            </a:r>
            <a:br>
              <a:rPr lang="en-GB" sz="4800" dirty="0"/>
            </a:br>
            <a:br>
              <a:rPr lang="en-GB" sz="4800" dirty="0"/>
            </a:br>
            <a:r>
              <a:rPr lang="en-GB" sz="4800" dirty="0"/>
              <a:t>Of Scepticism with Regard to Reason</a:t>
            </a:r>
            <a:endParaRPr lang="en-US" sz="4800" dirty="0"/>
          </a:p>
        </p:txBody>
      </p:sp>
      <p:pic>
        <p:nvPicPr>
          <p:cNvPr id="1142787"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821504732"/>
      </p:ext>
    </p:extLst>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10FDE69-D2B9-48F9-A9BC-1F781B27D746}" type="slidenum">
              <a:rPr lang="en-US"/>
              <a:pPr/>
              <a:t>38</a:t>
            </a:fld>
            <a:endParaRPr lang="en-US"/>
          </a:p>
        </p:txBody>
      </p:sp>
      <p:sp>
        <p:nvSpPr>
          <p:cNvPr id="774146" name="Rectangle 2"/>
          <p:cNvSpPr>
            <a:spLocks noGrp="1" noChangeArrowheads="1"/>
          </p:cNvSpPr>
          <p:nvPr>
            <p:ph type="body" idx="1"/>
          </p:nvPr>
        </p:nvSpPr>
        <p:spPr>
          <a:xfrm>
            <a:off x="611559" y="404665"/>
            <a:ext cx="8172909" cy="6048524"/>
          </a:xfrm>
        </p:spPr>
        <p:txBody>
          <a:bodyPr/>
          <a:lstStyle/>
          <a:p>
            <a:r>
              <a:rPr lang="en-GB" sz="2600" dirty="0"/>
              <a:t>Hume’s second argument also has problems.  It may seem very plausible that a blind man can have no idea of </a:t>
            </a:r>
            <a:r>
              <a:rPr lang="en-GB" sz="2600" i="1" dirty="0"/>
              <a:t>red</a:t>
            </a:r>
            <a:r>
              <a:rPr lang="en-GB" sz="2600" dirty="0"/>
              <a:t>, for example.  But</a:t>
            </a:r>
            <a:r>
              <a:rPr lang="en-GB" sz="2600" i="1" dirty="0"/>
              <a:t> how can Hume </a:t>
            </a:r>
            <a:r>
              <a:rPr lang="en-GB" sz="2600" i="1" u="sng" dirty="0"/>
              <a:t>know</a:t>
            </a:r>
            <a:r>
              <a:rPr lang="en-GB" sz="2600" dirty="0"/>
              <a:t> </a:t>
            </a:r>
            <a:r>
              <a:rPr lang="en-GB" sz="2600" i="1" dirty="0"/>
              <a:t>that this is the case</a:t>
            </a:r>
            <a:r>
              <a:rPr lang="en-GB" sz="2600" dirty="0"/>
              <a:t>?  Might it not be that the man has private mental experiences that involve the colour red?</a:t>
            </a:r>
          </a:p>
          <a:p>
            <a:pPr>
              <a:spcBef>
                <a:spcPts val="1800"/>
              </a:spcBef>
            </a:pPr>
            <a:r>
              <a:rPr lang="en-GB" sz="2600"/>
              <a:t>At  </a:t>
            </a:r>
            <a:r>
              <a:rPr lang="en-GB" sz="2600" dirty="0"/>
              <a:t>risk of anachronism, some authors (e.g. Bennett, Dicker) argue that Hume’s point is best understood as being not about private mental experience, but about </a:t>
            </a:r>
            <a:r>
              <a:rPr lang="en-GB" sz="2600" i="1" u="sng" dirty="0"/>
              <a:t>public meaningfulness</a:t>
            </a:r>
            <a:r>
              <a:rPr lang="en-GB" sz="2600" dirty="0"/>
              <a:t>.  The blind man </a:t>
            </a:r>
            <a:r>
              <a:rPr lang="en-GB" sz="2600" i="1" dirty="0"/>
              <a:t>cannot use the word “red” correctly</a:t>
            </a:r>
            <a:r>
              <a:rPr lang="en-GB" sz="2600" dirty="0"/>
              <a:t>, and they </a:t>
            </a:r>
            <a:r>
              <a:rPr lang="en-GB" sz="2600"/>
              <a:t>take this </a:t>
            </a:r>
            <a:r>
              <a:rPr lang="en-GB" sz="2600" dirty="0"/>
              <a:t>moral to be the real point of </a:t>
            </a:r>
            <a:r>
              <a:rPr lang="en-GB" sz="2600"/>
              <a:t>Hume’s position (which would thus anticipate twentieth-century “verificationist” philosophy of language).</a:t>
            </a:r>
            <a:endParaRPr lang="en-GB" sz="2600" dirty="0"/>
          </a:p>
        </p:txBody>
      </p:sp>
    </p:spTree>
    <p:extLst>
      <p:ext uri="{BB962C8B-B14F-4D97-AF65-F5344CB8AC3E}">
        <p14:creationId xmlns:p14="http://schemas.microsoft.com/office/powerpoint/2010/main" val="1095609708"/>
      </p:ext>
    </p:extLst>
  </p:cSld>
  <p:clrMapOvr>
    <a:masterClrMapping/>
  </p:clrMapOvr>
  <p:transition spd="med">
    <p:cove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380</a:t>
            </a:fld>
            <a:endParaRPr lang="en-US"/>
          </a:p>
        </p:txBody>
      </p:sp>
      <p:sp>
        <p:nvSpPr>
          <p:cNvPr id="2" name="Title 1"/>
          <p:cNvSpPr>
            <a:spLocks noGrp="1"/>
          </p:cNvSpPr>
          <p:nvPr>
            <p:ph type="title" idx="4294967295"/>
          </p:nvPr>
        </p:nvSpPr>
        <p:spPr>
          <a:xfrm>
            <a:off x="457200" y="80628"/>
            <a:ext cx="8229600" cy="900100"/>
          </a:xfrm>
        </p:spPr>
        <p:txBody>
          <a:bodyPr/>
          <a:lstStyle/>
          <a:p>
            <a:pPr>
              <a:defRPr/>
            </a:pPr>
            <a:r>
              <a:rPr lang="en-US"/>
              <a:t>“Hume’s Pivotal Argument”</a:t>
            </a:r>
            <a:endParaRPr lang="en-US" dirty="0">
              <a:latin typeface="+mj-lt"/>
              <a:ea typeface="+mj-ea"/>
              <a:cs typeface="+mj-cs"/>
            </a:endParaRPr>
          </a:p>
        </p:txBody>
      </p:sp>
      <p:sp>
        <p:nvSpPr>
          <p:cNvPr id="3" name="Content Placeholder 2"/>
          <p:cNvSpPr>
            <a:spLocks noGrp="1"/>
          </p:cNvSpPr>
          <p:nvPr>
            <p:ph idx="4294967295"/>
          </p:nvPr>
        </p:nvSpPr>
        <p:spPr>
          <a:xfrm>
            <a:off x="615068" y="1160748"/>
            <a:ext cx="8205404" cy="5436604"/>
          </a:xfrm>
        </p:spPr>
        <p:txBody>
          <a:bodyPr/>
          <a:lstStyle/>
          <a:p>
            <a:r>
              <a:rPr lang="en-US" sz="2800"/>
              <a:t>Hume’s argument “Of Scepticism with Regard to Reason”, in </a:t>
            </a:r>
            <a:r>
              <a:rPr lang="en-US" sz="2800" i="1"/>
              <a:t>Treatise</a:t>
            </a:r>
            <a:r>
              <a:rPr lang="en-US" sz="2800"/>
              <a:t> 1.4.1, is not as commonly studied as his familiar discussions of induction, necessary connexion, the external world, and personal identity.  Yet in the context of the </a:t>
            </a:r>
            <a:r>
              <a:rPr lang="en-US" sz="2800" i="1"/>
              <a:t>Treatise</a:t>
            </a:r>
            <a:r>
              <a:rPr lang="en-US" sz="2800"/>
              <a:t>, it is hugely important, bringing apparent disaster to the Conclusion of Book 1.</a:t>
            </a:r>
          </a:p>
          <a:p>
            <a:pPr>
              <a:spcBef>
                <a:spcPts val="1200"/>
              </a:spcBef>
            </a:pPr>
            <a:r>
              <a:rPr lang="en-US" sz="2800"/>
              <a:t>However, it completely disappears from Hume’s later work, and I have recently suggested that his realisation that it fails might well have been pivotal in significantly changing his attitude to scepticism, as manifested in the first </a:t>
            </a:r>
            <a:r>
              <a:rPr lang="en-US" sz="2800" i="1"/>
              <a:t>Enquiry</a:t>
            </a:r>
            <a:r>
              <a:rPr lang="en-US" sz="2800"/>
              <a:t>.</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28365595"/>
      </p:ext>
    </p:extLst>
  </p:cSld>
  <p:clrMapOvr>
    <a:masterClrMapping/>
  </p:clrMapOvr>
  <p:transition spd="med">
    <p:cove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E696-7267-C2BC-DF80-D5995D21A22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32CF535-4E4A-786B-08EC-78657D111CDC}"/>
              </a:ext>
            </a:extLst>
          </p:cNvPr>
          <p:cNvSpPr>
            <a:spLocks noGrp="1"/>
          </p:cNvSpPr>
          <p:nvPr>
            <p:ph type="sldNum" sz="quarter" idx="10"/>
          </p:nvPr>
        </p:nvSpPr>
        <p:spPr/>
        <p:txBody>
          <a:bodyPr/>
          <a:lstStyle/>
          <a:p>
            <a:fld id="{0EBA0744-6E85-4680-8DB1-B709E1699513}" type="slidenum">
              <a:rPr lang="en-US"/>
              <a:pPr/>
              <a:t>381</a:t>
            </a:fld>
            <a:endParaRPr lang="en-US"/>
          </a:p>
        </p:txBody>
      </p:sp>
      <p:sp>
        <p:nvSpPr>
          <p:cNvPr id="2" name="Title 1">
            <a:extLst>
              <a:ext uri="{FF2B5EF4-FFF2-40B4-BE49-F238E27FC236}">
                <a16:creationId xmlns:a16="http://schemas.microsoft.com/office/drawing/2014/main" id="{6E2DA748-61E6-FE12-03E9-F81414D0F363}"/>
              </a:ext>
            </a:extLst>
          </p:cNvPr>
          <p:cNvSpPr>
            <a:spLocks noGrp="1"/>
          </p:cNvSpPr>
          <p:nvPr>
            <p:ph type="title" idx="4294967295"/>
          </p:nvPr>
        </p:nvSpPr>
        <p:spPr>
          <a:xfrm>
            <a:off x="71500" y="188640"/>
            <a:ext cx="9001000" cy="954943"/>
          </a:xfrm>
        </p:spPr>
        <p:txBody>
          <a:bodyPr/>
          <a:lstStyle/>
          <a:p>
            <a:pPr>
              <a:defRPr/>
            </a:pPr>
            <a:r>
              <a:rPr lang="en-US" sz="4200"/>
              <a:t>Stage 1 – the </a:t>
            </a:r>
            <a:r>
              <a:rPr lang="en-US" sz="4200" i="1"/>
              <a:t>Uncertainty Argument</a:t>
            </a:r>
            <a:endParaRPr lang="en-US" sz="4200" dirty="0">
              <a:latin typeface="+mj-lt"/>
              <a:ea typeface="+mj-ea"/>
              <a:cs typeface="+mj-cs"/>
            </a:endParaRPr>
          </a:p>
        </p:txBody>
      </p:sp>
      <p:sp>
        <p:nvSpPr>
          <p:cNvPr id="3" name="Content Placeholder 2">
            <a:extLst>
              <a:ext uri="{FF2B5EF4-FFF2-40B4-BE49-F238E27FC236}">
                <a16:creationId xmlns:a16="http://schemas.microsoft.com/office/drawing/2014/main" id="{FA230E4E-4A61-F730-8A65-5DA4611AD006}"/>
              </a:ext>
            </a:extLst>
          </p:cNvPr>
          <p:cNvSpPr>
            <a:spLocks noGrp="1"/>
          </p:cNvSpPr>
          <p:nvPr>
            <p:ph idx="4294967295"/>
          </p:nvPr>
        </p:nvSpPr>
        <p:spPr>
          <a:xfrm>
            <a:off x="457200" y="1412776"/>
            <a:ext cx="8447088" cy="5076564"/>
          </a:xfrm>
        </p:spPr>
        <p:txBody>
          <a:bodyPr/>
          <a:lstStyle/>
          <a:p>
            <a:r>
              <a:rPr lang="en-US" sz="2800"/>
              <a:t>The </a:t>
            </a:r>
            <a:r>
              <a:rPr lang="en-US" sz="2800" i="1"/>
              <a:t>Treatise</a:t>
            </a:r>
            <a:r>
              <a:rPr lang="en-US" sz="2800"/>
              <a:t> 1.4.1 argument falls into two main stages.  The first stage – which I call the </a:t>
            </a:r>
            <a:r>
              <a:rPr lang="en-US" sz="2800" i="1"/>
              <a:t>Uncertainty Argument</a:t>
            </a:r>
            <a:r>
              <a:rPr lang="en-US" sz="2800"/>
              <a:t> – argues </a:t>
            </a:r>
            <a:r>
              <a:rPr lang="en-US" sz="2800" dirty="0"/>
              <a:t>that, even if we assume that in “demonstrative sciences the rules are certain and infallible” (</a:t>
            </a:r>
            <a:r>
              <a:rPr lang="en-US" sz="2800" i="1" dirty="0"/>
              <a:t>T</a:t>
            </a:r>
            <a:r>
              <a:rPr lang="en-US" sz="2800" dirty="0"/>
              <a:t> 1.4.1.1), some doubt is still appropriate because our faculties are imperfect and we sometimes make mistakes.</a:t>
            </a:r>
          </a:p>
          <a:p>
            <a:pPr>
              <a:spcBef>
                <a:spcPts val="1200"/>
              </a:spcBef>
            </a:pPr>
            <a:r>
              <a:rPr lang="en-US" sz="2800"/>
              <a:t>If we take proper account – as we should – of our </a:t>
            </a:r>
            <a:r>
              <a:rPr lang="en-US" sz="2800" i="1"/>
              <a:t>experienced frequency</a:t>
            </a:r>
            <a:r>
              <a:rPr lang="en-US" sz="2800"/>
              <a:t> of having made such mistakes in the past, “</a:t>
            </a:r>
            <a:r>
              <a:rPr lang="en-US" sz="2800" dirty="0"/>
              <a:t>All knowledge degenerates into probability</a:t>
            </a:r>
            <a:r>
              <a:rPr lang="en-US" sz="2800"/>
              <a:t>” (</a:t>
            </a:r>
            <a:r>
              <a:rPr lang="en-US" sz="2800" i="1" dirty="0"/>
              <a:t>T </a:t>
            </a:r>
            <a:r>
              <a:rPr lang="en-US" sz="2800" dirty="0"/>
              <a:t>1.4.1.1</a:t>
            </a:r>
            <a:r>
              <a:rPr lang="en-US" sz="2800"/>
              <a:t>) .</a:t>
            </a:r>
            <a:endParaRPr lang="en-US" sz="2800" dirty="0"/>
          </a:p>
        </p:txBody>
      </p:sp>
      <p:sp>
        <p:nvSpPr>
          <p:cNvPr id="4" name="Slide Number Placeholder 3">
            <a:extLst>
              <a:ext uri="{FF2B5EF4-FFF2-40B4-BE49-F238E27FC236}">
                <a16:creationId xmlns:a16="http://schemas.microsoft.com/office/drawing/2014/main" id="{E0A587CB-EEC2-799E-916D-1007FB27009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381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99011227"/>
      </p:ext>
    </p:extLst>
  </p:cSld>
  <p:clrMapOvr>
    <a:masterClrMapping/>
  </p:clrMapOvr>
  <p:transition spd="med">
    <p:cove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382</a:t>
            </a:fld>
            <a:endParaRPr lang="en-US"/>
          </a:p>
        </p:txBody>
      </p:sp>
      <p:sp>
        <p:nvSpPr>
          <p:cNvPr id="2" name="Title 1"/>
          <p:cNvSpPr>
            <a:spLocks noGrp="1"/>
          </p:cNvSpPr>
          <p:nvPr>
            <p:ph type="title" idx="4294967295"/>
          </p:nvPr>
        </p:nvSpPr>
        <p:spPr>
          <a:xfrm>
            <a:off x="457200" y="188640"/>
            <a:ext cx="8229600" cy="738919"/>
          </a:xfrm>
        </p:spPr>
        <p:txBody>
          <a:bodyPr/>
          <a:lstStyle/>
          <a:p>
            <a:pPr>
              <a:defRPr/>
            </a:pPr>
            <a:r>
              <a:rPr lang="en-US">
                <a:latin typeface="+mj-lt"/>
                <a:ea typeface="+mj-ea"/>
                <a:cs typeface="+mj-cs"/>
              </a:rPr>
              <a:t>An Arithmetical Example</a:t>
            </a:r>
            <a:endParaRPr lang="en-US" dirty="0">
              <a:latin typeface="+mj-lt"/>
              <a:ea typeface="+mj-ea"/>
              <a:cs typeface="+mj-cs"/>
            </a:endParaRPr>
          </a:p>
        </p:txBody>
      </p:sp>
      <p:sp>
        <p:nvSpPr>
          <p:cNvPr id="3" name="Content Placeholder 2"/>
          <p:cNvSpPr>
            <a:spLocks noGrp="1"/>
          </p:cNvSpPr>
          <p:nvPr>
            <p:ph idx="4294967295"/>
          </p:nvPr>
        </p:nvSpPr>
        <p:spPr>
          <a:xfrm>
            <a:off x="251520" y="1232756"/>
            <a:ext cx="8676964" cy="5256584"/>
          </a:xfrm>
        </p:spPr>
        <p:txBody>
          <a:bodyPr/>
          <a:lstStyle/>
          <a:p>
            <a:r>
              <a:rPr lang="en-US" sz="2800"/>
              <a:t>Suppose, for example, that I am trying to solve a quadratic equation, and conclude that the only positive solution is </a:t>
            </a:r>
            <a:r>
              <a:rPr lang="en-US" sz="2800" i="1"/>
              <a:t>x</a:t>
            </a:r>
            <a:r>
              <a:rPr lang="en-US" sz="2800"/>
              <a:t>=16.  Should I believe this with </a:t>
            </a:r>
            <a:r>
              <a:rPr lang="en-US" sz="2800" i="1"/>
              <a:t>total conviction</a:t>
            </a:r>
            <a:r>
              <a:rPr lang="en-US" sz="2800"/>
              <a:t>?  Hume argues that if experience suggests I sometimes go wrong, then I should not.</a:t>
            </a:r>
          </a:p>
          <a:p>
            <a:pPr lvl="1">
              <a:spcBef>
                <a:spcPts val="1200"/>
              </a:spcBef>
            </a:pPr>
            <a:r>
              <a:rPr lang="en-US" sz="2500"/>
              <a:t>To make this question vivid, suppose that getting the answer wrong will cost me £1000, and I am given the opportunity to take out insurance against error: should I be prepared to pay to insure, and if so, how much?</a:t>
            </a:r>
          </a:p>
          <a:p>
            <a:pPr lvl="1">
              <a:spcBef>
                <a:spcPts val="1200"/>
              </a:spcBef>
            </a:pPr>
            <a:r>
              <a:rPr lang="en-US" sz="2500"/>
              <a:t>If in practice I have got such equations right about 95% of the time, then it indeed seems prudent to pay up to £50 to insure (thus backing up Hume’s argument).</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22241862"/>
      </p:ext>
    </p:extLst>
  </p:cSld>
  <p:clrMapOvr>
    <a:masterClrMapping/>
  </p:clrMapOvr>
  <p:transition spd="med">
    <p:cove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383</a:t>
            </a:fld>
            <a:endParaRPr lang="en-US"/>
          </a:p>
        </p:txBody>
      </p:sp>
      <p:sp>
        <p:nvSpPr>
          <p:cNvPr id="2" name="Title 1"/>
          <p:cNvSpPr>
            <a:spLocks noGrp="1"/>
          </p:cNvSpPr>
          <p:nvPr>
            <p:ph type="title" idx="4294967295"/>
          </p:nvPr>
        </p:nvSpPr>
        <p:spPr>
          <a:xfrm>
            <a:off x="457200" y="224644"/>
            <a:ext cx="8229600" cy="918939"/>
          </a:xfrm>
        </p:spPr>
        <p:txBody>
          <a:bodyPr/>
          <a:lstStyle/>
          <a:p>
            <a:pPr>
              <a:defRPr/>
            </a:pPr>
            <a:r>
              <a:rPr lang="en-US" dirty="0"/>
              <a:t>“A history of all the instances”</a:t>
            </a:r>
            <a:endParaRPr lang="en-US" dirty="0">
              <a:latin typeface="+mj-lt"/>
              <a:ea typeface="+mj-ea"/>
              <a:cs typeface="+mj-cs"/>
            </a:endParaRPr>
          </a:p>
        </p:txBody>
      </p:sp>
      <p:sp>
        <p:nvSpPr>
          <p:cNvPr id="3" name="Content Placeholder 2"/>
          <p:cNvSpPr>
            <a:spLocks noGrp="1"/>
          </p:cNvSpPr>
          <p:nvPr>
            <p:ph idx="4294967295"/>
          </p:nvPr>
        </p:nvSpPr>
        <p:spPr>
          <a:xfrm>
            <a:off x="287524" y="1448780"/>
            <a:ext cx="8616764" cy="5069495"/>
          </a:xfrm>
        </p:spPr>
        <p:txBody>
          <a:bodyPr/>
          <a:lstStyle/>
          <a:p>
            <a:pPr>
              <a:buNone/>
            </a:pPr>
            <a:r>
              <a:rPr lang="en-GB" sz="2500" dirty="0"/>
              <a:t>	“We must, therefore, ... enlarge our view to comprehend </a:t>
            </a:r>
            <a:r>
              <a:rPr lang="en-GB" sz="2500" dirty="0">
                <a:solidFill>
                  <a:srgbClr val="FF9999"/>
                </a:solidFill>
              </a:rPr>
              <a:t>a kind of history of all the instances</a:t>
            </a:r>
            <a:r>
              <a:rPr lang="en-GB" sz="2500" dirty="0"/>
              <a:t>, wherein our understanding has </a:t>
            </a:r>
            <a:r>
              <a:rPr lang="en-GB" sz="2500" dirty="0" err="1"/>
              <a:t>deceiv’d</a:t>
            </a:r>
            <a:r>
              <a:rPr lang="en-GB" sz="2500" dirty="0"/>
              <a:t> us, </a:t>
            </a:r>
            <a:r>
              <a:rPr lang="en-GB" sz="2500" dirty="0" err="1"/>
              <a:t>compar’d</a:t>
            </a:r>
            <a:r>
              <a:rPr lang="en-GB" sz="2500" dirty="0"/>
              <a:t> with those, wherein its testimony was just and true.  </a:t>
            </a:r>
            <a:r>
              <a:rPr lang="en-GB" sz="2500" dirty="0">
                <a:solidFill>
                  <a:srgbClr val="FF9999"/>
                </a:solidFill>
              </a:rPr>
              <a:t>Our reason must be </a:t>
            </a:r>
            <a:r>
              <a:rPr lang="en-GB" sz="2500" dirty="0" err="1">
                <a:solidFill>
                  <a:srgbClr val="FF9999"/>
                </a:solidFill>
              </a:rPr>
              <a:t>consider’d</a:t>
            </a:r>
            <a:r>
              <a:rPr lang="en-GB" sz="2500" dirty="0">
                <a:solidFill>
                  <a:srgbClr val="FF9999"/>
                </a:solidFill>
              </a:rPr>
              <a:t> as a kind of cause, of which truth is the natural effect</a:t>
            </a:r>
            <a:r>
              <a:rPr lang="en-GB" sz="2500" dirty="0"/>
              <a:t>; but such-a-one as by the irruption of other causes, and by the inconstancy of our mental powers, may frequently be prevented.  </a:t>
            </a:r>
            <a:r>
              <a:rPr lang="en-GB" sz="2500" dirty="0">
                <a:solidFill>
                  <a:srgbClr val="FF9999"/>
                </a:solidFill>
              </a:rPr>
              <a:t>By this means all knowledge degenerates into probability</a:t>
            </a:r>
            <a:r>
              <a:rPr lang="en-GB" sz="2500" dirty="0"/>
              <a:t>; and this probability is greater or less, according to our experience of the veracity or deceitfulness of our understanding, and according to the simplicity or intricacy of the question.</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08166525"/>
      </p:ext>
    </p:extLst>
  </p:cSld>
  <p:clrMapOvr>
    <a:masterClrMapping/>
  </p:clrMapOvr>
  <p:transition spd="med">
    <p:cove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384</a:t>
            </a:fld>
            <a:endParaRPr lang="en-US"/>
          </a:p>
        </p:txBody>
      </p:sp>
      <p:sp>
        <p:nvSpPr>
          <p:cNvPr id="3" name="Content Placeholder 2"/>
          <p:cNvSpPr>
            <a:spLocks noGrp="1"/>
          </p:cNvSpPr>
          <p:nvPr>
            <p:ph idx="4294967295"/>
          </p:nvPr>
        </p:nvSpPr>
        <p:spPr>
          <a:xfrm>
            <a:off x="179512" y="188640"/>
            <a:ext cx="8676964" cy="6408712"/>
          </a:xfrm>
        </p:spPr>
        <p:txBody>
          <a:bodyPr/>
          <a:lstStyle/>
          <a:p>
            <a:r>
              <a:rPr lang="en-US" sz="2600" kern="0" dirty="0"/>
              <a:t>When Hume says “Our reason must be </a:t>
            </a:r>
            <a:r>
              <a:rPr lang="en-US" sz="2600" kern="0" dirty="0" err="1"/>
              <a:t>consider’d</a:t>
            </a:r>
            <a:r>
              <a:rPr lang="en-US" sz="2600" kern="0" dirty="0"/>
              <a:t> as a kind of cause”, he is </a:t>
            </a:r>
            <a:r>
              <a:rPr lang="en-US" sz="2600" dirty="0"/>
              <a:t>alluding back to </a:t>
            </a:r>
            <a:r>
              <a:rPr lang="en-US" sz="2600" i="1" dirty="0"/>
              <a:t>Treatise</a:t>
            </a:r>
            <a:r>
              <a:rPr lang="en-US" sz="2600" dirty="0"/>
              <a:t> 1.3.12, “Of the Probability of Causes”.  There he gave an </a:t>
            </a:r>
            <a:r>
              <a:rPr lang="en-US" sz="2600" dirty="0" err="1"/>
              <a:t>associationist</a:t>
            </a:r>
            <a:r>
              <a:rPr lang="en-US" sz="2600" dirty="0"/>
              <a:t> account of probable reasoning from </a:t>
            </a:r>
            <a:r>
              <a:rPr lang="en-US" sz="2600" i="1" dirty="0"/>
              <a:t>inconstant</a:t>
            </a:r>
            <a:r>
              <a:rPr lang="en-US" sz="2600" dirty="0"/>
              <a:t> past experience, typically where </a:t>
            </a:r>
            <a:r>
              <a:rPr lang="en-US" sz="2600" i="1" dirty="0"/>
              <a:t>a mix of unknown causes</a:t>
            </a:r>
            <a:r>
              <a:rPr lang="en-US" sz="2600" dirty="0"/>
              <a:t> is involved, so we have to base our expectation on past statistics alone.</a:t>
            </a:r>
          </a:p>
          <a:p>
            <a:pPr marL="857250" lvl="1" indent="-342900">
              <a:spcBef>
                <a:spcPts val="1200"/>
              </a:spcBef>
              <a:buFont typeface="Arial" panose="020B0604020202020204" pitchFamily="34" charset="0"/>
              <a:buChar char=" "/>
            </a:pPr>
            <a:r>
              <a:rPr lang="en-US" sz="2300" dirty="0"/>
              <a:t>“when an object is attended with contrary effects, we judge of them only by our past experience, … and that effect, which has been the most common, we always esteem the most likely.”  (</a:t>
            </a:r>
            <a:r>
              <a:rPr lang="en-US" sz="2300" i="1" dirty="0"/>
              <a:t>T</a:t>
            </a:r>
            <a:r>
              <a:rPr lang="en-US" sz="2300" dirty="0"/>
              <a:t> 1.3.12.8)</a:t>
            </a:r>
          </a:p>
          <a:p>
            <a:pPr marL="857250" lvl="1" indent="-342900">
              <a:spcBef>
                <a:spcPts val="1200"/>
              </a:spcBef>
              <a:buFont typeface="Arial" panose="020B0604020202020204" pitchFamily="34" charset="0"/>
              <a:buChar char=" "/>
            </a:pPr>
            <a:r>
              <a:rPr lang="en-US" sz="2300" dirty="0"/>
              <a:t>“when in considering past experiments we find them … contrary … each partakes an equal share of … force and vivacity, …  Any of these past events may again happen; and we judge, that when they do happen, they will be </a:t>
            </a:r>
            <a:r>
              <a:rPr lang="en-US" sz="2300" dirty="0" err="1"/>
              <a:t>mix'd</a:t>
            </a:r>
            <a:r>
              <a:rPr lang="en-US" sz="2300" dirty="0"/>
              <a:t> in the same proportion as in the past.”  (</a:t>
            </a:r>
            <a:r>
              <a:rPr lang="en-US" sz="2300" i="1" dirty="0"/>
              <a:t>T</a:t>
            </a:r>
            <a:r>
              <a:rPr lang="en-US" sz="2300" dirty="0"/>
              <a:t> 1.3.12.10 )</a:t>
            </a:r>
          </a:p>
          <a:p>
            <a:pPr marL="914400" lvl="2" indent="0">
              <a:spcBef>
                <a:spcPts val="1200"/>
              </a:spcBef>
              <a:buNone/>
            </a:pPr>
            <a:endParaRPr lang="en-US" sz="22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9756391"/>
      </p:ext>
    </p:extLst>
  </p:cSld>
  <p:clrMapOvr>
    <a:masterClrMapping/>
  </p:clrMapOvr>
  <p:transition spd="med">
    <p:cove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6C084A-C92A-46F7-8D8C-57CA5E18192B}" type="slidenum">
              <a:rPr lang="en-US"/>
              <a:pPr/>
              <a:t>385</a:t>
            </a:fld>
            <a:endParaRPr lang="en-US"/>
          </a:p>
        </p:txBody>
      </p:sp>
      <p:sp>
        <p:nvSpPr>
          <p:cNvPr id="2" name="Title 1"/>
          <p:cNvSpPr>
            <a:spLocks noGrp="1"/>
          </p:cNvSpPr>
          <p:nvPr>
            <p:ph type="title" idx="4294967295"/>
          </p:nvPr>
        </p:nvSpPr>
        <p:spPr>
          <a:xfrm>
            <a:off x="215516" y="116632"/>
            <a:ext cx="8712968" cy="1350987"/>
          </a:xfrm>
        </p:spPr>
        <p:txBody>
          <a:bodyPr/>
          <a:lstStyle/>
          <a:p>
            <a:pPr>
              <a:defRPr/>
            </a:pPr>
            <a:r>
              <a:rPr lang="en-US" dirty="0"/>
              <a:t>An Obligation to Embark on</a:t>
            </a:r>
            <a:br>
              <a:rPr lang="en-US" dirty="0"/>
            </a:br>
            <a:r>
              <a:rPr lang="en-US" dirty="0">
                <a:latin typeface="+mj-lt"/>
                <a:ea typeface="+mj-ea"/>
                <a:cs typeface="+mj-cs"/>
              </a:rPr>
              <a:t>“</a:t>
            </a:r>
            <a:r>
              <a:rPr lang="en-US" dirty="0"/>
              <a:t>R</a:t>
            </a:r>
            <a:r>
              <a:rPr lang="en-US" dirty="0">
                <a:latin typeface="+mj-lt"/>
                <a:ea typeface="+mj-ea"/>
                <a:cs typeface="+mj-cs"/>
              </a:rPr>
              <a:t>eflex Judgment”</a:t>
            </a:r>
          </a:p>
        </p:txBody>
      </p:sp>
      <p:sp>
        <p:nvSpPr>
          <p:cNvPr id="3" name="Content Placeholder 2"/>
          <p:cNvSpPr>
            <a:spLocks noGrp="1"/>
          </p:cNvSpPr>
          <p:nvPr>
            <p:ph idx="4294967295"/>
          </p:nvPr>
        </p:nvSpPr>
        <p:spPr>
          <a:xfrm>
            <a:off x="457200" y="1736812"/>
            <a:ext cx="8229600" cy="4932548"/>
          </a:xfrm>
        </p:spPr>
        <p:txBody>
          <a:bodyPr/>
          <a:lstStyle/>
          <a:p>
            <a:r>
              <a:rPr lang="en-US" sz="2800" dirty="0"/>
              <a:t>Hence when we consider what confidence to place in a mathematical calculation that we have carried out (for instance), we need to make, and take account of, </a:t>
            </a:r>
            <a:r>
              <a:rPr lang="en-US" sz="2800"/>
              <a:t>a reflexive judgment </a:t>
            </a:r>
            <a:r>
              <a:rPr lang="en-US" sz="2800" dirty="0"/>
              <a:t>about the reliability of our reason or understanding:</a:t>
            </a:r>
          </a:p>
          <a:p>
            <a:pPr lvl="1">
              <a:spcBef>
                <a:spcPts val="1200"/>
              </a:spcBef>
              <a:buFontTx/>
              <a:buNone/>
            </a:pPr>
            <a:r>
              <a:rPr lang="en-US" sz="2700" dirty="0"/>
              <a:t>	</a:t>
            </a:r>
            <a:r>
              <a:rPr lang="en-US" sz="2500" dirty="0"/>
              <a:t>“</a:t>
            </a:r>
            <a:r>
              <a:rPr lang="en-US" sz="2500" dirty="0">
                <a:solidFill>
                  <a:srgbClr val="FF9999"/>
                </a:solidFill>
              </a:rPr>
              <a:t>we ought always</a:t>
            </a:r>
            <a:r>
              <a:rPr lang="en-US" sz="2500" dirty="0"/>
              <a:t> to correct the first judgment, derived from the nature of the object [e.g. the </a:t>
            </a:r>
            <a:r>
              <a:rPr lang="en-US" sz="2500"/>
              <a:t>mathematical judgment that </a:t>
            </a:r>
            <a:r>
              <a:rPr lang="en-US" sz="2500" i="1"/>
              <a:t>x</a:t>
            </a:r>
            <a:r>
              <a:rPr lang="en-US" sz="2500"/>
              <a:t>=16], </a:t>
            </a:r>
            <a:r>
              <a:rPr lang="en-US" sz="2500" dirty="0"/>
              <a:t>by another judgment, </a:t>
            </a:r>
            <a:r>
              <a:rPr lang="en-US" sz="2500" dirty="0" err="1"/>
              <a:t>deriv’d</a:t>
            </a:r>
            <a:r>
              <a:rPr lang="en-US" sz="2500" dirty="0"/>
              <a:t> from the nature of </a:t>
            </a:r>
            <a:r>
              <a:rPr lang="en-US" sz="2500"/>
              <a:t>the understanding [e.g. the experiential judgment that we tend to go wrong 5% of the time].”  </a:t>
            </a:r>
            <a:r>
              <a:rPr lang="en-US" sz="2500" dirty="0"/>
              <a:t>(</a:t>
            </a:r>
            <a:r>
              <a:rPr lang="en-US" sz="2500" i="1" dirty="0"/>
              <a:t>T</a:t>
            </a:r>
            <a:r>
              <a:rPr lang="en-US" sz="2500" dirty="0"/>
              <a:t> 1.4.1.5)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B2C6D77-6D00-4307-916D-1E0CC42861F6}" type="slidenum">
              <a:rPr lang="en-US" sz="1600">
                <a:effectLst>
                  <a:outerShdw blurRad="38100" dist="38100" dir="2700000" algn="tl">
                    <a:srgbClr val="000000"/>
                  </a:outerShdw>
                </a:effectLst>
                <a:ea typeface="ＭＳ Ｐゴシック" charset="-128"/>
              </a:rPr>
              <a:pPr eaLnBrk="1" hangingPunct="1"/>
              <a:t>385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50286836"/>
      </p:ext>
    </p:extLst>
  </p:cSld>
  <p:clrMapOvr>
    <a:masterClrMapping/>
  </p:clrMapOvr>
  <p:transition spd="med">
    <p:cove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6BFC4EA-B741-4780-90A0-0366792E944E}" type="slidenum">
              <a:rPr lang="en-US"/>
              <a:pPr/>
              <a:t>386</a:t>
            </a:fld>
            <a:endParaRPr lang="en-US"/>
          </a:p>
        </p:txBody>
      </p:sp>
      <p:sp>
        <p:nvSpPr>
          <p:cNvPr id="2" name="Title 1"/>
          <p:cNvSpPr>
            <a:spLocks noGrp="1"/>
          </p:cNvSpPr>
          <p:nvPr>
            <p:ph type="title" idx="4294967295"/>
          </p:nvPr>
        </p:nvSpPr>
        <p:spPr>
          <a:xfrm>
            <a:off x="179512" y="152636"/>
            <a:ext cx="8820980" cy="774923"/>
          </a:xfrm>
        </p:spPr>
        <p:txBody>
          <a:bodyPr/>
          <a:lstStyle/>
          <a:p>
            <a:pPr>
              <a:defRPr/>
            </a:pPr>
            <a:r>
              <a:rPr lang="en-US" sz="4200">
                <a:latin typeface="+mj-lt"/>
                <a:ea typeface="+mj-ea"/>
                <a:cs typeface="+mj-cs"/>
              </a:rPr>
              <a:t>Stage 2 – the </a:t>
            </a:r>
            <a:r>
              <a:rPr lang="en-US" sz="4200" i="1">
                <a:latin typeface="+mj-lt"/>
                <a:ea typeface="+mj-ea"/>
                <a:cs typeface="+mj-cs"/>
              </a:rPr>
              <a:t>Regress Argument</a:t>
            </a:r>
            <a:endParaRPr lang="en-US" sz="4200" dirty="0">
              <a:latin typeface="+mj-lt"/>
              <a:ea typeface="+mj-ea"/>
              <a:cs typeface="+mj-cs"/>
            </a:endParaRPr>
          </a:p>
        </p:txBody>
      </p:sp>
      <p:sp>
        <p:nvSpPr>
          <p:cNvPr id="3" name="Content Placeholder 2"/>
          <p:cNvSpPr>
            <a:spLocks noGrp="1"/>
          </p:cNvSpPr>
          <p:nvPr>
            <p:ph idx="4294967295"/>
          </p:nvPr>
        </p:nvSpPr>
        <p:spPr>
          <a:xfrm>
            <a:off x="395536" y="1232756"/>
            <a:ext cx="8424936" cy="5364596"/>
          </a:xfrm>
        </p:spPr>
        <p:txBody>
          <a:bodyPr/>
          <a:lstStyle/>
          <a:p>
            <a:r>
              <a:rPr lang="en-US" sz="2800"/>
              <a:t>Hume thinks exactly the </a:t>
            </a:r>
            <a:r>
              <a:rPr lang="en-US" sz="2800" dirty="0"/>
              <a:t>same sort of correction </a:t>
            </a:r>
            <a:r>
              <a:rPr lang="en-US" sz="2800"/>
              <a:t>is rationally required </a:t>
            </a:r>
            <a:r>
              <a:rPr lang="en-US" sz="2800" dirty="0"/>
              <a:t>for </a:t>
            </a:r>
            <a:r>
              <a:rPr lang="en-US" sz="2800"/>
              <a:t>probable judgments – which will include our reflexive judgments </a:t>
            </a:r>
            <a:r>
              <a:rPr lang="en-US" sz="2800" dirty="0"/>
              <a:t>about our </a:t>
            </a:r>
            <a:r>
              <a:rPr lang="en-US" sz="2800"/>
              <a:t>own reliability </a:t>
            </a:r>
            <a:r>
              <a:rPr lang="en-US" sz="2800" dirty="0"/>
              <a:t>(</a:t>
            </a:r>
            <a:r>
              <a:rPr lang="en-US" sz="2800" i="1" dirty="0"/>
              <a:t>T</a:t>
            </a:r>
            <a:r>
              <a:rPr lang="en-US" sz="2800" dirty="0"/>
              <a:t> </a:t>
            </a:r>
            <a:r>
              <a:rPr lang="en-US" sz="2800"/>
              <a:t>1.4.1.5), leading to a infinite regress.</a:t>
            </a:r>
            <a:endParaRPr lang="en-US" sz="2800" dirty="0"/>
          </a:p>
          <a:p>
            <a:r>
              <a:rPr lang="en-US" sz="2800"/>
              <a:t>Thus since that first reflexive judgment – e.g. that I’m 95% reliable in solving quadratic equations – is </a:t>
            </a:r>
            <a:r>
              <a:rPr lang="en-US" sz="2800" dirty="0"/>
              <a:t>itself subject to error</a:t>
            </a:r>
            <a:r>
              <a:rPr lang="en-US" sz="2800"/>
              <a:t>, I need to take this into account by making </a:t>
            </a:r>
            <a:r>
              <a:rPr lang="en-US" sz="2800" dirty="0"/>
              <a:t>a second correction:</a:t>
            </a:r>
          </a:p>
          <a:p>
            <a:pPr lvl="1">
              <a:buFontTx/>
              <a:buNone/>
            </a:pPr>
            <a:r>
              <a:rPr lang="en-US" sz="2700" dirty="0"/>
              <a:t>	</a:t>
            </a:r>
            <a:r>
              <a:rPr lang="en-US" sz="2500" dirty="0"/>
              <a:t>“</a:t>
            </a:r>
            <a:r>
              <a:rPr lang="en-US" sz="2500" dirty="0">
                <a:solidFill>
                  <a:srgbClr val="FF9999"/>
                </a:solidFill>
              </a:rPr>
              <a:t>we are </a:t>
            </a:r>
            <a:r>
              <a:rPr lang="en-US" sz="2500" dirty="0" err="1">
                <a:solidFill>
                  <a:srgbClr val="FF9999"/>
                </a:solidFill>
              </a:rPr>
              <a:t>oblig’d</a:t>
            </a:r>
            <a:r>
              <a:rPr lang="en-US" sz="2500" dirty="0">
                <a:solidFill>
                  <a:srgbClr val="FF9999"/>
                </a:solidFill>
              </a:rPr>
              <a:t> by our reason</a:t>
            </a:r>
            <a:r>
              <a:rPr lang="en-US" sz="2500" dirty="0"/>
              <a:t> to add a new doubt </a:t>
            </a:r>
            <a:r>
              <a:rPr lang="en-US" sz="2500" dirty="0" err="1"/>
              <a:t>deriv’d</a:t>
            </a:r>
            <a:r>
              <a:rPr lang="en-US" sz="2500" dirty="0"/>
              <a:t> from the possibility of error in the estimation we make of the truth and fidelity of our </a:t>
            </a:r>
            <a:r>
              <a:rPr lang="en-US" sz="2500"/>
              <a:t>faculties.”</a:t>
            </a:r>
            <a:br>
              <a:rPr lang="en-US" sz="2500"/>
            </a:br>
            <a:r>
              <a:rPr lang="en-US" sz="2500"/>
              <a:t>(</a:t>
            </a:r>
            <a:r>
              <a:rPr lang="en-US" sz="2500" i="1" dirty="0"/>
              <a:t>T</a:t>
            </a:r>
            <a:r>
              <a:rPr lang="en-US" sz="25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A360D7D-A3D9-4A99-8EE9-1011815D20D6}" type="slidenum">
              <a:rPr lang="en-US" sz="1600">
                <a:effectLst>
                  <a:outerShdw blurRad="38100" dist="38100" dir="2700000" algn="tl">
                    <a:srgbClr val="000000"/>
                  </a:outerShdw>
                </a:effectLst>
                <a:ea typeface="ＭＳ Ｐゴシック" charset="-128"/>
              </a:rPr>
              <a:pPr eaLnBrk="1" hangingPunct="1"/>
              <a:t>386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773444309"/>
      </p:ext>
    </p:extLst>
  </p:cSld>
  <p:clrMapOvr>
    <a:masterClrMapping/>
  </p:clrMapOvr>
  <p:transition spd="med">
    <p:cove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387</a:t>
            </a:fld>
            <a:endParaRPr lang="en-US"/>
          </a:p>
        </p:txBody>
      </p:sp>
      <p:sp>
        <p:nvSpPr>
          <p:cNvPr id="2" name="Title 1"/>
          <p:cNvSpPr>
            <a:spLocks noGrp="1"/>
          </p:cNvSpPr>
          <p:nvPr>
            <p:ph type="title" idx="4294967295"/>
          </p:nvPr>
        </p:nvSpPr>
        <p:spPr>
          <a:xfrm>
            <a:off x="457200" y="224644"/>
            <a:ext cx="8229600" cy="864096"/>
          </a:xfrm>
        </p:spPr>
        <p:txBody>
          <a:bodyPr/>
          <a:lstStyle/>
          <a:p>
            <a:pPr>
              <a:defRPr/>
            </a:pPr>
            <a:r>
              <a:rPr lang="en-US" dirty="0">
                <a:latin typeface="+mj-lt"/>
                <a:ea typeface="+mj-ea"/>
                <a:cs typeface="+mj-cs"/>
              </a:rPr>
              <a:t>Iterative Weakening to Nothing</a:t>
            </a:r>
          </a:p>
        </p:txBody>
      </p:sp>
      <p:sp>
        <p:nvSpPr>
          <p:cNvPr id="3" name="Content Placeholder 2"/>
          <p:cNvSpPr>
            <a:spLocks noGrp="1"/>
          </p:cNvSpPr>
          <p:nvPr>
            <p:ph idx="4294967295"/>
          </p:nvPr>
        </p:nvSpPr>
        <p:spPr>
          <a:xfrm>
            <a:off x="457200" y="1412776"/>
            <a:ext cx="8401050" cy="5242024"/>
          </a:xfrm>
        </p:spPr>
        <p:txBody>
          <a:bodyPr/>
          <a:lstStyle/>
          <a:p>
            <a:r>
              <a:rPr lang="en-US" sz="3000" dirty="0"/>
              <a:t>This obligation iterates, repeatedly weakening the evidence left by the previous judgments:</a:t>
            </a:r>
          </a:p>
          <a:p>
            <a:pPr lvl="1">
              <a:spcBef>
                <a:spcPts val="1200"/>
              </a:spcBef>
              <a:buFontTx/>
              <a:buNone/>
            </a:pPr>
            <a:r>
              <a:rPr lang="en-US" dirty="0"/>
              <a:t>	</a:t>
            </a:r>
            <a:r>
              <a:rPr lang="en-US" sz="2600" dirty="0"/>
              <a:t>“this decision, </a:t>
            </a:r>
            <a:r>
              <a:rPr lang="en-US" sz="2600" dirty="0" err="1"/>
              <a:t>tho</a:t>
            </a:r>
            <a:r>
              <a:rPr lang="en-US" sz="2600" dirty="0"/>
              <a:t>’ it should be </a:t>
            </a:r>
            <a:r>
              <a:rPr lang="en-US" sz="2600" dirty="0" err="1"/>
              <a:t>favourable</a:t>
            </a:r>
            <a:r>
              <a:rPr lang="en-US" sz="2600" dirty="0"/>
              <a:t> to our preceding judgment, being founded only on probability, must weaken still farther our first evidence, and must itself be </a:t>
            </a:r>
            <a:r>
              <a:rPr lang="en-US" sz="2600" dirty="0" err="1"/>
              <a:t>weaken’d</a:t>
            </a:r>
            <a:r>
              <a:rPr lang="en-US" sz="2600" dirty="0"/>
              <a:t> by a fourth doubt of the same kind, </a:t>
            </a:r>
            <a:r>
              <a:rPr lang="en-US" sz="2600" u="sng" dirty="0"/>
              <a:t>and so on </a:t>
            </a:r>
            <a:r>
              <a:rPr lang="en-US" sz="2600" i="1" u="sng" dirty="0"/>
              <a:t>in infinitum</a:t>
            </a:r>
            <a:r>
              <a:rPr lang="en-US" sz="2600" dirty="0"/>
              <a:t>; and even the vastest quantity … must in this manner be </a:t>
            </a:r>
            <a:r>
              <a:rPr lang="en-US" sz="2600" dirty="0" err="1"/>
              <a:t>reduc’d</a:t>
            </a:r>
            <a:r>
              <a:rPr lang="en-US" sz="2600" dirty="0"/>
              <a:t> to nothing.  … </a:t>
            </a:r>
            <a:r>
              <a:rPr lang="en-US" sz="2600" dirty="0">
                <a:solidFill>
                  <a:srgbClr val="FF9999"/>
                </a:solidFill>
              </a:rPr>
              <a:t>all the rules of logic require a continual diminution, and at last a total extinction of belief and evidence</a:t>
            </a:r>
            <a:r>
              <a:rPr lang="en-US" sz="2600" dirty="0"/>
              <a:t>.”  (</a:t>
            </a:r>
            <a:r>
              <a:rPr lang="en-US" sz="2600" i="1" dirty="0"/>
              <a:t>T</a:t>
            </a:r>
            <a:r>
              <a:rPr lang="en-US" sz="26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387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79002102"/>
      </p:ext>
    </p:extLst>
  </p:cSld>
  <p:clrMapOvr>
    <a:masterClrMapping/>
  </p:clrMapOvr>
  <p:transition spd="med">
    <p:cove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388</a:t>
            </a:fld>
            <a:endParaRPr lang="en-US"/>
          </a:p>
        </p:txBody>
      </p:sp>
      <p:sp>
        <p:nvSpPr>
          <p:cNvPr id="2" name="Title 1"/>
          <p:cNvSpPr>
            <a:spLocks noGrp="1"/>
          </p:cNvSpPr>
          <p:nvPr>
            <p:ph type="title" idx="4294967295"/>
          </p:nvPr>
        </p:nvSpPr>
        <p:spPr>
          <a:xfrm>
            <a:off x="215516" y="224644"/>
            <a:ext cx="8712968" cy="684076"/>
          </a:xfrm>
        </p:spPr>
        <p:txBody>
          <a:bodyPr/>
          <a:lstStyle/>
          <a:p>
            <a:pPr>
              <a:defRPr/>
            </a:pPr>
            <a:r>
              <a:rPr lang="en-US" sz="4000">
                <a:latin typeface="+mj-lt"/>
                <a:ea typeface="+mj-ea"/>
                <a:cs typeface="+mj-cs"/>
              </a:rPr>
              <a:t>Hume’s Assessment of the Argument</a:t>
            </a:r>
            <a:endParaRPr lang="en-US" sz="4000" dirty="0">
              <a:latin typeface="+mj-lt"/>
              <a:ea typeface="+mj-ea"/>
              <a:cs typeface="+mj-cs"/>
            </a:endParaRPr>
          </a:p>
        </p:txBody>
      </p:sp>
      <p:sp>
        <p:nvSpPr>
          <p:cNvPr id="3" name="Content Placeholder 2"/>
          <p:cNvSpPr>
            <a:spLocks noGrp="1"/>
          </p:cNvSpPr>
          <p:nvPr>
            <p:ph idx="4294967295"/>
          </p:nvPr>
        </p:nvSpPr>
        <p:spPr>
          <a:xfrm>
            <a:off x="323528" y="1196752"/>
            <a:ext cx="8534722" cy="5458048"/>
          </a:xfrm>
        </p:spPr>
        <p:txBody>
          <a:bodyPr/>
          <a:lstStyle/>
          <a:p>
            <a:r>
              <a:rPr lang="en-US" sz="3000"/>
              <a:t>Hume repeatedly implies that he considers the sceptical argument to be </a:t>
            </a:r>
            <a:r>
              <a:rPr lang="en-US" sz="3000" i="1"/>
              <a:t>rationally</a:t>
            </a:r>
            <a:r>
              <a:rPr lang="en-US" sz="3000"/>
              <a:t> compelling:</a:t>
            </a:r>
            <a:endParaRPr lang="en-US" sz="3000" dirty="0"/>
          </a:p>
          <a:p>
            <a:pPr lvl="1">
              <a:spcBef>
                <a:spcPts val="1200"/>
              </a:spcBef>
              <a:buFontTx/>
              <a:buNone/>
            </a:pPr>
            <a:r>
              <a:rPr lang="en-US"/>
              <a:t>	</a:t>
            </a:r>
            <a:r>
              <a:rPr lang="en-US" sz="2300"/>
              <a:t>“all </a:t>
            </a:r>
            <a:r>
              <a:rPr lang="en-US" sz="2300" dirty="0"/>
              <a:t>the rules of logic require a continual diminution, and at last a total extinction of belief and evidence.”  (</a:t>
            </a:r>
            <a:r>
              <a:rPr lang="en-US" sz="2300" i="1" dirty="0"/>
              <a:t>T</a:t>
            </a:r>
            <a:r>
              <a:rPr lang="en-US" sz="2300" dirty="0"/>
              <a:t> </a:t>
            </a:r>
            <a:r>
              <a:rPr lang="en-US" sz="2300"/>
              <a:t>1.4.1.6)</a:t>
            </a:r>
          </a:p>
          <a:p>
            <a:pPr lvl="1">
              <a:spcBef>
                <a:spcPts val="1200"/>
              </a:spcBef>
              <a:buFontTx/>
              <a:buNone/>
            </a:pPr>
            <a:r>
              <a:rPr lang="en-US" sz="2300"/>
              <a:t>	“I have here prov’d, that the very same principles, which make us form a decision upon any subject, and correct that decision by the consideration of our genius and capacity, … when we examin’d that subject; I say, I have prov’d, that these same principles, when carry’d farther, and apply’d to every new reflex judgment, must, by continually diminishing the original evidence, at last reduce it to nothing, and utterly subvert all belief and opinion.”</a:t>
            </a:r>
            <a:br>
              <a:rPr lang="en-US" sz="2300"/>
            </a:br>
            <a:r>
              <a:rPr lang="en-US" sz="2300"/>
              <a:t>(</a:t>
            </a:r>
            <a:r>
              <a:rPr lang="en-US" sz="2300" i="1"/>
              <a:t>T</a:t>
            </a:r>
            <a:r>
              <a:rPr lang="en-US" sz="2300"/>
              <a:t> 1.4.1.8 – see also </a:t>
            </a:r>
            <a:r>
              <a:rPr lang="en-US" sz="2300" i="1"/>
              <a:t>T</a:t>
            </a:r>
            <a:r>
              <a:rPr lang="en-US" sz="2300"/>
              <a:t> 1.4.2.57, 1.4.7.7)</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388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44493568"/>
      </p:ext>
    </p:extLst>
  </p:cSld>
  <p:clrMapOvr>
    <a:masterClrMapping/>
  </p:clrMapOvr>
  <p:transition spd="med">
    <p:cove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74B3F06-EEAA-4C03-B5B3-251FE62EBA31}" type="slidenum">
              <a:rPr lang="en-US"/>
              <a:pPr/>
              <a:t>389</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sz="4000" dirty="0">
                <a:latin typeface="+mj-lt"/>
                <a:ea typeface="+mj-ea"/>
                <a:cs typeface="+mj-cs"/>
              </a:rPr>
              <a:t>Does Hume Accept </a:t>
            </a:r>
            <a:r>
              <a:rPr lang="en-US" sz="4000">
                <a:latin typeface="+mj-lt"/>
                <a:ea typeface="+mj-ea"/>
                <a:cs typeface="+mj-cs"/>
              </a:rPr>
              <a:t>the Conclusion?</a:t>
            </a:r>
            <a:endParaRPr lang="en-US" sz="4000" dirty="0">
              <a:latin typeface="+mj-lt"/>
              <a:ea typeface="+mj-ea"/>
              <a:cs typeface="+mj-cs"/>
            </a:endParaRPr>
          </a:p>
        </p:txBody>
      </p:sp>
      <p:sp>
        <p:nvSpPr>
          <p:cNvPr id="3" name="Content Placeholder 2"/>
          <p:cNvSpPr>
            <a:spLocks noGrp="1"/>
          </p:cNvSpPr>
          <p:nvPr>
            <p:ph idx="4294967295"/>
          </p:nvPr>
        </p:nvSpPr>
        <p:spPr/>
        <p:txBody>
          <a:bodyPr/>
          <a:lstStyle/>
          <a:p>
            <a:pPr>
              <a:buFont typeface="Wingdings" charset="2"/>
              <a:buNone/>
            </a:pPr>
            <a:r>
              <a:rPr lang="en-US" sz="2700" dirty="0"/>
              <a:t>	“</a:t>
            </a:r>
            <a:r>
              <a:rPr lang="en-US" sz="2700" dirty="0" err="1"/>
              <a:t>Shou’d</a:t>
            </a:r>
            <a:r>
              <a:rPr lang="en-US" sz="2700" dirty="0"/>
              <a:t> it be </a:t>
            </a:r>
            <a:r>
              <a:rPr lang="en-US" sz="2700" dirty="0" err="1"/>
              <a:t>ask’d</a:t>
            </a:r>
            <a:r>
              <a:rPr lang="en-US" sz="2700" dirty="0"/>
              <a:t> me, whether I sincerely assent to this argument … and whether I be really one of those </a:t>
            </a:r>
            <a:r>
              <a:rPr lang="en-US" sz="2700" dirty="0" err="1"/>
              <a:t>sceptics</a:t>
            </a:r>
            <a:r>
              <a:rPr lang="en-US" sz="2700" dirty="0"/>
              <a:t>, who hold that all is uncertain, and that our judgment is not in </a:t>
            </a:r>
            <a:r>
              <a:rPr lang="en-US" sz="2700" i="1" dirty="0"/>
              <a:t>any</a:t>
            </a:r>
            <a:r>
              <a:rPr lang="en-US" sz="2700" dirty="0"/>
              <a:t> thing </a:t>
            </a:r>
            <a:r>
              <a:rPr lang="en-US" sz="2700" dirty="0" err="1"/>
              <a:t>possest</a:t>
            </a:r>
            <a:r>
              <a:rPr lang="en-US" sz="2700" dirty="0"/>
              <a:t> of </a:t>
            </a:r>
            <a:r>
              <a:rPr lang="en-US" sz="2700" i="1" dirty="0"/>
              <a:t>any</a:t>
            </a:r>
            <a:r>
              <a:rPr lang="en-US" sz="2700" dirty="0"/>
              <a:t> measures of truth and </a:t>
            </a:r>
            <a:r>
              <a:rPr lang="en-US" sz="2700" dirty="0" err="1"/>
              <a:t>falshood</a:t>
            </a:r>
            <a:r>
              <a:rPr lang="en-US" sz="2700" dirty="0"/>
              <a:t>;  I </a:t>
            </a:r>
            <a:r>
              <a:rPr lang="en-US" sz="2700" dirty="0" err="1"/>
              <a:t>shou’d</a:t>
            </a:r>
            <a:r>
              <a:rPr lang="en-US" sz="2700" dirty="0"/>
              <a:t> reply, that this question is entirely superfluous, and that neither I, nor any other person was ever sincerely and constantly of that opinion.  </a:t>
            </a:r>
            <a:r>
              <a:rPr lang="en-US" sz="2700" dirty="0">
                <a:solidFill>
                  <a:srgbClr val="FF9999"/>
                </a:solidFill>
              </a:rPr>
              <a:t>Nature, by an absolute and </a:t>
            </a:r>
            <a:r>
              <a:rPr lang="en-US" sz="2700" dirty="0" err="1">
                <a:solidFill>
                  <a:srgbClr val="FF9999"/>
                </a:solidFill>
              </a:rPr>
              <a:t>uncontroulable</a:t>
            </a:r>
            <a:r>
              <a:rPr lang="en-US" sz="2700" dirty="0">
                <a:solidFill>
                  <a:srgbClr val="FF9999"/>
                </a:solidFill>
              </a:rPr>
              <a:t> necessity has </a:t>
            </a:r>
            <a:r>
              <a:rPr lang="en-US" sz="2700" dirty="0" err="1">
                <a:solidFill>
                  <a:srgbClr val="FF9999"/>
                </a:solidFill>
              </a:rPr>
              <a:t>determin’d</a:t>
            </a:r>
            <a:r>
              <a:rPr lang="en-US" sz="2700" dirty="0">
                <a:solidFill>
                  <a:srgbClr val="FF9999"/>
                </a:solidFill>
              </a:rPr>
              <a:t> us to judge as well as to breathe and feel</a:t>
            </a:r>
            <a:r>
              <a:rPr lang="en-US" sz="2700" dirty="0"/>
              <a:t>; …”  (</a:t>
            </a:r>
            <a:r>
              <a:rPr lang="en-US" sz="2700" i="1" dirty="0"/>
              <a:t>T</a:t>
            </a:r>
            <a:r>
              <a:rPr lang="en-US" sz="2700" dirty="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D5F15A3-2E3C-4B7C-9C5D-68B6F5789E7B}" type="slidenum">
              <a:rPr lang="en-US" sz="1600">
                <a:effectLst>
                  <a:outerShdw blurRad="38100" dist="38100" dir="2700000" algn="tl">
                    <a:srgbClr val="000000"/>
                  </a:outerShdw>
                </a:effectLst>
                <a:ea typeface="ＭＳ Ｐゴシック" charset="-128"/>
              </a:rPr>
              <a:pPr eaLnBrk="1" hangingPunct="1"/>
              <a:t>389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70586488"/>
      </p:ext>
    </p:extLst>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2836-63EB-48F1-B962-A0ED8B849548}"/>
              </a:ext>
            </a:extLst>
          </p:cNvPr>
          <p:cNvSpPr>
            <a:spLocks noGrp="1"/>
          </p:cNvSpPr>
          <p:nvPr>
            <p:ph idx="1"/>
          </p:nvPr>
        </p:nvSpPr>
        <p:spPr>
          <a:xfrm>
            <a:off x="468313" y="1124744"/>
            <a:ext cx="8352159" cy="5472608"/>
          </a:xfrm>
        </p:spPr>
        <p:txBody>
          <a:bodyPr/>
          <a:lstStyle/>
          <a:p>
            <a:r>
              <a:rPr lang="en-US" sz="2700"/>
              <a:t>Garrett (1997, pp. 46-8) defends Hume more straightforwardly, arguing that although one might not be able to </a:t>
            </a:r>
            <a:r>
              <a:rPr lang="en-US" sz="2700" i="1"/>
              <a:t>demonstrate</a:t>
            </a:r>
            <a:r>
              <a:rPr lang="en-US" sz="2700"/>
              <a:t> to others that one was having a simple idea without a simple impression, the fact that blind and deaf people (etc.) don’t claim to have such ideas can be taken as significant:</a:t>
            </a:r>
          </a:p>
          <a:p>
            <a:pPr marL="857250" lvl="2" indent="0">
              <a:spcBef>
                <a:spcPts val="1800"/>
              </a:spcBef>
              <a:buNone/>
            </a:pPr>
            <a:r>
              <a:rPr lang="en-US"/>
              <a:t>“It is a fact, for example, that the blind and the deaf do </a:t>
            </a:r>
            <a:r>
              <a:rPr lang="en-US" i="1"/>
              <a:t>not</a:t>
            </a:r>
            <a:r>
              <a:rPr lang="en-US"/>
              <a:t> report mental images – that is, Humean ‘ideas’ – that are unrelated to any simpler elements previously experienced in sensation or feeling.  …  The fact that the blind and deaf can and do report aspects of their mental lives but do not report such images is surely some evidence that they do not have them.”  (p.46) </a:t>
            </a:r>
          </a:p>
        </p:txBody>
      </p:sp>
      <p:sp>
        <p:nvSpPr>
          <p:cNvPr id="4" name="Slide Number Placeholder 3">
            <a:extLst>
              <a:ext uri="{FF2B5EF4-FFF2-40B4-BE49-F238E27FC236}">
                <a16:creationId xmlns:a16="http://schemas.microsoft.com/office/drawing/2014/main" id="{63F086E2-CA5B-4846-B1DC-C3E0B37E034A}"/>
              </a:ext>
            </a:extLst>
          </p:cNvPr>
          <p:cNvSpPr>
            <a:spLocks noGrp="1"/>
          </p:cNvSpPr>
          <p:nvPr>
            <p:ph type="sldNum" sz="quarter" idx="10"/>
          </p:nvPr>
        </p:nvSpPr>
        <p:spPr/>
        <p:txBody>
          <a:bodyPr/>
          <a:lstStyle/>
          <a:p>
            <a:fld id="{FFD1EE05-59BE-439B-B8B7-F61DC751609B}" type="slidenum">
              <a:rPr lang="en-US" smtClean="0"/>
              <a:pPr/>
              <a:t>39</a:t>
            </a:fld>
            <a:endParaRPr lang="en-US"/>
          </a:p>
        </p:txBody>
      </p:sp>
      <p:sp>
        <p:nvSpPr>
          <p:cNvPr id="5" name="Title 1">
            <a:extLst>
              <a:ext uri="{FF2B5EF4-FFF2-40B4-BE49-F238E27FC236}">
                <a16:creationId xmlns:a16="http://schemas.microsoft.com/office/drawing/2014/main" id="{1A83BEE4-B28F-41F0-A1E0-55EFFC81CA85}"/>
              </a:ext>
            </a:extLst>
          </p:cNvPr>
          <p:cNvSpPr>
            <a:spLocks noGrp="1"/>
          </p:cNvSpPr>
          <p:nvPr>
            <p:ph type="title"/>
          </p:nvPr>
        </p:nvSpPr>
        <p:spPr>
          <a:xfrm>
            <a:off x="457200" y="205805"/>
            <a:ext cx="8229600" cy="702915"/>
          </a:xfrm>
        </p:spPr>
        <p:txBody>
          <a:bodyPr/>
          <a:lstStyle/>
          <a:p>
            <a:r>
              <a:rPr lang="en-US" sz="4000"/>
              <a:t>Garrett’s Second Defence of Hume</a:t>
            </a:r>
            <a:endParaRPr lang="en-GB" sz="4000"/>
          </a:p>
        </p:txBody>
      </p:sp>
    </p:spTree>
    <p:extLst>
      <p:ext uri="{BB962C8B-B14F-4D97-AF65-F5344CB8AC3E}">
        <p14:creationId xmlns:p14="http://schemas.microsoft.com/office/powerpoint/2010/main" val="1832688492"/>
      </p:ext>
    </p:extLst>
  </p:cSld>
  <p:clrMapOvr>
    <a:masterClrMapping/>
  </p:clrMapOvr>
  <p:transition spd="med">
    <p:cove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7F8ED56-1B1C-47F4-81EA-38EC960F20DA}" type="slidenum">
              <a:rPr lang="en-US"/>
              <a:pPr/>
              <a:t>390</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dirty="0">
                <a:latin typeface="+mj-lt"/>
                <a:ea typeface="+mj-ea"/>
                <a:cs typeface="+mj-cs"/>
              </a:rPr>
              <a:t>The Irresistibility of Belief</a:t>
            </a:r>
          </a:p>
        </p:txBody>
      </p:sp>
      <p:sp>
        <p:nvSpPr>
          <p:cNvPr id="3" name="Content Placeholder 2"/>
          <p:cNvSpPr>
            <a:spLocks noGrp="1"/>
          </p:cNvSpPr>
          <p:nvPr>
            <p:ph idx="4294967295"/>
          </p:nvPr>
        </p:nvSpPr>
        <p:spPr/>
        <p:txBody>
          <a:bodyPr/>
          <a:lstStyle/>
          <a:p>
            <a:pPr>
              <a:buFont typeface="Wingdings" charset="2"/>
              <a:buNone/>
            </a:pPr>
            <a:r>
              <a:rPr lang="en-US" sz="2800" dirty="0"/>
              <a:t>	“… nor can we any more forbear viewing certain objects in a stronger and fuller light, upon account of their customary </a:t>
            </a:r>
            <a:r>
              <a:rPr lang="en-US" sz="2800" dirty="0" err="1"/>
              <a:t>connexion</a:t>
            </a:r>
            <a:r>
              <a:rPr lang="en-US" sz="2800" dirty="0"/>
              <a:t> with a present impression, than we can hinder ourselves from thinking as long as we are awake, or seeing the surrounding bodies when we turn our eyes towards them in broad sun-shine.  Whoever has taken the pains to refute the cavils of this </a:t>
            </a:r>
            <a:r>
              <a:rPr lang="en-US" sz="2800" i="1" dirty="0"/>
              <a:t>total</a:t>
            </a:r>
            <a:r>
              <a:rPr lang="en-US" sz="2800" dirty="0"/>
              <a:t> </a:t>
            </a:r>
            <a:r>
              <a:rPr lang="en-US" sz="2800" dirty="0" err="1"/>
              <a:t>scepticism</a:t>
            </a:r>
            <a:r>
              <a:rPr lang="en-US" sz="2800" dirty="0"/>
              <a:t>, has really disputed without an antagonist …”  (</a:t>
            </a:r>
            <a:r>
              <a:rPr lang="en-US" sz="2800" i="1" dirty="0"/>
              <a:t>T</a:t>
            </a:r>
            <a:r>
              <a:rPr lang="en-US" sz="2800" dirty="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808E87C-DEA9-41F8-AE4E-070817DD033E}" type="slidenum">
              <a:rPr lang="en-US" sz="1600">
                <a:effectLst>
                  <a:outerShdw blurRad="38100" dist="38100" dir="2700000" algn="tl">
                    <a:srgbClr val="000000"/>
                  </a:outerShdw>
                </a:effectLst>
                <a:ea typeface="ＭＳ Ｐゴシック" charset="-128"/>
              </a:rPr>
              <a:pPr eaLnBrk="1" hangingPunct="1"/>
              <a:t>390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63945155"/>
      </p:ext>
    </p:extLst>
  </p:cSld>
  <p:clrMapOvr>
    <a:masterClrMapping/>
  </p:clrMapOvr>
  <p:transition spd="med">
    <p:cover/>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76A86E5-4D7D-4E5D-A50C-346AD635E0AD}" type="slidenum">
              <a:rPr lang="en-US"/>
              <a:pPr/>
              <a:t>391</a:t>
            </a:fld>
            <a:endParaRPr lang="en-US"/>
          </a:p>
        </p:txBody>
      </p:sp>
      <p:sp>
        <p:nvSpPr>
          <p:cNvPr id="2" name="Title 1"/>
          <p:cNvSpPr>
            <a:spLocks noGrp="1"/>
          </p:cNvSpPr>
          <p:nvPr>
            <p:ph type="title" idx="4294967295"/>
          </p:nvPr>
        </p:nvSpPr>
        <p:spPr>
          <a:xfrm>
            <a:off x="457200" y="277813"/>
            <a:ext cx="8229600" cy="774923"/>
          </a:xfrm>
        </p:spPr>
        <p:txBody>
          <a:bodyPr/>
          <a:lstStyle/>
          <a:p>
            <a:r>
              <a:rPr lang="en-US" dirty="0"/>
              <a:t>Hume’s Intention Here</a:t>
            </a:r>
          </a:p>
        </p:txBody>
      </p:sp>
      <p:sp>
        <p:nvSpPr>
          <p:cNvPr id="3" name="Content Placeholder 2"/>
          <p:cNvSpPr>
            <a:spLocks noGrp="1"/>
          </p:cNvSpPr>
          <p:nvPr>
            <p:ph idx="4294967295"/>
          </p:nvPr>
        </p:nvSpPr>
        <p:spPr>
          <a:xfrm>
            <a:off x="446856" y="1340768"/>
            <a:ext cx="8157592" cy="5231991"/>
          </a:xfrm>
        </p:spPr>
        <p:txBody>
          <a:bodyPr/>
          <a:lstStyle/>
          <a:p>
            <a:pPr>
              <a:buFont typeface="Wingdings" charset="2"/>
              <a:buNone/>
            </a:pPr>
            <a:r>
              <a:rPr lang="en-US" dirty="0"/>
              <a:t>	</a:t>
            </a:r>
            <a:r>
              <a:rPr lang="en-US" sz="2600" dirty="0"/>
              <a:t>“My intention then in displaying so carefully the arguments of that fantastic sect, is only to make the reader sensible of the truth of my hypothesis, </a:t>
            </a:r>
            <a:r>
              <a:rPr lang="en-US" sz="2600" i="1" dirty="0"/>
              <a:t>that all our </a:t>
            </a:r>
            <a:r>
              <a:rPr lang="en-US" sz="2600" i="1" dirty="0" err="1"/>
              <a:t>reasonings</a:t>
            </a:r>
            <a:r>
              <a:rPr lang="en-US" sz="2600" i="1" dirty="0"/>
              <a:t> concerning causes and effects are </a:t>
            </a:r>
            <a:r>
              <a:rPr lang="en-US" sz="2600" i="1" dirty="0" err="1"/>
              <a:t>deriv’d</a:t>
            </a:r>
            <a:r>
              <a:rPr lang="en-US" sz="2600" i="1" dirty="0"/>
              <a:t> from nothing but custom; and that </a:t>
            </a:r>
            <a:r>
              <a:rPr lang="en-US" sz="2600" i="1" dirty="0">
                <a:solidFill>
                  <a:srgbClr val="FF9999"/>
                </a:solidFill>
              </a:rPr>
              <a:t>belief is more properly an act of the sensitive, than of the cogitative part of our natures</a:t>
            </a:r>
            <a:r>
              <a:rPr lang="en-US" sz="2600" i="1" dirty="0"/>
              <a:t>.  …  </a:t>
            </a:r>
            <a:r>
              <a:rPr lang="en-US" sz="2600" dirty="0">
                <a:solidFill>
                  <a:srgbClr val="FF9999"/>
                </a:solidFill>
              </a:rPr>
              <a:t>I have </a:t>
            </a:r>
            <a:r>
              <a:rPr lang="en-US" sz="2600" dirty="0" err="1">
                <a:solidFill>
                  <a:srgbClr val="FF9999"/>
                </a:solidFill>
              </a:rPr>
              <a:t>prov’d</a:t>
            </a:r>
            <a:r>
              <a:rPr lang="en-US" sz="2600" dirty="0">
                <a:solidFill>
                  <a:srgbClr val="FF9999"/>
                </a:solidFill>
              </a:rPr>
              <a:t>, that … If belief … were a simple act of the thought, without any peculiar manner of conception, or the addition of a force and vivacity, it must infallibly destroy itself, and in every case terminate in a total </a:t>
            </a:r>
            <a:r>
              <a:rPr lang="en-US" sz="2600" dirty="0" err="1">
                <a:solidFill>
                  <a:srgbClr val="FF9999"/>
                </a:solidFill>
              </a:rPr>
              <a:t>suspence</a:t>
            </a:r>
            <a:r>
              <a:rPr lang="en-US" sz="2600" dirty="0">
                <a:solidFill>
                  <a:srgbClr val="FF9999"/>
                </a:solidFill>
              </a:rPr>
              <a:t> of judgment</a:t>
            </a:r>
            <a:r>
              <a:rPr lang="en-US" sz="2600" dirty="0"/>
              <a:t>.”  (</a:t>
            </a:r>
            <a:r>
              <a:rPr lang="en-US" sz="2600" i="1" dirty="0"/>
              <a:t>T</a:t>
            </a:r>
            <a:r>
              <a:rPr lang="en-US" sz="2600" dirty="0"/>
              <a:t> 1.4.1.8)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1332BFB-C3C0-4376-B865-1F82ACE07406}" type="slidenum">
              <a:rPr lang="en-US" sz="1600">
                <a:effectLst>
                  <a:outerShdw blurRad="38100" dist="38100" dir="2700000" algn="tl">
                    <a:srgbClr val="000000"/>
                  </a:outerShdw>
                </a:effectLst>
                <a:ea typeface="ＭＳ Ｐゴシック" charset="-128"/>
              </a:rPr>
              <a:pPr eaLnBrk="1" hangingPunct="1"/>
              <a:t>391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08920534"/>
      </p:ext>
    </p:extLst>
  </p:cSld>
  <p:clrMapOvr>
    <a:masterClrMapping/>
  </p:clrMapOvr>
  <p:transition spd="med">
    <p:cover/>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392</a:t>
            </a:fld>
            <a:endParaRPr lang="en-US"/>
          </a:p>
        </p:txBody>
      </p:sp>
      <p:sp>
        <p:nvSpPr>
          <p:cNvPr id="2" name="Title 1"/>
          <p:cNvSpPr>
            <a:spLocks noGrp="1"/>
          </p:cNvSpPr>
          <p:nvPr>
            <p:ph type="title" idx="4294967295"/>
          </p:nvPr>
        </p:nvSpPr>
        <p:spPr>
          <a:xfrm>
            <a:off x="71500" y="224644"/>
            <a:ext cx="8964996" cy="684076"/>
          </a:xfrm>
        </p:spPr>
        <p:txBody>
          <a:bodyPr/>
          <a:lstStyle/>
          <a:p>
            <a:pPr>
              <a:defRPr/>
            </a:pPr>
            <a:r>
              <a:rPr lang="en-US" sz="3900">
                <a:latin typeface="+mj-lt"/>
                <a:ea typeface="+mj-ea"/>
                <a:cs typeface="+mj-cs"/>
              </a:rPr>
              <a:t>Rejecting Alternative Theories of Belief</a:t>
            </a:r>
            <a:endParaRPr lang="en-US" sz="3900" dirty="0">
              <a:latin typeface="+mj-lt"/>
              <a:ea typeface="+mj-ea"/>
              <a:cs typeface="+mj-cs"/>
            </a:endParaRPr>
          </a:p>
        </p:txBody>
      </p:sp>
      <p:sp>
        <p:nvSpPr>
          <p:cNvPr id="3" name="Content Placeholder 2"/>
          <p:cNvSpPr>
            <a:spLocks noGrp="1"/>
          </p:cNvSpPr>
          <p:nvPr>
            <p:ph idx="4294967295"/>
          </p:nvPr>
        </p:nvSpPr>
        <p:spPr>
          <a:xfrm>
            <a:off x="249746" y="1196752"/>
            <a:ext cx="8642734" cy="5458048"/>
          </a:xfrm>
        </p:spPr>
        <p:txBody>
          <a:bodyPr/>
          <a:lstStyle/>
          <a:p>
            <a:r>
              <a:rPr lang="en-US" sz="2800"/>
              <a:t>Hume thus attacks alternative theories of belief – based on the general notion that our beliefs (do or should) result from </a:t>
            </a:r>
            <a:r>
              <a:rPr lang="en-US" sz="2800" i="1"/>
              <a:t>rational</a:t>
            </a:r>
            <a:r>
              <a:rPr lang="en-US" sz="2800"/>
              <a:t> oversight and judgment – as inevitably leading to total absence of belief, an outcome which is clearly empirically false.</a:t>
            </a:r>
          </a:p>
          <a:p>
            <a:pPr lvl="1">
              <a:spcBef>
                <a:spcPts val="1200"/>
              </a:spcBef>
            </a:pPr>
            <a:r>
              <a:rPr lang="en-US" sz="2500"/>
              <a:t>This attack presupposes that the sceptical argument is </a:t>
            </a:r>
            <a:r>
              <a:rPr lang="en-US" sz="2500" i="1"/>
              <a:t>rationally</a:t>
            </a:r>
            <a:r>
              <a:rPr lang="en-US" sz="2500"/>
              <a:t> correct (hence that a rational-oversight theory of belief would indeed be compelled by it).</a:t>
            </a:r>
          </a:p>
          <a:p>
            <a:pPr lvl="1">
              <a:spcBef>
                <a:spcPts val="1200"/>
              </a:spcBef>
            </a:pPr>
            <a:r>
              <a:rPr lang="en-US" sz="2500"/>
              <a:t>By contrast, Hume’s own theory is that belief arises from the causal operation of </a:t>
            </a:r>
            <a:r>
              <a:rPr lang="en-US" sz="2500" i="1"/>
              <a:t>custom</a:t>
            </a:r>
            <a:r>
              <a:rPr lang="en-US" sz="2500"/>
              <a:t> – which acts by enhancing the vivacity of ideas – in a way that “mere ideas and reflections” cannot prevent (</a:t>
            </a:r>
            <a:r>
              <a:rPr lang="en-US" sz="2500" i="1"/>
              <a:t>T</a:t>
            </a:r>
            <a:r>
              <a:rPr lang="en-US" sz="2500"/>
              <a:t> 1.4.1.8).</a:t>
            </a:r>
            <a:endParaRPr lang="en-US" sz="2500" dirty="0"/>
          </a:p>
          <a:p>
            <a:pPr lvl="1">
              <a:spcBef>
                <a:spcPts val="1200"/>
              </a:spcBef>
              <a:buFontTx/>
              <a:buNone/>
            </a:pPr>
            <a:r>
              <a:rPr lang="en-US"/>
              <a:t>	</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392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58842846"/>
      </p:ext>
    </p:extLst>
  </p:cSld>
  <p:clrMapOvr>
    <a:masterClrMapping/>
  </p:clrMapOvr>
  <p:transition spd="med">
    <p:cover/>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393</a:t>
            </a:fld>
            <a:endParaRPr lang="en-US"/>
          </a:p>
        </p:txBody>
      </p:sp>
      <p:sp>
        <p:nvSpPr>
          <p:cNvPr id="2" name="Title 1"/>
          <p:cNvSpPr>
            <a:spLocks noGrp="1"/>
          </p:cNvSpPr>
          <p:nvPr>
            <p:ph type="title" idx="4294967295"/>
          </p:nvPr>
        </p:nvSpPr>
        <p:spPr>
          <a:xfrm>
            <a:off x="71500" y="116632"/>
            <a:ext cx="9001000" cy="828092"/>
          </a:xfrm>
        </p:spPr>
        <p:txBody>
          <a:bodyPr/>
          <a:lstStyle/>
          <a:p>
            <a:pPr>
              <a:defRPr/>
            </a:pPr>
            <a:r>
              <a:rPr lang="en-US" sz="4000" dirty="0">
                <a:latin typeface="+mj-lt"/>
                <a:ea typeface="+mj-ea"/>
                <a:cs typeface="+mj-cs"/>
              </a:rPr>
              <a:t>How Does </a:t>
            </a:r>
            <a:r>
              <a:rPr lang="en-US" sz="4000">
                <a:latin typeface="+mj-lt"/>
                <a:ea typeface="+mj-ea"/>
                <a:cs typeface="+mj-cs"/>
              </a:rPr>
              <a:t>Hume Avoid the Regress?</a:t>
            </a:r>
            <a:endParaRPr lang="en-US" sz="4000" dirty="0">
              <a:latin typeface="+mj-lt"/>
              <a:ea typeface="+mj-ea"/>
              <a:cs typeface="+mj-cs"/>
            </a:endParaRPr>
          </a:p>
        </p:txBody>
      </p:sp>
      <p:sp>
        <p:nvSpPr>
          <p:cNvPr id="3" name="Content Placeholder 2"/>
          <p:cNvSpPr>
            <a:spLocks noGrp="1"/>
          </p:cNvSpPr>
          <p:nvPr>
            <p:ph idx="4294967295"/>
          </p:nvPr>
        </p:nvSpPr>
        <p:spPr>
          <a:xfrm>
            <a:off x="457200" y="1268760"/>
            <a:ext cx="8183252" cy="5386040"/>
          </a:xfrm>
        </p:spPr>
        <p:txBody>
          <a:bodyPr/>
          <a:lstStyle/>
          <a:p>
            <a:r>
              <a:rPr lang="en-US" sz="3000"/>
              <a:t>How </a:t>
            </a:r>
            <a:r>
              <a:rPr lang="en-US" sz="3000" dirty="0"/>
              <a:t>does Hume’s own account of belief escape this iterative weakening and eventual reduction to complete suspension?</a:t>
            </a:r>
          </a:p>
          <a:p>
            <a:pPr lvl="1">
              <a:buFontTx/>
              <a:buNone/>
            </a:pPr>
            <a:r>
              <a:rPr lang="en-US" sz="2700" dirty="0"/>
              <a:t>	</a:t>
            </a:r>
            <a:r>
              <a:rPr lang="en-US" sz="2500" dirty="0"/>
              <a:t>“I answer, that after the first and second decision; as the action of the mind becomes </a:t>
            </a:r>
            <a:r>
              <a:rPr lang="en-US" sz="2500" dirty="0" err="1"/>
              <a:t>forc’d</a:t>
            </a:r>
            <a:r>
              <a:rPr lang="en-US" sz="2500" dirty="0"/>
              <a:t> and unnatural, and the ideas faint and obscure; </a:t>
            </a:r>
            <a:r>
              <a:rPr lang="en-US" sz="2500" dirty="0" err="1"/>
              <a:t>tho</a:t>
            </a:r>
            <a:r>
              <a:rPr lang="en-US" sz="2500" dirty="0"/>
              <a:t>’ the principles … be the same …; yet their influence on the imagination [weakens] …”  (</a:t>
            </a:r>
            <a:r>
              <a:rPr lang="en-US" sz="2500" i="1" dirty="0"/>
              <a:t>T</a:t>
            </a:r>
            <a:r>
              <a:rPr lang="en-US" sz="2500" dirty="0"/>
              <a:t> 1.4.1.10)</a:t>
            </a:r>
          </a:p>
          <a:p>
            <a:pPr>
              <a:spcBef>
                <a:spcPts val="1800"/>
              </a:spcBef>
            </a:pPr>
            <a:r>
              <a:rPr lang="en-US" sz="3000" dirty="0"/>
              <a:t>As Hume remarks</a:t>
            </a:r>
            <a:r>
              <a:rPr lang="en-US" sz="3000"/>
              <a:t>, this </a:t>
            </a:r>
            <a:r>
              <a:rPr lang="en-US" sz="3000" dirty="0"/>
              <a:t>difficulty of following and being moved by abstruse arguments is very familiar to us.  (</a:t>
            </a:r>
            <a:r>
              <a:rPr lang="en-US" sz="3000" i="1" dirty="0"/>
              <a:t>T</a:t>
            </a:r>
            <a:r>
              <a:rPr lang="en-US" sz="3000" dirty="0"/>
              <a:t> 1.4.1.11, cf. 1.3.13.17)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393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82117019"/>
      </p:ext>
    </p:extLst>
  </p:cSld>
  <p:clrMapOvr>
    <a:masterClrMapping/>
  </p:clrMapOvr>
  <p:transition spd="med">
    <p:cover/>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394</a:t>
            </a:fld>
            <a:endParaRPr lang="en-US"/>
          </a:p>
        </p:txBody>
      </p:sp>
      <p:sp>
        <p:nvSpPr>
          <p:cNvPr id="2" name="Title 1"/>
          <p:cNvSpPr>
            <a:spLocks noGrp="1"/>
          </p:cNvSpPr>
          <p:nvPr>
            <p:ph type="title" idx="4294967295"/>
          </p:nvPr>
        </p:nvSpPr>
        <p:spPr>
          <a:xfrm>
            <a:off x="143508" y="277813"/>
            <a:ext cx="8784976" cy="774923"/>
          </a:xfrm>
        </p:spPr>
        <p:txBody>
          <a:bodyPr/>
          <a:lstStyle/>
          <a:p>
            <a:pPr>
              <a:defRPr/>
            </a:pPr>
            <a:r>
              <a:rPr lang="en-US" dirty="0">
                <a:latin typeface="+mj-lt"/>
                <a:ea typeface="+mj-ea"/>
                <a:cs typeface="+mj-cs"/>
              </a:rPr>
              <a:t>The Significance of the Argument</a:t>
            </a:r>
          </a:p>
        </p:txBody>
      </p:sp>
      <p:sp>
        <p:nvSpPr>
          <p:cNvPr id="3" name="Content Placeholder 2"/>
          <p:cNvSpPr>
            <a:spLocks noGrp="1"/>
          </p:cNvSpPr>
          <p:nvPr>
            <p:ph idx="4294967295"/>
          </p:nvPr>
        </p:nvSpPr>
        <p:spPr>
          <a:xfrm>
            <a:off x="323528" y="1376772"/>
            <a:ext cx="8604956" cy="5242024"/>
          </a:xfrm>
        </p:spPr>
        <p:txBody>
          <a:bodyPr/>
          <a:lstStyle/>
          <a:p>
            <a:r>
              <a:rPr lang="en-US" sz="3000" dirty="0"/>
              <a:t>Hume anticipates </a:t>
            </a:r>
            <a:r>
              <a:rPr lang="en-US" sz="3000" i="1" dirty="0"/>
              <a:t>T</a:t>
            </a:r>
            <a:r>
              <a:rPr lang="en-US" sz="3000" dirty="0"/>
              <a:t> 1.4.1 in the previous Part:</a:t>
            </a:r>
          </a:p>
          <a:p>
            <a:pPr lvl="1">
              <a:buFontTx/>
              <a:buNone/>
            </a:pPr>
            <a:r>
              <a:rPr lang="en-US" sz="2700" dirty="0"/>
              <a:t>	</a:t>
            </a:r>
            <a:r>
              <a:rPr lang="en-US" sz="2500" dirty="0"/>
              <a:t>“we shall find afterwards, [note to </a:t>
            </a:r>
            <a:r>
              <a:rPr lang="en-US" sz="2500" i="1" dirty="0"/>
              <a:t>T</a:t>
            </a:r>
            <a:r>
              <a:rPr lang="en-US" sz="2500" dirty="0"/>
              <a:t> 1.4.1] … one very memorable exception [to iterative psychological weakening], </a:t>
            </a:r>
            <a:r>
              <a:rPr lang="en-US" sz="2500" dirty="0">
                <a:solidFill>
                  <a:srgbClr val="FF9999"/>
                </a:solidFill>
              </a:rPr>
              <a:t>which is of vast consequence</a:t>
            </a:r>
            <a:r>
              <a:rPr lang="en-US" sz="2500" dirty="0"/>
              <a:t> in the present subject of the understanding.”  (</a:t>
            </a:r>
            <a:r>
              <a:rPr lang="en-US" sz="2500" i="1" dirty="0"/>
              <a:t>T</a:t>
            </a:r>
            <a:r>
              <a:rPr lang="en-US" sz="2500" dirty="0"/>
              <a:t> 1.3.13.5)</a:t>
            </a:r>
          </a:p>
          <a:p>
            <a:pPr>
              <a:spcBef>
                <a:spcPts val="1800"/>
              </a:spcBef>
            </a:pPr>
            <a:r>
              <a:rPr lang="en-US" sz="3000" dirty="0"/>
              <a:t>He also draws on it in the conclusion of Book 1:</a:t>
            </a:r>
          </a:p>
          <a:p>
            <a:pPr lvl="1">
              <a:buFontTx/>
              <a:buNone/>
            </a:pPr>
            <a:r>
              <a:rPr lang="en-US" sz="2700" dirty="0"/>
              <a:t>	</a:t>
            </a:r>
            <a:r>
              <a:rPr lang="en-US" sz="2500" dirty="0"/>
              <a:t>“I have already shown, [note to </a:t>
            </a:r>
            <a:r>
              <a:rPr lang="en-US" sz="2500" i="1" dirty="0"/>
              <a:t>T</a:t>
            </a:r>
            <a:r>
              <a:rPr lang="en-US" sz="2500" dirty="0"/>
              <a:t> 1.4.1] that </a:t>
            </a:r>
            <a:r>
              <a:rPr lang="en-US" sz="2500" dirty="0">
                <a:solidFill>
                  <a:srgbClr val="FF9999"/>
                </a:solidFill>
              </a:rPr>
              <a:t>the under-standing, when it acts alone, and according to its most general principles, entirely subverts itself</a:t>
            </a:r>
            <a:r>
              <a:rPr lang="en-US" sz="2500" dirty="0"/>
              <a:t>, and leaves not the lowest degree of evidence in any proposition, either in philosophy or common life.”  (</a:t>
            </a:r>
            <a:r>
              <a:rPr lang="en-US" sz="2500" i="1" dirty="0"/>
              <a:t>T</a:t>
            </a:r>
            <a:r>
              <a:rPr lang="en-US" sz="2500" dirty="0"/>
              <a:t> 1.4.7.7)</a:t>
            </a:r>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394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42486061"/>
      </p:ext>
    </p:extLst>
  </p:cSld>
  <p:clrMapOvr>
    <a:masterClrMapping/>
  </p:clrMapOvr>
  <p:transition spd="med">
    <p:cover/>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9036CE2-C380-4C80-87A7-3B1DFC8CCA69}" type="slidenum">
              <a:rPr lang="en-US"/>
              <a:pPr/>
              <a:t>395</a:t>
            </a:fld>
            <a:endParaRPr lang="en-US"/>
          </a:p>
        </p:txBody>
      </p:sp>
      <p:sp>
        <p:nvSpPr>
          <p:cNvPr id="2" name="Title 1"/>
          <p:cNvSpPr>
            <a:spLocks noGrp="1"/>
          </p:cNvSpPr>
          <p:nvPr>
            <p:ph type="title" idx="4294967295"/>
          </p:nvPr>
        </p:nvSpPr>
        <p:spPr>
          <a:xfrm>
            <a:off x="457200" y="224644"/>
            <a:ext cx="8229600" cy="954943"/>
          </a:xfrm>
        </p:spPr>
        <p:txBody>
          <a:bodyPr/>
          <a:lstStyle/>
          <a:p>
            <a:pPr>
              <a:defRPr/>
            </a:pPr>
            <a:r>
              <a:rPr lang="en-US" dirty="0">
                <a:latin typeface="+mj-lt"/>
                <a:ea typeface="+mj-ea"/>
                <a:cs typeface="+mj-cs"/>
              </a:rPr>
              <a:t>A Trivial Property of the Fancy</a:t>
            </a:r>
          </a:p>
        </p:txBody>
      </p:sp>
      <p:sp>
        <p:nvSpPr>
          <p:cNvPr id="3" name="Content Placeholder 2"/>
          <p:cNvSpPr>
            <a:spLocks noGrp="1"/>
          </p:cNvSpPr>
          <p:nvPr>
            <p:ph idx="4294967295"/>
          </p:nvPr>
        </p:nvSpPr>
        <p:spPr>
          <a:xfrm>
            <a:off x="431540" y="1448780"/>
            <a:ext cx="8388932" cy="4997152"/>
          </a:xfrm>
        </p:spPr>
        <p:txBody>
          <a:bodyPr/>
          <a:lstStyle/>
          <a:p>
            <a:r>
              <a:rPr lang="en-US" sz="2700"/>
              <a:t>As discussed in Lecture 8 on </a:t>
            </a:r>
            <a:r>
              <a:rPr lang="en-US" sz="2700" i="1"/>
              <a:t>Treatise </a:t>
            </a:r>
            <a:r>
              <a:rPr lang="en-US" sz="2700"/>
              <a:t>1.4.7, this point is extremely significant: we are saved “</a:t>
            </a:r>
            <a:r>
              <a:rPr lang="en-US" sz="2700" dirty="0"/>
              <a:t>from … total </a:t>
            </a:r>
            <a:r>
              <a:rPr lang="en-US" sz="2700" dirty="0" err="1"/>
              <a:t>scepticism</a:t>
            </a:r>
            <a:r>
              <a:rPr lang="en-US" sz="2700" dirty="0"/>
              <a:t> only by means of </a:t>
            </a:r>
            <a:r>
              <a:rPr lang="en-US" sz="2700" dirty="0">
                <a:solidFill>
                  <a:srgbClr val="FF9999"/>
                </a:solidFill>
              </a:rPr>
              <a:t>that singular and seemingly trivial property of the fancy </a:t>
            </a:r>
            <a:r>
              <a:rPr lang="en-US" sz="2700" dirty="0"/>
              <a:t>[i.e. the imagination], by which we enter with difficulty into remote views of things”.</a:t>
            </a:r>
          </a:p>
          <a:p>
            <a:pPr>
              <a:spcBef>
                <a:spcPts val="1800"/>
              </a:spcBef>
            </a:pPr>
            <a:r>
              <a:rPr lang="en-US" sz="2700" dirty="0"/>
              <a:t>This ultimately raises serious doubts about the adequacy </a:t>
            </a:r>
            <a:r>
              <a:rPr lang="en-US" sz="2700"/>
              <a:t>of Hume’s </a:t>
            </a:r>
            <a:r>
              <a:rPr lang="en-US" sz="2700" dirty="0"/>
              <a:t>response to </a:t>
            </a:r>
            <a:r>
              <a:rPr lang="en-US" sz="2700" dirty="0" err="1"/>
              <a:t>scepticism</a:t>
            </a:r>
            <a:r>
              <a:rPr lang="en-US" sz="2700" dirty="0"/>
              <a:t> in the </a:t>
            </a:r>
            <a:r>
              <a:rPr lang="en-US" sz="2700" i="1" dirty="0"/>
              <a:t>Treatise</a:t>
            </a:r>
            <a:r>
              <a:rPr lang="en-US" sz="2700" dirty="0"/>
              <a:t>: </a:t>
            </a:r>
            <a:r>
              <a:rPr lang="en-US" sz="2700" dirty="0" err="1"/>
              <a:t>scepticism</a:t>
            </a:r>
            <a:r>
              <a:rPr lang="en-US" sz="2700" dirty="0"/>
              <a:t> seems to be avoidable only by relying on what we would normally consider </a:t>
            </a:r>
            <a:r>
              <a:rPr lang="en-US" sz="2700"/>
              <a:t>to be </a:t>
            </a:r>
            <a:r>
              <a:rPr lang="en-US" sz="2700" i="1"/>
              <a:t>trivial</a:t>
            </a:r>
            <a:r>
              <a:rPr lang="en-US" sz="2700"/>
              <a:t> and </a:t>
            </a:r>
            <a:r>
              <a:rPr lang="en-US" sz="2700" i="1" dirty="0"/>
              <a:t>irrational</a:t>
            </a:r>
            <a:r>
              <a:rPr lang="en-US" sz="2700" dirty="0"/>
              <a:t> principles of the imagination.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9FE1E2C-A100-41DC-8626-6FE60F556E76}" type="slidenum">
              <a:rPr lang="en-US" sz="1600">
                <a:effectLst>
                  <a:outerShdw blurRad="38100" dist="38100" dir="2700000" algn="tl">
                    <a:srgbClr val="000000"/>
                  </a:outerShdw>
                </a:effectLst>
                <a:ea typeface="ＭＳ Ｐゴシック" charset="-128"/>
              </a:rPr>
              <a:pPr eaLnBrk="1" hangingPunct="1"/>
              <a:t>395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05947048"/>
      </p:ext>
    </p:extLst>
  </p:cSld>
  <p:clrMapOvr>
    <a:masterClrMapping/>
  </p:clrMapOvr>
  <p:transition spd="med">
    <p:cover/>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FFCECFA-3FC5-49F3-9DED-82BB779EF613}" type="slidenum">
              <a:rPr lang="en-US"/>
              <a:pPr/>
              <a:t>396</a:t>
            </a:fld>
            <a:endParaRPr lang="en-US"/>
          </a:p>
        </p:txBody>
      </p:sp>
      <p:sp>
        <p:nvSpPr>
          <p:cNvPr id="2" name="Title 1"/>
          <p:cNvSpPr>
            <a:spLocks noGrp="1"/>
          </p:cNvSpPr>
          <p:nvPr>
            <p:ph type="title" idx="4294967295"/>
          </p:nvPr>
        </p:nvSpPr>
        <p:spPr>
          <a:xfrm>
            <a:off x="457200" y="152636"/>
            <a:ext cx="8229600" cy="846931"/>
          </a:xfrm>
        </p:spPr>
        <p:txBody>
          <a:bodyPr/>
          <a:lstStyle/>
          <a:p>
            <a:r>
              <a:rPr lang="en-US"/>
              <a:t>Is Hume’s Argument Strong?</a:t>
            </a:r>
          </a:p>
        </p:txBody>
      </p:sp>
      <p:sp>
        <p:nvSpPr>
          <p:cNvPr id="3" name="Content Placeholder 2"/>
          <p:cNvSpPr>
            <a:spLocks noGrp="1"/>
          </p:cNvSpPr>
          <p:nvPr>
            <p:ph idx="4294967295"/>
          </p:nvPr>
        </p:nvSpPr>
        <p:spPr>
          <a:xfrm>
            <a:off x="457200" y="1376772"/>
            <a:ext cx="8229600" cy="5278028"/>
          </a:xfrm>
        </p:spPr>
        <p:txBody>
          <a:bodyPr/>
          <a:lstStyle/>
          <a:p>
            <a:r>
              <a:rPr lang="en-US" sz="3000" dirty="0"/>
              <a:t>The </a:t>
            </a:r>
            <a:r>
              <a:rPr lang="en-US" sz="3000" i="1" dirty="0"/>
              <a:t>T</a:t>
            </a:r>
            <a:r>
              <a:rPr lang="en-US" sz="3000" dirty="0"/>
              <a:t> 1.4.1 argument </a:t>
            </a:r>
            <a:r>
              <a:rPr lang="en-US" sz="3000"/>
              <a:t>seems very dubious</a:t>
            </a:r>
            <a:r>
              <a:rPr lang="en-US" sz="3000" dirty="0"/>
              <a:t>:</a:t>
            </a:r>
          </a:p>
          <a:p>
            <a:pPr lvl="1">
              <a:spcBef>
                <a:spcPts val="1800"/>
              </a:spcBef>
            </a:pPr>
            <a:r>
              <a:rPr lang="en-US" dirty="0"/>
              <a:t>Suppose I make a </a:t>
            </a:r>
            <a:r>
              <a:rPr lang="en-US"/>
              <a:t>mathematical judgment</a:t>
            </a:r>
            <a:r>
              <a:rPr lang="en-US" dirty="0"/>
              <a:t>.</a:t>
            </a:r>
          </a:p>
          <a:p>
            <a:pPr lvl="1">
              <a:spcBef>
                <a:spcPts val="1800"/>
              </a:spcBef>
            </a:pPr>
            <a:r>
              <a:rPr lang="en-US"/>
              <a:t>Suppose experience </a:t>
            </a:r>
            <a:r>
              <a:rPr lang="en-US" dirty="0"/>
              <a:t>suggests to me that I go wrong about 5% of the time in </a:t>
            </a:r>
            <a:r>
              <a:rPr lang="en-US"/>
              <a:t>such judgments</a:t>
            </a:r>
            <a:r>
              <a:rPr lang="en-US" dirty="0"/>
              <a:t>; so I adjust my credence to 95%.</a:t>
            </a:r>
          </a:p>
          <a:p>
            <a:pPr lvl="1">
              <a:spcBef>
                <a:spcPts val="1800"/>
              </a:spcBef>
            </a:pPr>
            <a:r>
              <a:rPr lang="en-US" dirty="0"/>
              <a:t>Then it occurs to me that my estimate of 5% might be wrong … but why should this make me assume that my estimate is likely to be too </a:t>
            </a:r>
            <a:r>
              <a:rPr lang="en-US" i="1" dirty="0"/>
              <a:t>optimistic</a:t>
            </a:r>
            <a:r>
              <a:rPr lang="en-US" dirty="0"/>
              <a:t> rather than </a:t>
            </a:r>
            <a:r>
              <a:rPr lang="en-US" i="1" dirty="0"/>
              <a:t>pessimistic</a:t>
            </a:r>
            <a:r>
              <a:rPr lang="en-US" dirty="0"/>
              <a:t>?  Maybe my credence should be </a:t>
            </a:r>
            <a:r>
              <a:rPr lang="en-US" i="1" dirty="0"/>
              <a:t>greater than</a:t>
            </a:r>
            <a:r>
              <a:rPr lang="en-US" dirty="0"/>
              <a:t> 95%?</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CEB6BB7-B9FC-46E4-A206-907080C4F839}" type="slidenum">
              <a:rPr lang="en-US" sz="1600">
                <a:effectLst>
                  <a:outerShdw blurRad="38100" dist="38100" dir="2700000" algn="tl">
                    <a:srgbClr val="000000"/>
                  </a:outerShdw>
                </a:effectLst>
                <a:ea typeface="ＭＳ Ｐゴシック" charset="-128"/>
              </a:rPr>
              <a:pPr eaLnBrk="1" hangingPunct="1"/>
              <a:t>396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15021191"/>
      </p:ext>
    </p:extLst>
  </p:cSld>
  <p:clrMapOvr>
    <a:masterClrMapping/>
  </p:clrMapOvr>
  <p:transition spd="med">
    <p:cove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397</a:t>
            </a:fld>
            <a:endParaRPr lang="en-US"/>
          </a:p>
        </p:txBody>
      </p:sp>
      <p:sp>
        <p:nvSpPr>
          <p:cNvPr id="2" name="Title 1"/>
          <p:cNvSpPr>
            <a:spLocks noGrp="1"/>
          </p:cNvSpPr>
          <p:nvPr>
            <p:ph type="title" idx="4294967295"/>
          </p:nvPr>
        </p:nvSpPr>
        <p:spPr>
          <a:xfrm>
            <a:off x="457200" y="224644"/>
            <a:ext cx="8229600" cy="810927"/>
          </a:xfrm>
        </p:spPr>
        <p:txBody>
          <a:bodyPr/>
          <a:lstStyle/>
          <a:p>
            <a:pPr>
              <a:defRPr/>
            </a:pPr>
            <a:r>
              <a:rPr lang="en-US"/>
              <a:t>A Spreading “Margin of Error”?</a:t>
            </a:r>
            <a:endParaRPr lang="en-US" dirty="0">
              <a:latin typeface="+mj-lt"/>
              <a:ea typeface="+mj-ea"/>
              <a:cs typeface="+mj-cs"/>
            </a:endParaRPr>
          </a:p>
        </p:txBody>
      </p:sp>
      <p:sp>
        <p:nvSpPr>
          <p:cNvPr id="3" name="Content Placeholder 2"/>
          <p:cNvSpPr>
            <a:spLocks noGrp="1"/>
          </p:cNvSpPr>
          <p:nvPr>
            <p:ph idx="4294967295"/>
          </p:nvPr>
        </p:nvSpPr>
        <p:spPr>
          <a:xfrm>
            <a:off x="457200" y="1304764"/>
            <a:ext cx="8462963" cy="5350036"/>
          </a:xfrm>
        </p:spPr>
        <p:txBody>
          <a:bodyPr/>
          <a:lstStyle/>
          <a:p>
            <a:r>
              <a:rPr lang="en-US" sz="2800" dirty="0"/>
              <a:t>Some defenders of Hume (e.g. Bennett, Owen) admit that reduction isn’t forced, but suggest that iteration implies a “spreading” of the probability estimate, so it becomes completely non-specific.</a:t>
            </a:r>
          </a:p>
          <a:p>
            <a:pPr>
              <a:spcBef>
                <a:spcPts val="1200"/>
              </a:spcBef>
            </a:pPr>
            <a:r>
              <a:rPr lang="en-US" sz="2800" dirty="0"/>
              <a:t>But this doesn’t </a:t>
            </a:r>
            <a:r>
              <a:rPr lang="en-US" sz="2800"/>
              <a:t>fit Hume’s account of belief as a vivacious idea – belief involves </a:t>
            </a:r>
            <a:r>
              <a:rPr lang="en-US" sz="2800" i="1"/>
              <a:t>a specific level of felt vivacity</a:t>
            </a:r>
            <a:r>
              <a:rPr lang="en-US" sz="2800"/>
              <a:t>, not reflective judgment over a range.</a:t>
            </a:r>
          </a:p>
          <a:p>
            <a:pPr>
              <a:spcBef>
                <a:spcPts val="1200"/>
              </a:spcBef>
            </a:pPr>
            <a:r>
              <a:rPr lang="en-US" sz="2800"/>
              <a:t>Moreover like other defences of Hume, it has never been spelled out beyond vague hand-waving, and no such defence has achieved sufficient rigour to yield mathematical plausibility.</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397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8137729"/>
      </p:ext>
    </p:extLst>
  </p:cSld>
  <p:clrMapOvr>
    <a:masterClrMapping/>
  </p:clrMapOvr>
  <p:transition spd="med">
    <p:cover/>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398</a:t>
            </a:fld>
            <a:endParaRPr lang="en-US"/>
          </a:p>
        </p:txBody>
      </p:sp>
      <p:sp>
        <p:nvSpPr>
          <p:cNvPr id="2" name="Title 1"/>
          <p:cNvSpPr>
            <a:spLocks noGrp="1"/>
          </p:cNvSpPr>
          <p:nvPr>
            <p:ph type="title" idx="4294967295"/>
          </p:nvPr>
        </p:nvSpPr>
        <p:spPr>
          <a:xfrm>
            <a:off x="457200" y="188640"/>
            <a:ext cx="8229600" cy="695522"/>
          </a:xfrm>
        </p:spPr>
        <p:txBody>
          <a:bodyPr/>
          <a:lstStyle/>
          <a:p>
            <a:pPr>
              <a:defRPr/>
            </a:pPr>
            <a:r>
              <a:rPr lang="en-US" dirty="0">
                <a:latin typeface="+mj-lt"/>
                <a:ea typeface="+mj-ea"/>
                <a:cs typeface="+mj-cs"/>
              </a:rPr>
              <a:t>Why Iterate?</a:t>
            </a:r>
          </a:p>
        </p:txBody>
      </p:sp>
      <p:sp>
        <p:nvSpPr>
          <p:cNvPr id="3" name="Content Placeholder 2"/>
          <p:cNvSpPr>
            <a:spLocks noGrp="1"/>
          </p:cNvSpPr>
          <p:nvPr>
            <p:ph idx="4294967295"/>
          </p:nvPr>
        </p:nvSpPr>
        <p:spPr>
          <a:xfrm>
            <a:off x="323528" y="1124744"/>
            <a:ext cx="8568952" cy="5400600"/>
          </a:xfrm>
        </p:spPr>
        <p:txBody>
          <a:bodyPr/>
          <a:lstStyle/>
          <a:p>
            <a:r>
              <a:rPr lang="en-US" sz="2600"/>
              <a:t>More fundamentally, </a:t>
            </a:r>
            <a:r>
              <a:rPr lang="en-US" sz="2600" i="1">
                <a:solidFill>
                  <a:srgbClr val="FF9999"/>
                </a:solidFill>
              </a:rPr>
              <a:t>the </a:t>
            </a:r>
            <a:r>
              <a:rPr lang="en-US" sz="2600" i="1" dirty="0">
                <a:solidFill>
                  <a:srgbClr val="FF9999"/>
                </a:solidFill>
              </a:rPr>
              <a:t>case for repeated iteration is hopeless</a:t>
            </a:r>
            <a:r>
              <a:rPr lang="en-US" sz="2600" dirty="0"/>
              <a:t>.  My credence in my mathematical judgment should – on the very principles explained at </a:t>
            </a:r>
            <a:r>
              <a:rPr lang="en-US" sz="2600" i="1" dirty="0"/>
              <a:t>T</a:t>
            </a:r>
            <a:r>
              <a:rPr lang="en-US" sz="2600" dirty="0"/>
              <a:t> 1.4.1.1 – depend on my reliability [and hence remembered track record] in judging </a:t>
            </a:r>
            <a:r>
              <a:rPr lang="en-US" sz="2600" i="1" dirty="0"/>
              <a:t>mathematics</a:t>
            </a:r>
            <a:r>
              <a:rPr lang="en-US" sz="2600" dirty="0"/>
              <a:t>, not on my reliability in judging my reliability in judging … (etc.).</a:t>
            </a:r>
          </a:p>
          <a:p>
            <a:pPr lvl="1">
              <a:spcBef>
                <a:spcPts val="1800"/>
              </a:spcBef>
            </a:pPr>
            <a:r>
              <a:rPr lang="en-US" sz="2500" dirty="0"/>
              <a:t>Hume’s argument </a:t>
            </a:r>
            <a:r>
              <a:rPr lang="en-US" sz="2500" i="1" dirty="0"/>
              <a:t>itself</a:t>
            </a:r>
            <a:r>
              <a:rPr lang="en-US" sz="2500" dirty="0"/>
              <a:t> relies on memory and records, explicitly appealing to the “history of the instances” of my past judgments (</a:t>
            </a:r>
            <a:r>
              <a:rPr lang="en-US" sz="2500" i="1" dirty="0"/>
              <a:t>T</a:t>
            </a:r>
            <a:r>
              <a:rPr lang="en-US" sz="2500" dirty="0"/>
              <a:t> 1.4.1.1), and expressing no </a:t>
            </a:r>
            <a:r>
              <a:rPr lang="en-US" sz="2500" dirty="0" err="1"/>
              <a:t>scepticism</a:t>
            </a:r>
            <a:r>
              <a:rPr lang="en-US" sz="2500" dirty="0"/>
              <a:t> about our memory or record-taking ability etc.  These remembered/recorded statistics remain what they are, </a:t>
            </a:r>
            <a:r>
              <a:rPr lang="en-US" sz="2500" i="1" dirty="0"/>
              <a:t>irrespective of how good or bad I might be at iterative reflexive judgments</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398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13478536"/>
      </p:ext>
    </p:extLst>
  </p:cSld>
  <p:clrMapOvr>
    <a:masterClrMapping/>
  </p:clrMapOvr>
  <p:transition spd="med">
    <p:cover/>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399</a:t>
            </a:fld>
            <a:endParaRPr lang="en-US"/>
          </a:p>
        </p:txBody>
      </p:sp>
      <p:sp>
        <p:nvSpPr>
          <p:cNvPr id="2" name="Title 1"/>
          <p:cNvSpPr>
            <a:spLocks noGrp="1"/>
          </p:cNvSpPr>
          <p:nvPr>
            <p:ph type="title" idx="4294967295"/>
          </p:nvPr>
        </p:nvSpPr>
        <p:spPr>
          <a:xfrm>
            <a:off x="179512" y="152636"/>
            <a:ext cx="8748972" cy="637555"/>
          </a:xfrm>
        </p:spPr>
        <p:txBody>
          <a:bodyPr/>
          <a:lstStyle/>
          <a:p>
            <a:pPr>
              <a:defRPr/>
            </a:pPr>
            <a:r>
              <a:rPr lang="en-US" sz="4200" dirty="0">
                <a:latin typeface="+mj-lt"/>
                <a:ea typeface="+mj-ea"/>
                <a:cs typeface="+mj-cs"/>
              </a:rPr>
              <a:t>Where is the Obligation of Reason?</a:t>
            </a:r>
          </a:p>
        </p:txBody>
      </p:sp>
      <p:sp>
        <p:nvSpPr>
          <p:cNvPr id="3" name="Content Placeholder 2"/>
          <p:cNvSpPr>
            <a:spLocks noGrp="1"/>
          </p:cNvSpPr>
          <p:nvPr>
            <p:ph idx="4294967295"/>
          </p:nvPr>
        </p:nvSpPr>
        <p:spPr>
          <a:xfrm>
            <a:off x="576325" y="1052736"/>
            <a:ext cx="8316155" cy="5414640"/>
          </a:xfrm>
        </p:spPr>
        <p:txBody>
          <a:bodyPr/>
          <a:lstStyle/>
          <a:p>
            <a:r>
              <a:rPr lang="en-US" sz="2600" dirty="0"/>
              <a:t>Even if there were some good reason </a:t>
            </a:r>
            <a:r>
              <a:rPr lang="en-US" sz="2600" i="1" dirty="0"/>
              <a:t>in principle</a:t>
            </a:r>
            <a:r>
              <a:rPr lang="en-US" sz="2600" dirty="0"/>
              <a:t> to iterate up lots of levels, </a:t>
            </a:r>
            <a:r>
              <a:rPr lang="en-US" sz="2600" i="1" dirty="0"/>
              <a:t>in practice </a:t>
            </a:r>
            <a:r>
              <a:rPr lang="en-US" sz="2600"/>
              <a:t>doing so:</a:t>
            </a:r>
          </a:p>
          <a:p>
            <a:pPr lvl="1"/>
            <a:r>
              <a:rPr lang="en-US" sz="2400"/>
              <a:t> Is psychologically impossible </a:t>
            </a:r>
            <a:r>
              <a:rPr lang="en-US" sz="2400" dirty="0"/>
              <a:t>for </a:t>
            </a:r>
            <a:r>
              <a:rPr lang="en-US" sz="2400"/>
              <a:t>us (</a:t>
            </a:r>
            <a:r>
              <a:rPr lang="en-US" sz="2400" i="1"/>
              <a:t>T</a:t>
            </a:r>
            <a:r>
              <a:rPr lang="en-US" sz="2400"/>
              <a:t> 1.4.1.10);</a:t>
            </a:r>
          </a:p>
          <a:p>
            <a:pPr lvl="1"/>
            <a:r>
              <a:rPr lang="en-US" sz="2400"/>
              <a:t>Confuses and pulls </a:t>
            </a:r>
            <a:r>
              <a:rPr lang="en-US" sz="2400" dirty="0"/>
              <a:t>us away from the </a:t>
            </a:r>
            <a:r>
              <a:rPr lang="en-US" sz="2400"/>
              <a:t>true statistics;</a:t>
            </a:r>
          </a:p>
          <a:p>
            <a:pPr lvl="1"/>
            <a:r>
              <a:rPr lang="en-US" sz="2400"/>
              <a:t>If we were able to do it, would obliterate all belief.</a:t>
            </a:r>
          </a:p>
          <a:p>
            <a:pPr>
              <a:spcBef>
                <a:spcPts val="1200"/>
              </a:spcBef>
              <a:buFont typeface="Arial" panose="020B0604020202020204" pitchFamily="34" charset="0"/>
              <a:buChar char=" "/>
            </a:pPr>
            <a:r>
              <a:rPr lang="en-US" sz="2600"/>
              <a:t>So </a:t>
            </a:r>
            <a:r>
              <a:rPr lang="en-US" sz="2600" dirty="0"/>
              <a:t>how can it possibly be </a:t>
            </a:r>
            <a:r>
              <a:rPr lang="en-US" sz="2600" i="1" dirty="0"/>
              <a:t>an obligation of reason</a:t>
            </a:r>
            <a:r>
              <a:rPr lang="en-US" sz="2600" dirty="0"/>
              <a:t> to iterate</a:t>
            </a:r>
            <a:r>
              <a:rPr lang="en-US" sz="2600"/>
              <a:t>, as </a:t>
            </a:r>
            <a:r>
              <a:rPr lang="en-US" sz="2600" i="1"/>
              <a:t>T </a:t>
            </a:r>
            <a:r>
              <a:rPr lang="en-US" sz="2600" dirty="0"/>
              <a:t>1.4.1.6 insists?</a:t>
            </a:r>
          </a:p>
          <a:p>
            <a:pPr>
              <a:spcBef>
                <a:spcPts val="1800"/>
              </a:spcBef>
            </a:pPr>
            <a:r>
              <a:rPr lang="en-US" sz="2600" dirty="0"/>
              <a:t>On Hume’s own conception of reason, reflexive checking can only make sense if it is warranted </a:t>
            </a:r>
            <a:r>
              <a:rPr lang="en-US" sz="2600"/>
              <a:t>by </a:t>
            </a:r>
            <a:r>
              <a:rPr lang="en-US" sz="2600" i="1"/>
              <a:t>experience</a:t>
            </a:r>
            <a:r>
              <a:rPr lang="en-US" sz="2600"/>
              <a:t> (applying reflective rules such as those of </a:t>
            </a:r>
            <a:r>
              <a:rPr lang="en-US" sz="2600" i="1"/>
              <a:t>Treatise</a:t>
            </a:r>
            <a:r>
              <a:rPr lang="en-US" sz="2600"/>
              <a:t> 1.3.15).  Hence </a:t>
            </a:r>
            <a:r>
              <a:rPr lang="en-US" sz="2600" dirty="0"/>
              <a:t>the lack of any </a:t>
            </a:r>
            <a:r>
              <a:rPr lang="en-US" sz="2600" i="1" dirty="0"/>
              <a:t>a posteriori</a:t>
            </a:r>
            <a:r>
              <a:rPr lang="en-US" sz="2600" dirty="0"/>
              <a:t> benefit entirely undermines the supposed obligation.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399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8717461"/>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C10F-DDAC-142E-7B6E-D64D7AFF53EE}"/>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3E4E138-6918-657B-C451-42977CA0D262}"/>
              </a:ext>
            </a:extLst>
          </p:cNvPr>
          <p:cNvSpPr>
            <a:spLocks noGrp="1"/>
          </p:cNvSpPr>
          <p:nvPr>
            <p:ph type="sldNum" sz="quarter" idx="10"/>
          </p:nvPr>
        </p:nvSpPr>
        <p:spPr/>
        <p:txBody>
          <a:bodyPr/>
          <a:lstStyle/>
          <a:p>
            <a:pPr>
              <a:defRPr/>
            </a:pPr>
            <a:fld id="{79DAD66A-3848-4BC8-A216-F025EE6355AF}" type="slidenum">
              <a:rPr lang="en-US"/>
              <a:pPr>
                <a:defRPr/>
              </a:pPr>
              <a:t>4</a:t>
            </a:fld>
            <a:endParaRPr lang="en-US"/>
          </a:p>
        </p:txBody>
      </p:sp>
      <p:sp>
        <p:nvSpPr>
          <p:cNvPr id="407554" name="Rectangle 2">
            <a:extLst>
              <a:ext uri="{FF2B5EF4-FFF2-40B4-BE49-F238E27FC236}">
                <a16:creationId xmlns:a16="http://schemas.microsoft.com/office/drawing/2014/main" id="{47228B3E-7AFC-F4E1-A866-B06430E1529C}"/>
              </a:ext>
            </a:extLst>
          </p:cNvPr>
          <p:cNvSpPr>
            <a:spLocks noGrp="1" noChangeArrowheads="1"/>
          </p:cNvSpPr>
          <p:nvPr>
            <p:ph type="title"/>
          </p:nvPr>
        </p:nvSpPr>
        <p:spPr>
          <a:xfrm>
            <a:off x="457200" y="169801"/>
            <a:ext cx="8229600" cy="774923"/>
          </a:xfrm>
        </p:spPr>
        <p:txBody>
          <a:bodyPr/>
          <a:lstStyle/>
          <a:p>
            <a:pPr eaLnBrk="1" hangingPunct="1">
              <a:defRPr/>
            </a:pPr>
            <a:r>
              <a:rPr lang="en-GB"/>
              <a:t>“Rationalists” and “Empiricists”</a:t>
            </a:r>
            <a:endParaRPr lang="en-US" dirty="0"/>
          </a:p>
        </p:txBody>
      </p:sp>
      <p:sp>
        <p:nvSpPr>
          <p:cNvPr id="407555" name="Rectangle 3">
            <a:extLst>
              <a:ext uri="{FF2B5EF4-FFF2-40B4-BE49-F238E27FC236}">
                <a16:creationId xmlns:a16="http://schemas.microsoft.com/office/drawing/2014/main" id="{C8A25A7E-605A-CB79-7E36-1F18BF88DDBC}"/>
              </a:ext>
            </a:extLst>
          </p:cNvPr>
          <p:cNvSpPr>
            <a:spLocks noGrp="1" noChangeArrowheads="1"/>
          </p:cNvSpPr>
          <p:nvPr>
            <p:ph type="body" idx="1"/>
          </p:nvPr>
        </p:nvSpPr>
        <p:spPr>
          <a:xfrm>
            <a:off x="359532" y="1196752"/>
            <a:ext cx="8533643" cy="5400599"/>
          </a:xfrm>
        </p:spPr>
        <p:txBody>
          <a:bodyPr/>
          <a:lstStyle/>
          <a:p>
            <a:pPr eaLnBrk="1" hangingPunct="1">
              <a:defRPr/>
            </a:pPr>
            <a:r>
              <a:rPr lang="en-GB" sz="2500"/>
              <a:t>Some notable philosophers (e.g. Descartes, Spinoza, Leibniz) were inspired by this rationalistic ambition, aiming to prove both the existence of God (by the Ontological Argument) and to demonstrate the ultimate nature of the world, largely by </a:t>
            </a:r>
            <a:r>
              <a:rPr lang="en-GB" sz="2500" i="1"/>
              <a:t>a priori</a:t>
            </a:r>
            <a:r>
              <a:rPr lang="en-GB" sz="2500"/>
              <a:t> deductive reason.</a:t>
            </a:r>
          </a:p>
          <a:p>
            <a:pPr eaLnBrk="1" hangingPunct="1">
              <a:spcBef>
                <a:spcPts val="1200"/>
              </a:spcBef>
              <a:defRPr/>
            </a:pPr>
            <a:r>
              <a:rPr lang="en-GB" sz="2500"/>
              <a:t>British philosophers – following John Locke – were typically less ambitious, recognising that we cannot understand the world </a:t>
            </a:r>
            <a:r>
              <a:rPr lang="en-GB" sz="2500" i="1"/>
              <a:t>a priori</a:t>
            </a:r>
            <a:r>
              <a:rPr lang="en-GB" sz="2500"/>
              <a:t>, and settling for </a:t>
            </a:r>
            <a:r>
              <a:rPr lang="en-GB" sz="2500" i="1"/>
              <a:t>probability</a:t>
            </a:r>
            <a:r>
              <a:rPr lang="en-GB" sz="2500"/>
              <a:t> derived from observation, experiment and conjecture, rather than aspiring to demonstrative </a:t>
            </a:r>
            <a:r>
              <a:rPr lang="en-GB" sz="2500" i="1"/>
              <a:t>certainty</a:t>
            </a:r>
            <a:r>
              <a:rPr lang="en-GB" sz="2500"/>
              <a:t>.</a:t>
            </a:r>
          </a:p>
          <a:p>
            <a:pPr eaLnBrk="1" hangingPunct="1">
              <a:spcBef>
                <a:spcPts val="1200"/>
              </a:spcBef>
              <a:defRPr/>
            </a:pPr>
            <a:r>
              <a:rPr lang="en-GB" sz="2500"/>
              <a:t>Yet Locke and others (notably Clarke and Berkeley) continued to base their theories on God, claiming that His existence at least could be known with certainty.</a:t>
            </a:r>
          </a:p>
          <a:p>
            <a:pPr eaLnBrk="1" hangingPunct="1">
              <a:defRPr/>
            </a:pPr>
            <a:endParaRPr lang="en-GB" sz="2500"/>
          </a:p>
        </p:txBody>
      </p:sp>
    </p:spTree>
    <p:extLst>
      <p:ext uri="{BB962C8B-B14F-4D97-AF65-F5344CB8AC3E}">
        <p14:creationId xmlns:p14="http://schemas.microsoft.com/office/powerpoint/2010/main" val="2598562705"/>
      </p:ext>
    </p:extLst>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1786E-D925-4042-96EA-B3F21A1BDB22}"/>
              </a:ext>
            </a:extLst>
          </p:cNvPr>
          <p:cNvSpPr>
            <a:spLocks noGrp="1"/>
          </p:cNvSpPr>
          <p:nvPr>
            <p:ph idx="1"/>
          </p:nvPr>
        </p:nvSpPr>
        <p:spPr>
          <a:xfrm>
            <a:off x="529977" y="296652"/>
            <a:ext cx="8218487" cy="6264696"/>
          </a:xfrm>
        </p:spPr>
        <p:txBody>
          <a:bodyPr/>
          <a:lstStyle/>
          <a:p>
            <a:r>
              <a:rPr lang="en-US" sz="2600"/>
              <a:t>Further evidence, Garrett suggests, comes from people whose senses are repaired, who as adults become able to see for the first time. They report </a:t>
            </a:r>
            <a:r>
              <a:rPr lang="en-US" sz="2600" i="1"/>
              <a:t>new</a:t>
            </a:r>
            <a:r>
              <a:rPr lang="en-US" sz="2600"/>
              <a:t> sensations, apparently: sensations that they could not imagine prior to the repair.</a:t>
            </a:r>
          </a:p>
          <a:p>
            <a:pPr>
              <a:spcBef>
                <a:spcPts val="1800"/>
              </a:spcBef>
            </a:pPr>
            <a:r>
              <a:rPr lang="en-US" sz="2600"/>
              <a:t>Note, however, that this second argument explicitly focuses on ideas that are acknowledged from the start to be sensory, so it doesn’t help in the more contentious cases that are not obviously sensory.</a:t>
            </a:r>
          </a:p>
          <a:p>
            <a:pPr>
              <a:spcBef>
                <a:spcPts val="1800"/>
              </a:spcBef>
            </a:pPr>
            <a:r>
              <a:rPr lang="en-US" sz="2600"/>
              <a:t>For those ideas (necessity, body, self etc.), Hume’s case for empiricism – like Locke’s – perhaps has to depend on the strength of his specific account of those ideas.  Can he actually explain their nature in terms of impression-copy content?</a:t>
            </a:r>
          </a:p>
          <a:p>
            <a:endParaRPr lang="en-GB" sz="2700"/>
          </a:p>
          <a:p>
            <a:endParaRPr lang="en-GB" sz="2700"/>
          </a:p>
        </p:txBody>
      </p:sp>
      <p:sp>
        <p:nvSpPr>
          <p:cNvPr id="4" name="Slide Number Placeholder 3">
            <a:extLst>
              <a:ext uri="{FF2B5EF4-FFF2-40B4-BE49-F238E27FC236}">
                <a16:creationId xmlns:a16="http://schemas.microsoft.com/office/drawing/2014/main" id="{59A8896A-12CF-4D65-8005-9DD543AC516C}"/>
              </a:ext>
            </a:extLst>
          </p:cNvPr>
          <p:cNvSpPr>
            <a:spLocks noGrp="1"/>
          </p:cNvSpPr>
          <p:nvPr>
            <p:ph type="sldNum" sz="quarter" idx="10"/>
          </p:nvPr>
        </p:nvSpPr>
        <p:spPr/>
        <p:txBody>
          <a:bodyPr/>
          <a:lstStyle/>
          <a:p>
            <a:fld id="{FFD1EE05-59BE-439B-B8B7-F61DC751609B}" type="slidenum">
              <a:rPr lang="en-US" smtClean="0"/>
              <a:pPr/>
              <a:t>40</a:t>
            </a:fld>
            <a:endParaRPr lang="en-US"/>
          </a:p>
        </p:txBody>
      </p:sp>
    </p:spTree>
    <p:extLst>
      <p:ext uri="{BB962C8B-B14F-4D97-AF65-F5344CB8AC3E}">
        <p14:creationId xmlns:p14="http://schemas.microsoft.com/office/powerpoint/2010/main" val="3231594401"/>
      </p:ext>
    </p:extLst>
  </p:cSld>
  <p:clrMapOvr>
    <a:masterClrMapping/>
  </p:clrMapOvr>
  <p:transition spd="med">
    <p:cover/>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B59F38F-C88F-47E6-A97E-2E0026CE8CC5}" type="slidenum">
              <a:rPr lang="en-US"/>
              <a:pPr/>
              <a:t>400</a:t>
            </a:fld>
            <a:endParaRPr lang="en-US"/>
          </a:p>
        </p:txBody>
      </p:sp>
      <p:sp>
        <p:nvSpPr>
          <p:cNvPr id="2" name="Title 1"/>
          <p:cNvSpPr>
            <a:spLocks noGrp="1"/>
          </p:cNvSpPr>
          <p:nvPr>
            <p:ph type="title" idx="4294967295"/>
          </p:nvPr>
        </p:nvSpPr>
        <p:spPr>
          <a:xfrm>
            <a:off x="457200" y="188640"/>
            <a:ext cx="8229600" cy="846931"/>
          </a:xfrm>
        </p:spPr>
        <p:txBody>
          <a:bodyPr/>
          <a:lstStyle/>
          <a:p>
            <a:pPr>
              <a:defRPr/>
            </a:pPr>
            <a:r>
              <a:rPr lang="en-US">
                <a:latin typeface="+mj-lt"/>
                <a:ea typeface="+mj-ea"/>
                <a:cs typeface="+mj-cs"/>
              </a:rPr>
              <a:t>A Failed Argument</a:t>
            </a:r>
            <a:endParaRPr lang="en-US" dirty="0">
              <a:latin typeface="+mj-lt"/>
              <a:ea typeface="+mj-ea"/>
              <a:cs typeface="+mj-cs"/>
            </a:endParaRPr>
          </a:p>
        </p:txBody>
      </p:sp>
      <p:sp>
        <p:nvSpPr>
          <p:cNvPr id="3" name="Content Placeholder 2"/>
          <p:cNvSpPr>
            <a:spLocks noGrp="1"/>
          </p:cNvSpPr>
          <p:nvPr>
            <p:ph idx="4294967295"/>
          </p:nvPr>
        </p:nvSpPr>
        <p:spPr>
          <a:xfrm>
            <a:off x="323528" y="1196753"/>
            <a:ext cx="8596635" cy="5436604"/>
          </a:xfrm>
        </p:spPr>
        <p:txBody>
          <a:bodyPr/>
          <a:lstStyle/>
          <a:p>
            <a:r>
              <a:rPr lang="en-US" sz="2800"/>
              <a:t>Many other scholars have attempted to defend Hume’s argument of </a:t>
            </a:r>
            <a:r>
              <a:rPr lang="en-US" sz="2800" i="1"/>
              <a:t>Treatise</a:t>
            </a:r>
            <a:r>
              <a:rPr lang="en-US" sz="2800"/>
              <a:t> 1.4.1, but I have recently argued that they all fail decisively (“Hume’s Pivotal Argument, and His Supposed Obligation of Reason”, </a:t>
            </a:r>
            <a:r>
              <a:rPr lang="en-US" sz="2800" i="1"/>
              <a:t>Hume Studies</a:t>
            </a:r>
            <a:r>
              <a:rPr lang="en-US" sz="2800"/>
              <a:t> 2018).</a:t>
            </a:r>
          </a:p>
          <a:p>
            <a:pPr lvl="1">
              <a:spcBef>
                <a:spcPts val="1200"/>
              </a:spcBef>
            </a:pPr>
            <a:r>
              <a:rPr lang="en-US" sz="2400"/>
              <a:t>I argue that it is impossible </a:t>
            </a:r>
            <a:r>
              <a:rPr lang="en-US" sz="2400" i="1"/>
              <a:t>even to elucidate the argu-ment</a:t>
            </a:r>
            <a:r>
              <a:rPr lang="en-US" sz="2400"/>
              <a:t> with any plausibility if one focuses on </a:t>
            </a:r>
            <a:r>
              <a:rPr lang="en-US" sz="2400" i="1"/>
              <a:t>examples</a:t>
            </a:r>
            <a:r>
              <a:rPr lang="en-US" sz="2400"/>
              <a:t> (rather than relying on the handwaving “and so on” of</a:t>
            </a:r>
            <a:br>
              <a:rPr lang="en-US" sz="2400"/>
            </a:br>
            <a:r>
              <a:rPr lang="en-US" sz="2400" i="1"/>
              <a:t>T </a:t>
            </a:r>
            <a:r>
              <a:rPr lang="en-US" sz="2400"/>
              <a:t>1.4.1.6).  And I speculate that this makes it extremely likely that Hume himself would have come to appreciate the problem when he came to work on the </a:t>
            </a:r>
            <a:r>
              <a:rPr lang="en-US" sz="2400" i="1"/>
              <a:t>Enquiry</a:t>
            </a:r>
            <a:r>
              <a:rPr lang="en-US" sz="2400"/>
              <a:t>, which (in striking contrast to the </a:t>
            </a:r>
            <a:r>
              <a:rPr lang="en-US" sz="2400" i="1"/>
              <a:t>Treatise</a:t>
            </a:r>
            <a:r>
              <a:rPr lang="en-US" sz="2400"/>
              <a:t>) illustrates its discussions with a large number of examples.</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4ED107D-5E05-4EFE-B81E-D69CB23A8A25}" type="slidenum">
              <a:rPr lang="en-US" sz="1600">
                <a:effectLst>
                  <a:outerShdw blurRad="38100" dist="38100" dir="2700000" algn="tl">
                    <a:srgbClr val="000000"/>
                  </a:outerShdw>
                </a:effectLst>
                <a:ea typeface="ＭＳ Ｐゴシック" charset="-128"/>
              </a:rPr>
              <a:pPr eaLnBrk="1" hangingPunct="1"/>
              <a:t>400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6759155"/>
      </p:ext>
    </p:extLst>
  </p:cSld>
  <p:clrMapOvr>
    <a:masterClrMapping/>
  </p:clrMapOvr>
  <p:transition spd="med">
    <p:cover/>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401</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200"/>
              <a:t>Examples in the </a:t>
            </a:r>
            <a:r>
              <a:rPr lang="en-US" sz="4200" i="1"/>
              <a:t>Treatise</a:t>
            </a:r>
            <a:endParaRPr lang="en-US" sz="4200" dirty="0">
              <a:latin typeface="+mj-lt"/>
              <a:ea typeface="+mj-ea"/>
              <a:cs typeface="+mj-cs"/>
            </a:endParaRPr>
          </a:p>
        </p:txBody>
      </p:sp>
      <p:sp>
        <p:nvSpPr>
          <p:cNvPr id="3" name="Content Placeholder 2"/>
          <p:cNvSpPr>
            <a:spLocks noGrp="1"/>
          </p:cNvSpPr>
          <p:nvPr>
            <p:ph idx="4294967295"/>
          </p:nvPr>
        </p:nvSpPr>
        <p:spPr>
          <a:xfrm>
            <a:off x="467544" y="1304764"/>
            <a:ext cx="8460940" cy="5342632"/>
          </a:xfrm>
        </p:spPr>
        <p:txBody>
          <a:bodyPr/>
          <a:lstStyle/>
          <a:p>
            <a:pPr>
              <a:spcBef>
                <a:spcPts val="1800"/>
              </a:spcBef>
            </a:pPr>
            <a:r>
              <a:rPr lang="en-US" sz="2800"/>
              <a:t>“Of the inference from the impression to the idea”</a:t>
            </a:r>
          </a:p>
          <a:p>
            <a:pPr lvl="1"/>
            <a:r>
              <a:rPr lang="en-US" sz="2500" i="1"/>
              <a:t>Treatise</a:t>
            </a:r>
            <a:r>
              <a:rPr lang="en-US" sz="2500"/>
              <a:t> 1.3.6 briefly mentions only one example (flame and heat at T 1.3.6.2).</a:t>
            </a:r>
          </a:p>
          <a:p>
            <a:pPr>
              <a:spcBef>
                <a:spcPts val="1800"/>
              </a:spcBef>
            </a:pPr>
            <a:r>
              <a:rPr lang="en-US" sz="2800"/>
              <a:t>“Of the idea of necessary connexion”</a:t>
            </a:r>
          </a:p>
          <a:p>
            <a:pPr lvl="1"/>
            <a:r>
              <a:rPr lang="en-US" sz="2500" i="1"/>
              <a:t>Treatise</a:t>
            </a:r>
            <a:r>
              <a:rPr lang="en-US" sz="2500"/>
              <a:t> 1.3.14</a:t>
            </a:r>
            <a:r>
              <a:rPr lang="en-US" sz="2500" i="1"/>
              <a:t> </a:t>
            </a:r>
            <a:r>
              <a:rPr lang="en-US" sz="2500"/>
              <a:t>barely mentions the examples of billiard balls (T 1.3.14.18), a couple of mathematical relations (T 1.3.14.23), and a blind man’s false suppositions that scarlet is like a trumpet sound, and light like solidity (T 1.3.14.27).</a:t>
            </a:r>
          </a:p>
          <a:p>
            <a:pPr marL="457200" lvl="1" indent="0" algn="ctr">
              <a:buNone/>
            </a:pPr>
            <a:endParaRPr lang="en-US" sz="2500"/>
          </a:p>
          <a:p>
            <a:pPr marL="457200" lvl="1" indent="0" algn="ctr">
              <a:buNone/>
            </a:pPr>
            <a:r>
              <a:rPr lang="en-US" sz="2800" i="1"/>
              <a:t>By contrast in the Enquiry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401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4954438"/>
      </p:ext>
    </p:extLst>
  </p:cSld>
  <p:clrMapOvr>
    <a:masterClrMapping/>
  </p:clrMapOvr>
  <p:transition spd="med">
    <p:cover/>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402</a:t>
            </a:fld>
            <a:endParaRPr lang="en-US"/>
          </a:p>
        </p:txBody>
      </p:sp>
      <p:sp>
        <p:nvSpPr>
          <p:cNvPr id="2" name="Title 1"/>
          <p:cNvSpPr>
            <a:spLocks noGrp="1"/>
          </p:cNvSpPr>
          <p:nvPr>
            <p:ph type="title" idx="4294967295"/>
          </p:nvPr>
        </p:nvSpPr>
        <p:spPr>
          <a:xfrm>
            <a:off x="179512" y="92074"/>
            <a:ext cx="8748972" cy="888653"/>
          </a:xfrm>
        </p:spPr>
        <p:txBody>
          <a:bodyPr/>
          <a:lstStyle/>
          <a:p>
            <a:pPr>
              <a:defRPr/>
            </a:pPr>
            <a:r>
              <a:rPr lang="en-US" sz="4200"/>
              <a:t>Examples in the </a:t>
            </a:r>
            <a:r>
              <a:rPr lang="en-US" sz="4200" i="1"/>
              <a:t>Enquiry</a:t>
            </a:r>
            <a:endParaRPr lang="en-US" sz="4200" dirty="0">
              <a:latin typeface="+mj-lt"/>
              <a:ea typeface="+mj-ea"/>
              <a:cs typeface="+mj-cs"/>
            </a:endParaRPr>
          </a:p>
        </p:txBody>
      </p:sp>
      <p:sp>
        <p:nvSpPr>
          <p:cNvPr id="3" name="Content Placeholder 2"/>
          <p:cNvSpPr>
            <a:spLocks noGrp="1"/>
          </p:cNvSpPr>
          <p:nvPr>
            <p:ph idx="4294967295"/>
          </p:nvPr>
        </p:nvSpPr>
        <p:spPr>
          <a:xfrm>
            <a:off x="179512" y="1160748"/>
            <a:ext cx="8748972" cy="5486648"/>
          </a:xfrm>
        </p:spPr>
        <p:txBody>
          <a:bodyPr/>
          <a:lstStyle/>
          <a:p>
            <a:pPr>
              <a:spcBef>
                <a:spcPts val="1800"/>
              </a:spcBef>
            </a:pPr>
            <a:r>
              <a:rPr lang="en-US" sz="2800"/>
              <a:t>“Sceptical Doubts concerning … the understanding”</a:t>
            </a:r>
          </a:p>
          <a:p>
            <a:pPr lvl="1"/>
            <a:r>
              <a:rPr lang="en-US" sz="2300" i="1"/>
              <a:t>Enquiry </a:t>
            </a:r>
            <a:r>
              <a:rPr lang="en-US" sz="2300"/>
              <a:t>4 contains over twenty examples, some of which are developed extensively (e.g. billiard balls at </a:t>
            </a:r>
            <a:r>
              <a:rPr lang="en-US" sz="2300" i="1"/>
              <a:t>E</a:t>
            </a:r>
            <a:r>
              <a:rPr lang="en-US" sz="2300"/>
              <a:t> 4.8-10; momentum at </a:t>
            </a:r>
            <a:r>
              <a:rPr lang="en-US" sz="2300" i="1"/>
              <a:t>E</a:t>
            </a:r>
            <a:r>
              <a:rPr lang="en-US" sz="2300"/>
              <a:t> 4.13, 16; the nourishing qualities of bread at </a:t>
            </a:r>
            <a:r>
              <a:rPr lang="en-US" sz="2300" i="1"/>
              <a:t>E</a:t>
            </a:r>
            <a:r>
              <a:rPr lang="en-US" sz="2300"/>
              <a:t> 4.16, 21).</a:t>
            </a:r>
          </a:p>
          <a:p>
            <a:pPr>
              <a:spcBef>
                <a:spcPts val="1800"/>
              </a:spcBef>
            </a:pPr>
            <a:r>
              <a:rPr lang="en-US" sz="2800"/>
              <a:t>“Of the idea of necessary connexion”</a:t>
            </a:r>
          </a:p>
          <a:p>
            <a:pPr lvl="1"/>
            <a:r>
              <a:rPr lang="en-US" sz="2300" i="1"/>
              <a:t>Enquiry</a:t>
            </a:r>
            <a:r>
              <a:rPr lang="en-US" sz="2300"/>
              <a:t> 7 mentions billiard balls repeatedly (</a:t>
            </a:r>
            <a:r>
              <a:rPr lang="en-US" sz="2300" i="1"/>
              <a:t>E</a:t>
            </a:r>
            <a:r>
              <a:rPr lang="en-US" sz="2300"/>
              <a:t> 7.6, 21, 28, 30), heat and flame (</a:t>
            </a:r>
            <a:r>
              <a:rPr lang="en-US" sz="2300" i="1"/>
              <a:t>E</a:t>
            </a:r>
            <a:r>
              <a:rPr lang="en-US" sz="2300"/>
              <a:t> 7.8), the influence of will on our limbs and other organs (</a:t>
            </a:r>
            <a:r>
              <a:rPr lang="en-US" sz="2300" i="1"/>
              <a:t>E</a:t>
            </a:r>
            <a:r>
              <a:rPr lang="en-US" sz="2300"/>
              <a:t> 7.9, 12, 14), a man struck with palsy</a:t>
            </a:r>
            <a:br>
              <a:rPr lang="en-US" sz="2300"/>
            </a:br>
            <a:r>
              <a:rPr lang="en-US" sz="2300"/>
              <a:t>(</a:t>
            </a:r>
            <a:r>
              <a:rPr lang="en-US" sz="2300" i="1"/>
              <a:t>E</a:t>
            </a:r>
            <a:r>
              <a:rPr lang="en-US" sz="2300"/>
              <a:t> 7.13), our power to raise up a new idea (</a:t>
            </a:r>
            <a:r>
              <a:rPr lang="en-US" sz="2300" i="1"/>
              <a:t>E</a:t>
            </a:r>
            <a:r>
              <a:rPr lang="en-US" sz="2300"/>
              <a:t> 7.16), the effects of sickness, time of day, and food (</a:t>
            </a:r>
            <a:r>
              <a:rPr lang="en-US" sz="2300" i="1"/>
              <a:t>E</a:t>
            </a:r>
            <a:r>
              <a:rPr lang="en-US" sz="2300"/>
              <a:t> 7.19), descent of bodies, growth of plants, generation, and nourishment</a:t>
            </a:r>
            <a:br>
              <a:rPr lang="en-US" sz="2300"/>
            </a:br>
            <a:r>
              <a:rPr lang="en-US" sz="2300"/>
              <a:t>(</a:t>
            </a:r>
            <a:r>
              <a:rPr lang="en-US" sz="2300" i="1"/>
              <a:t>E</a:t>
            </a:r>
            <a:r>
              <a:rPr lang="en-US" sz="2300"/>
              <a:t> 7.21), and vibration of a string causing a sound (</a:t>
            </a:r>
            <a:r>
              <a:rPr lang="en-US" sz="2300" i="1"/>
              <a:t>E</a:t>
            </a:r>
            <a:r>
              <a:rPr lang="en-US" sz="2300"/>
              <a:t> 7.29).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402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916839975"/>
      </p:ext>
    </p:extLst>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CA6E96-08AB-414F-AA3B-56D1EB64B6F3}" type="slidenum">
              <a:rPr lang="en-US"/>
              <a:pPr/>
              <a:t>41</a:t>
            </a:fld>
            <a:endParaRPr lang="en-US"/>
          </a:p>
        </p:txBody>
      </p:sp>
      <p:sp>
        <p:nvSpPr>
          <p:cNvPr id="775170" name="Rectangle 2"/>
          <p:cNvSpPr>
            <a:spLocks noGrp="1" noChangeArrowheads="1"/>
          </p:cNvSpPr>
          <p:nvPr>
            <p:ph type="title"/>
          </p:nvPr>
        </p:nvSpPr>
        <p:spPr>
          <a:xfrm>
            <a:off x="457200" y="152636"/>
            <a:ext cx="8229600" cy="738919"/>
          </a:xfrm>
        </p:spPr>
        <p:txBody>
          <a:bodyPr/>
          <a:lstStyle/>
          <a:p>
            <a:r>
              <a:rPr lang="en-GB" dirty="0"/>
              <a:t>The Missing Shade of Blue</a:t>
            </a:r>
          </a:p>
        </p:txBody>
      </p:sp>
      <p:sp>
        <p:nvSpPr>
          <p:cNvPr id="775171" name="Rectangle 3"/>
          <p:cNvSpPr>
            <a:spLocks noGrp="1" noChangeArrowheads="1"/>
          </p:cNvSpPr>
          <p:nvPr>
            <p:ph type="body" idx="1"/>
          </p:nvPr>
        </p:nvSpPr>
        <p:spPr>
          <a:xfrm>
            <a:off x="493204" y="1196752"/>
            <a:ext cx="8327268" cy="5400600"/>
          </a:xfrm>
        </p:spPr>
        <p:txBody>
          <a:bodyPr/>
          <a:lstStyle/>
          <a:p>
            <a:r>
              <a:rPr lang="en-GB" sz="2800" dirty="0"/>
              <a:t>After arguing for the Copy Principle, Hume himself strangely presents a counter-example: the famous “missing shade of blue” (</a:t>
            </a:r>
            <a:r>
              <a:rPr lang="en-GB" sz="2800" i="1" dirty="0"/>
              <a:t>T</a:t>
            </a:r>
            <a:r>
              <a:rPr lang="en-GB" sz="2800" dirty="0"/>
              <a:t> 1.1.1.10).</a:t>
            </a:r>
          </a:p>
          <a:p>
            <a:pPr>
              <a:spcBef>
                <a:spcPts val="1500"/>
              </a:spcBef>
            </a:pPr>
            <a:r>
              <a:rPr lang="en-GB" sz="2800" dirty="0"/>
              <a:t>He seems, however, to think this isn’t a </a:t>
            </a:r>
            <a:r>
              <a:rPr lang="en-GB" sz="2800" i="1" dirty="0"/>
              <a:t>serious</a:t>
            </a:r>
            <a:r>
              <a:rPr lang="en-GB" sz="2800" dirty="0"/>
              <a:t> problem for his position, maybe because:</a:t>
            </a:r>
          </a:p>
          <a:p>
            <a:pPr lvl="1">
              <a:spcBef>
                <a:spcPts val="1200"/>
              </a:spcBef>
            </a:pPr>
            <a:r>
              <a:rPr lang="en-GB" sz="2500" dirty="0"/>
              <a:t>The “new” simple idea is being constructed (by something like blending) from materials that are provided by impressions, so </a:t>
            </a:r>
            <a:r>
              <a:rPr lang="en-GB" sz="2500"/>
              <a:t>his concept-empiricism </a:t>
            </a:r>
            <a:r>
              <a:rPr lang="en-GB" sz="2500" dirty="0"/>
              <a:t>isn’t being fundamentally threatened.</a:t>
            </a:r>
          </a:p>
          <a:p>
            <a:pPr lvl="1">
              <a:spcBef>
                <a:spcPts val="1200"/>
              </a:spcBef>
            </a:pPr>
            <a:r>
              <a:rPr lang="en-GB" sz="2500" dirty="0"/>
              <a:t>The new idea </a:t>
            </a:r>
            <a:r>
              <a:rPr lang="en-GB" sz="2500" i="1" dirty="0"/>
              <a:t>could</a:t>
            </a:r>
            <a:r>
              <a:rPr lang="en-GB" sz="2500" dirty="0"/>
              <a:t> be derived from sensory exp-</a:t>
            </a:r>
            <a:r>
              <a:rPr lang="en-GB" sz="2500" dirty="0" err="1"/>
              <a:t>erience</a:t>
            </a:r>
            <a:r>
              <a:rPr lang="en-GB" sz="2500" dirty="0"/>
              <a:t>, even if in this case it hasn’t been – it’s still </a:t>
            </a:r>
            <a:r>
              <a:rPr lang="en-GB" sz="2500" i="1" dirty="0"/>
              <a:t>imagistic</a:t>
            </a:r>
            <a:r>
              <a:rPr lang="en-GB" sz="2500" dirty="0"/>
              <a:t> (so clearly thinkable on Hume’s view).</a:t>
            </a:r>
          </a:p>
        </p:txBody>
      </p:sp>
    </p:spTree>
    <p:extLst>
      <p:ext uri="{BB962C8B-B14F-4D97-AF65-F5344CB8AC3E}">
        <p14:creationId xmlns:p14="http://schemas.microsoft.com/office/powerpoint/2010/main" val="2834330293"/>
      </p:ext>
    </p:extLst>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97EC3-8BF8-33F0-DC63-062CB360E7B9}"/>
              </a:ext>
            </a:extLst>
          </p:cNvPr>
          <p:cNvSpPr>
            <a:spLocks noGrp="1"/>
          </p:cNvSpPr>
          <p:nvPr>
            <p:ph idx="1"/>
          </p:nvPr>
        </p:nvSpPr>
        <p:spPr>
          <a:xfrm>
            <a:off x="468312" y="188640"/>
            <a:ext cx="8388163" cy="6336704"/>
          </a:xfrm>
        </p:spPr>
        <p:txBody>
          <a:bodyPr/>
          <a:lstStyle/>
          <a:p>
            <a:pPr marL="0" indent="0">
              <a:buNone/>
            </a:pPr>
            <a:r>
              <a:rPr lang="en-US" sz="2400"/>
              <a:t>“Suppose … a person to have enjoyed his sight for thirty years, and to have become … well acquainted with colours of all kinds, excepting one particular shade of blue, … which [he has never met] with.  Let all the different shades of that colour, except that single one, be placed before him, descending gradually from the deepest to the lightest; 'tis plain, that he will perceive a blank, where that shade is wanting, and will be sensible, that there is a greater distance in that place betwixt the contiguous colours, than in any other. [Could he], from his own imagination, … raise up to himself the idea of that particular shade, tho' it had never been conveyed to him by his senses? I believe … he can; and this may serve as a proof, that the simple ideas are not always derived from the correspondent impressions; tho’ the instance is so particular and singular, that [it] … does not merit that for it alone we should alter our general maxim.”</a:t>
            </a:r>
          </a:p>
          <a:p>
            <a:pPr marL="0" indent="0" algn="r">
              <a:buNone/>
            </a:pPr>
            <a:r>
              <a:rPr lang="en-US" sz="2400"/>
              <a:t>						(</a:t>
            </a:r>
            <a:r>
              <a:rPr lang="en-US" sz="2400" i="1"/>
              <a:t>T</a:t>
            </a:r>
            <a:r>
              <a:rPr lang="en-US" sz="2400"/>
              <a:t> 1.1.1.10)</a:t>
            </a:r>
            <a:endParaRPr lang="en-GB" sz="2400"/>
          </a:p>
        </p:txBody>
      </p:sp>
      <p:sp>
        <p:nvSpPr>
          <p:cNvPr id="4" name="Slide Number Placeholder 3">
            <a:extLst>
              <a:ext uri="{FF2B5EF4-FFF2-40B4-BE49-F238E27FC236}">
                <a16:creationId xmlns:a16="http://schemas.microsoft.com/office/drawing/2014/main" id="{D074EA00-9D1D-BF65-7FB3-4BE536D59F86}"/>
              </a:ext>
            </a:extLst>
          </p:cNvPr>
          <p:cNvSpPr>
            <a:spLocks noGrp="1"/>
          </p:cNvSpPr>
          <p:nvPr>
            <p:ph type="sldNum" sz="quarter" idx="10"/>
          </p:nvPr>
        </p:nvSpPr>
        <p:spPr/>
        <p:txBody>
          <a:bodyPr/>
          <a:lstStyle/>
          <a:p>
            <a:fld id="{FFD1EE05-59BE-439B-B8B7-F61DC751609B}" type="slidenum">
              <a:rPr lang="en-US" smtClean="0"/>
              <a:pPr/>
              <a:t>42</a:t>
            </a:fld>
            <a:endParaRPr lang="en-US"/>
          </a:p>
        </p:txBody>
      </p:sp>
    </p:spTree>
    <p:extLst>
      <p:ext uri="{BB962C8B-B14F-4D97-AF65-F5344CB8AC3E}">
        <p14:creationId xmlns:p14="http://schemas.microsoft.com/office/powerpoint/2010/main" val="1965916809"/>
      </p:ext>
    </p:extLst>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2</a:t>
            </a:r>
            <a:r>
              <a:rPr lang="en-GB" sz="3000" i="1">
                <a:solidFill>
                  <a:srgbClr val="FF7C80"/>
                </a:solidFill>
                <a:effectLst>
                  <a:outerShdw blurRad="38100" dist="38100" dir="2700000" algn="tl">
                    <a:srgbClr val="000000"/>
                  </a:outerShdw>
                </a:effectLst>
              </a:rPr>
              <a:t>. Force and Vivacity,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Belief, Separability and Association of Ideas</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14457574"/>
      </p:ext>
    </p:extLst>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417-7E24-ED63-7EE8-E3AB4CC59B91}"/>
              </a:ext>
            </a:extLst>
          </p:cNvPr>
          <p:cNvSpPr>
            <a:spLocks noGrp="1"/>
          </p:cNvSpPr>
          <p:nvPr>
            <p:ph type="title"/>
          </p:nvPr>
        </p:nvSpPr>
        <p:spPr>
          <a:xfrm>
            <a:off x="179512" y="145244"/>
            <a:ext cx="8784976" cy="763476"/>
          </a:xfrm>
        </p:spPr>
        <p:txBody>
          <a:bodyPr/>
          <a:lstStyle/>
          <a:p>
            <a:r>
              <a:rPr lang="en-GB"/>
              <a:t>Reminder of Learning Resources</a:t>
            </a:r>
          </a:p>
        </p:txBody>
      </p:sp>
      <p:sp>
        <p:nvSpPr>
          <p:cNvPr id="3" name="Content Placeholder 2">
            <a:extLst>
              <a:ext uri="{FF2B5EF4-FFF2-40B4-BE49-F238E27FC236}">
                <a16:creationId xmlns:a16="http://schemas.microsoft.com/office/drawing/2014/main" id="{3888DFEE-4D58-A741-E608-8DAE6423DCBC}"/>
              </a:ext>
            </a:extLst>
          </p:cNvPr>
          <p:cNvSpPr>
            <a:spLocks noGrp="1"/>
          </p:cNvSpPr>
          <p:nvPr>
            <p:ph idx="1"/>
          </p:nvPr>
        </p:nvSpPr>
        <p:spPr>
          <a:xfrm>
            <a:off x="719572" y="4473116"/>
            <a:ext cx="7967228" cy="2160240"/>
          </a:xfrm>
        </p:spPr>
        <p:txBody>
          <a:bodyPr/>
          <a:lstStyle/>
          <a:p>
            <a:r>
              <a:rPr lang="en-GB"/>
              <a:t>See in particular:</a:t>
            </a:r>
          </a:p>
          <a:p>
            <a:pPr lvl="1"/>
            <a:r>
              <a:rPr lang="en-GB"/>
              <a:t>“Overview of </a:t>
            </a:r>
            <a:r>
              <a:rPr lang="en-GB" i="1"/>
              <a:t>Treatise</a:t>
            </a:r>
            <a:r>
              <a:rPr lang="en-GB"/>
              <a:t> Book 1 Part 1”</a:t>
            </a:r>
          </a:p>
          <a:p>
            <a:pPr lvl="1"/>
            <a:r>
              <a:rPr lang="en-GB"/>
              <a:t>“Notes on Hume on Ideas and Impressions”</a:t>
            </a:r>
          </a:p>
          <a:p>
            <a:pPr lvl="1"/>
            <a:r>
              <a:rPr lang="en-GB"/>
              <a:t>“Notes on Hume’s Copy Principle”</a:t>
            </a:r>
          </a:p>
        </p:txBody>
      </p:sp>
      <p:sp>
        <p:nvSpPr>
          <p:cNvPr id="4" name="Slide Number Placeholder 3">
            <a:extLst>
              <a:ext uri="{FF2B5EF4-FFF2-40B4-BE49-F238E27FC236}">
                <a16:creationId xmlns:a16="http://schemas.microsoft.com/office/drawing/2014/main" id="{CB20AB7F-D62B-E6EA-26B4-CF4295299D7D}"/>
              </a:ext>
            </a:extLst>
          </p:cNvPr>
          <p:cNvSpPr>
            <a:spLocks noGrp="1"/>
          </p:cNvSpPr>
          <p:nvPr>
            <p:ph type="sldNum" sz="quarter" idx="10"/>
          </p:nvPr>
        </p:nvSpPr>
        <p:spPr/>
        <p:txBody>
          <a:bodyPr/>
          <a:lstStyle/>
          <a:p>
            <a:fld id="{FFD1EE05-59BE-439B-B8B7-F61DC751609B}" type="slidenum">
              <a:rPr lang="en-US" smtClean="0"/>
              <a:pPr/>
              <a:t>44</a:t>
            </a:fld>
            <a:endParaRPr lang="en-US"/>
          </a:p>
        </p:txBody>
      </p:sp>
      <p:pic>
        <p:nvPicPr>
          <p:cNvPr id="6" name="Picture 5">
            <a:extLst>
              <a:ext uri="{FF2B5EF4-FFF2-40B4-BE49-F238E27FC236}">
                <a16:creationId xmlns:a16="http://schemas.microsoft.com/office/drawing/2014/main" id="{6894232C-6F54-DECD-7EC1-CB9D06C22E0F}"/>
              </a:ext>
            </a:extLst>
          </p:cNvPr>
          <p:cNvPicPr>
            <a:picLocks noChangeAspect="1"/>
          </p:cNvPicPr>
          <p:nvPr/>
        </p:nvPicPr>
        <p:blipFill>
          <a:blip r:embed="rId2"/>
          <a:stretch>
            <a:fillRect/>
          </a:stretch>
        </p:blipFill>
        <p:spPr>
          <a:xfrm>
            <a:off x="432323" y="1178490"/>
            <a:ext cx="8229601" cy="2934586"/>
          </a:xfrm>
          <a:prstGeom prst="rect">
            <a:avLst/>
          </a:prstGeom>
        </p:spPr>
      </p:pic>
      <p:cxnSp>
        <p:nvCxnSpPr>
          <p:cNvPr id="7" name="Straight Arrow Connector 6">
            <a:extLst>
              <a:ext uri="{FF2B5EF4-FFF2-40B4-BE49-F238E27FC236}">
                <a16:creationId xmlns:a16="http://schemas.microsoft.com/office/drawing/2014/main" id="{4ABACC07-3538-03F9-2719-5135EFE2B762}"/>
              </a:ext>
            </a:extLst>
          </p:cNvPr>
          <p:cNvCxnSpPr>
            <a:cxnSpLocks/>
          </p:cNvCxnSpPr>
          <p:nvPr/>
        </p:nvCxnSpPr>
        <p:spPr bwMode="auto">
          <a:xfrm>
            <a:off x="7092280" y="2204864"/>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3141787681"/>
      </p:ext>
    </p:extLst>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457200" y="1304764"/>
            <a:ext cx="8363272" cy="5220580"/>
          </a:xfrm>
        </p:spPr>
        <p:txBody>
          <a:bodyPr/>
          <a:lstStyle/>
          <a:p>
            <a:r>
              <a:rPr lang="en-GB" sz="2900"/>
              <a:t>We saw how Hume’s conceptual empiricism follows Locke in taking all of our ideas to come through </a:t>
            </a:r>
            <a:r>
              <a:rPr lang="en-GB" sz="2900" i="1"/>
              <a:t>sensation</a:t>
            </a:r>
            <a:r>
              <a:rPr lang="en-GB" sz="2900"/>
              <a:t> or </a:t>
            </a:r>
            <a:r>
              <a:rPr lang="en-GB" sz="2900" i="1"/>
              <a:t>reflection</a:t>
            </a:r>
            <a:r>
              <a:rPr lang="en-GB" sz="2900"/>
              <a:t>.  However:</a:t>
            </a:r>
          </a:p>
          <a:p>
            <a:pPr lvl="1"/>
            <a:r>
              <a:rPr lang="en-GB" sz="2600"/>
              <a:t>Hume’s terminology of </a:t>
            </a:r>
            <a:r>
              <a:rPr lang="en-GB" sz="2600" i="1"/>
              <a:t>impressions</a:t>
            </a:r>
            <a:r>
              <a:rPr lang="en-GB" sz="2600"/>
              <a:t> and </a:t>
            </a:r>
            <a:r>
              <a:rPr lang="en-GB" sz="2600" i="1"/>
              <a:t>ideas </a:t>
            </a:r>
            <a:r>
              <a:rPr lang="en-GB" sz="2600"/>
              <a:t>helps to clarify the issue, though we shall soon see problems in his notion of </a:t>
            </a:r>
            <a:r>
              <a:rPr lang="en-GB" sz="2600" i="1"/>
              <a:t>force and vivacity</a:t>
            </a:r>
            <a:r>
              <a:rPr lang="en-GB" sz="2600"/>
              <a:t>.</a:t>
            </a:r>
          </a:p>
          <a:p>
            <a:pPr lvl="1"/>
            <a:r>
              <a:rPr lang="en-GB" sz="2600"/>
              <a:t>Hume takes </a:t>
            </a:r>
            <a:r>
              <a:rPr lang="en-GB" sz="2600" i="1"/>
              <a:t>feelings</a:t>
            </a:r>
            <a:r>
              <a:rPr lang="en-GB" sz="2600"/>
              <a:t> (not mental operations) to be the paradigmatic objects of ideas of reflection.</a:t>
            </a:r>
          </a:p>
          <a:p>
            <a:r>
              <a:rPr lang="en-GB" sz="2900"/>
              <a:t>Hume’s arguments for his Copy Principle (and his complacent assumption of the simple/ complex distinction) are not entirely convincing.</a:t>
            </a:r>
          </a:p>
          <a:p>
            <a:endParaRPr lang="en-GB" sz="3000" dirty="0"/>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45</a:t>
            </a:fld>
            <a:endParaRPr lang="en-US"/>
          </a:p>
        </p:txBody>
      </p:sp>
    </p:spTree>
    <p:extLst>
      <p:ext uri="{BB962C8B-B14F-4D97-AF65-F5344CB8AC3E}">
        <p14:creationId xmlns:p14="http://schemas.microsoft.com/office/powerpoint/2010/main" val="3070862170"/>
      </p:ext>
    </p:extLst>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2(</a:t>
            </a:r>
            <a:r>
              <a:rPr lang="en-GB" dirty="0"/>
              <a:t>a</a:t>
            </a:r>
            <a:r>
              <a:rPr lang="en-GB"/>
              <a:t>)</a:t>
            </a:r>
            <a:br>
              <a:rPr lang="en-GB" dirty="0"/>
            </a:br>
            <a:br>
              <a:rPr lang="en-GB"/>
            </a:br>
            <a:r>
              <a:rPr lang="en-GB"/>
              <a:t>Force and Vivacity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243170894"/>
      </p:ext>
    </p:extLst>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64716-0CE8-4D33-951E-793078690A02}" type="slidenum">
              <a:rPr lang="en-US"/>
              <a:pPr/>
              <a:t>47</a:t>
            </a:fld>
            <a:endParaRPr lang="en-US"/>
          </a:p>
        </p:txBody>
      </p:sp>
      <p:sp>
        <p:nvSpPr>
          <p:cNvPr id="851970" name="Rectangle 2"/>
          <p:cNvSpPr>
            <a:spLocks noGrp="1" noChangeArrowheads="1"/>
          </p:cNvSpPr>
          <p:nvPr>
            <p:ph type="title"/>
          </p:nvPr>
        </p:nvSpPr>
        <p:spPr>
          <a:xfrm>
            <a:off x="179512" y="188640"/>
            <a:ext cx="8784976" cy="792088"/>
          </a:xfrm>
        </p:spPr>
        <p:txBody>
          <a:bodyPr/>
          <a:lstStyle/>
          <a:p>
            <a:r>
              <a:rPr lang="en-GB" sz="4000"/>
              <a:t>Distinguishing Impressions and Ideas</a:t>
            </a:r>
            <a:endParaRPr lang="en-GB" sz="4000" dirty="0"/>
          </a:p>
        </p:txBody>
      </p:sp>
      <p:sp>
        <p:nvSpPr>
          <p:cNvPr id="851971" name="Rectangle 3"/>
          <p:cNvSpPr>
            <a:spLocks noGrp="1" noChangeArrowheads="1"/>
          </p:cNvSpPr>
          <p:nvPr>
            <p:ph type="body" idx="1"/>
          </p:nvPr>
        </p:nvSpPr>
        <p:spPr>
          <a:xfrm>
            <a:off x="431738" y="1304764"/>
            <a:ext cx="8424738" cy="5292886"/>
          </a:xfrm>
        </p:spPr>
        <p:txBody>
          <a:bodyPr/>
          <a:lstStyle/>
          <a:p>
            <a:r>
              <a:rPr lang="en-GB" sz="3000"/>
              <a:t>When first introducing his distinction between impressions and ideas, Hume seems to base it mainly on </a:t>
            </a:r>
            <a:r>
              <a:rPr lang="en-GB" sz="3000" i="1" dirty="0"/>
              <a:t>force</a:t>
            </a:r>
            <a:r>
              <a:rPr lang="en-GB" sz="3000" dirty="0"/>
              <a:t>, </a:t>
            </a:r>
            <a:r>
              <a:rPr lang="en-GB" sz="3000" i="1" dirty="0"/>
              <a:t>vivacity</a:t>
            </a:r>
            <a:r>
              <a:rPr lang="en-GB" sz="3000" dirty="0"/>
              <a:t>, </a:t>
            </a:r>
            <a:r>
              <a:rPr lang="en-GB" sz="3000"/>
              <a:t>or </a:t>
            </a:r>
            <a:r>
              <a:rPr lang="en-GB" sz="3000" i="1"/>
              <a:t>liveliness</a:t>
            </a:r>
            <a:r>
              <a:rPr lang="en-GB" sz="3000"/>
              <a:t>:</a:t>
            </a:r>
            <a:endParaRPr lang="en-GB" sz="3000" dirty="0"/>
          </a:p>
          <a:p>
            <a:pPr lvl="1">
              <a:spcBef>
                <a:spcPts val="2400"/>
              </a:spcBef>
              <a:buFontTx/>
              <a:buNone/>
            </a:pPr>
            <a:r>
              <a:rPr lang="en-GB" dirty="0"/>
              <a:t>	</a:t>
            </a:r>
            <a:r>
              <a:rPr lang="en-GB" sz="2600" dirty="0"/>
              <a:t>“All the perceptions of the human mind resolve themselves into two distinct kinds, which I shall </a:t>
            </a:r>
            <a:r>
              <a:rPr lang="en-GB" sz="2600"/>
              <a:t>call </a:t>
            </a:r>
            <a:r>
              <a:rPr lang="en-GB" sz="2600" cap="small"/>
              <a:t>impressions</a:t>
            </a:r>
            <a:r>
              <a:rPr lang="en-GB" sz="2600"/>
              <a:t> and </a:t>
            </a:r>
            <a:r>
              <a:rPr lang="en-GB" sz="2600" cap="small"/>
              <a:t>ideas</a:t>
            </a:r>
            <a:r>
              <a:rPr lang="en-GB" sz="2600"/>
              <a:t>.  </a:t>
            </a:r>
            <a:r>
              <a:rPr lang="en-GB" sz="2600" dirty="0"/>
              <a:t>The difference betwixt these consists in the </a:t>
            </a:r>
            <a:r>
              <a:rPr lang="en-GB" sz="2600" dirty="0">
                <a:solidFill>
                  <a:srgbClr val="FF7C80"/>
                </a:solidFill>
              </a:rPr>
              <a:t>force and liveliness</a:t>
            </a:r>
            <a:r>
              <a:rPr lang="en-GB" sz="2600" dirty="0"/>
              <a:t>, with which they strike upon the soul, and make their way into our thought or consciousness.  Those … which enter with most </a:t>
            </a:r>
            <a:r>
              <a:rPr lang="en-GB" sz="2600" dirty="0">
                <a:solidFill>
                  <a:srgbClr val="FF7C80"/>
                </a:solidFill>
              </a:rPr>
              <a:t>force and violence</a:t>
            </a:r>
            <a:r>
              <a:rPr lang="en-GB" sz="2600" dirty="0"/>
              <a:t>, we may name </a:t>
            </a:r>
            <a:r>
              <a:rPr lang="en-GB" sz="2600" i="1" dirty="0"/>
              <a:t>impressions</a:t>
            </a:r>
            <a:r>
              <a:rPr lang="en-GB" sz="2600" dirty="0"/>
              <a:t> …”  (</a:t>
            </a:r>
            <a:r>
              <a:rPr lang="en-GB" sz="2600" i="1" dirty="0"/>
              <a:t>T</a:t>
            </a:r>
            <a:r>
              <a:rPr lang="en-GB" sz="2600" dirty="0"/>
              <a:t> 1.1.1.1).</a:t>
            </a:r>
          </a:p>
        </p:txBody>
      </p:sp>
    </p:spTree>
    <p:extLst>
      <p:ext uri="{BB962C8B-B14F-4D97-AF65-F5344CB8AC3E}">
        <p14:creationId xmlns:p14="http://schemas.microsoft.com/office/powerpoint/2010/main" val="1696095906"/>
      </p:ext>
    </p:extLst>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C28-73C9-4BFE-9FE6-382A215C02E2}"/>
              </a:ext>
            </a:extLst>
          </p:cNvPr>
          <p:cNvSpPr>
            <a:spLocks noGrp="1"/>
          </p:cNvSpPr>
          <p:nvPr>
            <p:ph type="title"/>
          </p:nvPr>
        </p:nvSpPr>
        <p:spPr>
          <a:xfrm>
            <a:off x="457200" y="152636"/>
            <a:ext cx="8229600" cy="738919"/>
          </a:xfrm>
        </p:spPr>
        <p:txBody>
          <a:bodyPr/>
          <a:lstStyle/>
          <a:p>
            <a:r>
              <a:rPr lang="en-US"/>
              <a:t>Starting from Internalism?</a:t>
            </a:r>
            <a:endParaRPr lang="en-GB"/>
          </a:p>
        </p:txBody>
      </p:sp>
      <p:sp>
        <p:nvSpPr>
          <p:cNvPr id="3" name="Content Placeholder 2">
            <a:extLst>
              <a:ext uri="{FF2B5EF4-FFF2-40B4-BE49-F238E27FC236}">
                <a16:creationId xmlns:a16="http://schemas.microsoft.com/office/drawing/2014/main" id="{F32C7179-4B5E-42AD-850A-18C9C6A6D391}"/>
              </a:ext>
            </a:extLst>
          </p:cNvPr>
          <p:cNvSpPr>
            <a:spLocks noGrp="1"/>
          </p:cNvSpPr>
          <p:nvPr>
            <p:ph idx="1"/>
          </p:nvPr>
        </p:nvSpPr>
        <p:spPr>
          <a:xfrm>
            <a:off x="395536" y="1160748"/>
            <a:ext cx="8424936" cy="5292588"/>
          </a:xfrm>
        </p:spPr>
        <p:txBody>
          <a:bodyPr/>
          <a:lstStyle/>
          <a:p>
            <a:r>
              <a:rPr lang="en-US" sz="2800"/>
              <a:t>Hume seems to want to define the impression/ idea distinction in terms of their </a:t>
            </a:r>
            <a:r>
              <a:rPr lang="en-US" sz="2800" i="1"/>
              <a:t>internally perceptible</a:t>
            </a:r>
            <a:r>
              <a:rPr lang="en-US" sz="2800"/>
              <a:t> qualities rather than their causes (e.g. whether they’re caused by external objects).</a:t>
            </a:r>
          </a:p>
          <a:p>
            <a:pPr>
              <a:spcBef>
                <a:spcPts val="1500"/>
              </a:spcBef>
            </a:pPr>
            <a:r>
              <a:rPr lang="en-US" sz="2800"/>
              <a:t>Perhaps, as with his “unknown causes” comment about impressions of sensation (at </a:t>
            </a:r>
            <a:r>
              <a:rPr lang="en-US" sz="2800" i="1"/>
              <a:t>T</a:t>
            </a:r>
            <a:r>
              <a:rPr lang="en-US" sz="2800"/>
              <a:t> 1.1.2.1,</a:t>
            </a:r>
            <a:br>
              <a:rPr lang="en-US" sz="2800"/>
            </a:br>
            <a:r>
              <a:rPr lang="en-US" sz="2800"/>
              <a:t>slide 23), he wants to remain sceptically non-committal (e.g. about the existence of an external world), and to avoid dogmatic commitments.</a:t>
            </a:r>
          </a:p>
          <a:p>
            <a:pPr>
              <a:spcBef>
                <a:spcPts val="1500"/>
              </a:spcBef>
            </a:pPr>
            <a:r>
              <a:rPr lang="en-GB" sz="2800"/>
              <a:t>But he also has a deeper theoretical motivation, deriving from his theory of </a:t>
            </a:r>
            <a:r>
              <a:rPr lang="en-GB" sz="2800" i="1"/>
              <a:t>belief …</a:t>
            </a:r>
            <a:endParaRPr lang="en-GB" sz="2800"/>
          </a:p>
        </p:txBody>
      </p:sp>
      <p:sp>
        <p:nvSpPr>
          <p:cNvPr id="4" name="Slide Number Placeholder 3">
            <a:extLst>
              <a:ext uri="{FF2B5EF4-FFF2-40B4-BE49-F238E27FC236}">
                <a16:creationId xmlns:a16="http://schemas.microsoft.com/office/drawing/2014/main" id="{DD4C848D-983D-4F2F-A45B-1DE11BF627AD}"/>
              </a:ext>
            </a:extLst>
          </p:cNvPr>
          <p:cNvSpPr>
            <a:spLocks noGrp="1"/>
          </p:cNvSpPr>
          <p:nvPr>
            <p:ph type="sldNum" sz="quarter" idx="10"/>
          </p:nvPr>
        </p:nvSpPr>
        <p:spPr/>
        <p:txBody>
          <a:bodyPr/>
          <a:lstStyle/>
          <a:p>
            <a:fld id="{FFD1EE05-59BE-439B-B8B7-F61DC751609B}" type="slidenum">
              <a:rPr lang="en-US" smtClean="0"/>
              <a:pPr/>
              <a:t>48</a:t>
            </a:fld>
            <a:endParaRPr lang="en-US"/>
          </a:p>
        </p:txBody>
      </p:sp>
    </p:spTree>
    <p:extLst>
      <p:ext uri="{BB962C8B-B14F-4D97-AF65-F5344CB8AC3E}">
        <p14:creationId xmlns:p14="http://schemas.microsoft.com/office/powerpoint/2010/main" val="683538598"/>
      </p:ext>
    </p:extLst>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56084"/>
          </a:xfrm>
        </p:spPr>
        <p:txBody>
          <a:bodyPr/>
          <a:lstStyle/>
          <a:p>
            <a:r>
              <a:rPr lang="en-GB" sz="4000"/>
              <a:t>Why Emphasise “</a:t>
            </a:r>
            <a:r>
              <a:rPr lang="en-GB" sz="4000" dirty="0"/>
              <a:t>Force and Vivacity?”</a:t>
            </a:r>
          </a:p>
        </p:txBody>
      </p:sp>
      <p:sp>
        <p:nvSpPr>
          <p:cNvPr id="3" name="Content Placeholder 2"/>
          <p:cNvSpPr>
            <a:spLocks noGrp="1"/>
          </p:cNvSpPr>
          <p:nvPr>
            <p:ph idx="1"/>
          </p:nvPr>
        </p:nvSpPr>
        <p:spPr>
          <a:xfrm>
            <a:off x="396305" y="1124744"/>
            <a:ext cx="8316155" cy="5364596"/>
          </a:xfrm>
        </p:spPr>
        <p:txBody>
          <a:bodyPr/>
          <a:lstStyle/>
          <a:p>
            <a:r>
              <a:rPr lang="en-GB" sz="2900" dirty="0"/>
              <a:t>Hume is looking for a way that ideas can differ from impressions while still having the same </a:t>
            </a:r>
            <a:r>
              <a:rPr lang="en-GB" sz="2900" i="1"/>
              <a:t>content</a:t>
            </a:r>
            <a:r>
              <a:rPr lang="en-GB" sz="2900"/>
              <a:t> (thus respecting his Copy Principle that ideas are literally </a:t>
            </a:r>
            <a:r>
              <a:rPr lang="en-GB" sz="2900" i="1"/>
              <a:t>copies</a:t>
            </a:r>
            <a:r>
              <a:rPr lang="en-GB" sz="2900"/>
              <a:t> of impressions).</a:t>
            </a:r>
            <a:endParaRPr lang="en-GB" sz="2900" dirty="0"/>
          </a:p>
          <a:p>
            <a:pPr lvl="1">
              <a:spcBef>
                <a:spcPts val="1200"/>
              </a:spcBef>
            </a:pPr>
            <a:r>
              <a:rPr lang="en-GB" sz="2600" i="1" dirty="0"/>
              <a:t>T</a:t>
            </a:r>
            <a:r>
              <a:rPr lang="en-GB" sz="2600" dirty="0"/>
              <a:t> 1.3.7.6: “the same idea can only be </a:t>
            </a:r>
            <a:r>
              <a:rPr lang="en-GB" sz="2600" dirty="0" err="1"/>
              <a:t>vary’d</a:t>
            </a:r>
            <a:r>
              <a:rPr lang="en-GB" sz="2600" dirty="0"/>
              <a:t> by a variation of its degrees of force and vivacity”</a:t>
            </a:r>
          </a:p>
          <a:p>
            <a:pPr>
              <a:spcBef>
                <a:spcPts val="1800"/>
              </a:spcBef>
            </a:pPr>
            <a:r>
              <a:rPr lang="en-GB" sz="2900"/>
              <a:t>Hume emphasises this when developing his theory of belief:</a:t>
            </a:r>
          </a:p>
          <a:p>
            <a:pPr lvl="1">
              <a:spcBef>
                <a:spcPts val="1200"/>
              </a:spcBef>
            </a:pPr>
            <a:r>
              <a:rPr lang="en-GB" sz="2600"/>
              <a:t> If I believe proposition </a:t>
            </a:r>
            <a:r>
              <a:rPr lang="en-GB" sz="2600" i="1"/>
              <a:t>P</a:t>
            </a:r>
            <a:r>
              <a:rPr lang="en-GB" sz="2600"/>
              <a:t>, and you don’t, the same ideas must be involved, or it wouldn’t be the same proposition (see discussion at </a:t>
            </a:r>
            <a:r>
              <a:rPr lang="en-GB" sz="2600" i="1"/>
              <a:t>T</a:t>
            </a:r>
            <a:r>
              <a:rPr lang="en-GB" sz="2600"/>
              <a:t> 1.3.7.3-4 ).</a:t>
            </a:r>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49</a:t>
            </a:fld>
            <a:endParaRPr lang="en-US"/>
          </a:p>
        </p:txBody>
      </p:sp>
    </p:spTree>
    <p:extLst>
      <p:ext uri="{BB962C8B-B14F-4D97-AF65-F5344CB8AC3E}">
        <p14:creationId xmlns:p14="http://schemas.microsoft.com/office/powerpoint/2010/main" val="3292412422"/>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26F7-CFFE-A8AB-706D-546F0C0BF6DE}"/>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191D59C-0FCD-1230-AD27-43CDB23982C7}"/>
              </a:ext>
            </a:extLst>
          </p:cNvPr>
          <p:cNvSpPr>
            <a:spLocks noGrp="1"/>
          </p:cNvSpPr>
          <p:nvPr>
            <p:ph type="sldNum" sz="quarter" idx="10"/>
          </p:nvPr>
        </p:nvSpPr>
        <p:spPr/>
        <p:txBody>
          <a:bodyPr/>
          <a:lstStyle/>
          <a:p>
            <a:pPr>
              <a:defRPr/>
            </a:pPr>
            <a:fld id="{79DAD66A-3848-4BC8-A216-F025EE6355AF}" type="slidenum">
              <a:rPr lang="en-US"/>
              <a:pPr>
                <a:defRPr/>
              </a:pPr>
              <a:t>5</a:t>
            </a:fld>
            <a:endParaRPr lang="en-US"/>
          </a:p>
        </p:txBody>
      </p:sp>
      <p:sp>
        <p:nvSpPr>
          <p:cNvPr id="407554" name="Rectangle 2">
            <a:extLst>
              <a:ext uri="{FF2B5EF4-FFF2-40B4-BE49-F238E27FC236}">
                <a16:creationId xmlns:a16="http://schemas.microsoft.com/office/drawing/2014/main" id="{BADE4EBB-8D86-6414-E630-91BA47050915}"/>
              </a:ext>
            </a:extLst>
          </p:cNvPr>
          <p:cNvSpPr>
            <a:spLocks noGrp="1" noChangeArrowheads="1"/>
          </p:cNvSpPr>
          <p:nvPr>
            <p:ph type="title"/>
          </p:nvPr>
        </p:nvSpPr>
        <p:spPr>
          <a:xfrm>
            <a:off x="457200" y="97793"/>
            <a:ext cx="8229600" cy="774923"/>
          </a:xfrm>
        </p:spPr>
        <p:txBody>
          <a:bodyPr/>
          <a:lstStyle/>
          <a:p>
            <a:pPr eaLnBrk="1" hangingPunct="1">
              <a:defRPr/>
            </a:pPr>
            <a:r>
              <a:rPr lang="en-GB"/>
              <a:t>David Hume, “The Great Infidel”</a:t>
            </a:r>
            <a:endParaRPr lang="en-US" dirty="0"/>
          </a:p>
        </p:txBody>
      </p:sp>
      <p:sp>
        <p:nvSpPr>
          <p:cNvPr id="407555" name="Rectangle 3">
            <a:extLst>
              <a:ext uri="{FF2B5EF4-FFF2-40B4-BE49-F238E27FC236}">
                <a16:creationId xmlns:a16="http://schemas.microsoft.com/office/drawing/2014/main" id="{A985A885-FCAA-D117-D523-A539358753EF}"/>
              </a:ext>
            </a:extLst>
          </p:cNvPr>
          <p:cNvSpPr>
            <a:spLocks noGrp="1" noChangeArrowheads="1"/>
          </p:cNvSpPr>
          <p:nvPr>
            <p:ph type="body" idx="1"/>
          </p:nvPr>
        </p:nvSpPr>
        <p:spPr>
          <a:xfrm>
            <a:off x="287524" y="1052736"/>
            <a:ext cx="8605651" cy="5544615"/>
          </a:xfrm>
        </p:spPr>
        <p:txBody>
          <a:bodyPr/>
          <a:lstStyle/>
          <a:p>
            <a:pPr>
              <a:defRPr/>
            </a:pPr>
            <a:r>
              <a:rPr lang="en-GB" sz="2500"/>
              <a:t>Hume was a major contributor to the “Scottish Enlighten-ment”, a remarkable flowering of intellectual achievement centred on Edinburgh, “the Athens of the North”.</a:t>
            </a:r>
          </a:p>
          <a:p>
            <a:pPr eaLnBrk="1" hangingPunct="1">
              <a:spcBef>
                <a:spcPts val="1200"/>
              </a:spcBef>
              <a:defRPr/>
            </a:pPr>
            <a:r>
              <a:rPr lang="en-GB" sz="2500"/>
              <a:t>His </a:t>
            </a:r>
            <a:r>
              <a:rPr lang="en-GB" sz="2500" i="1"/>
              <a:t>Treatise of Human Nature</a:t>
            </a:r>
            <a:r>
              <a:rPr lang="en-GB" sz="2500"/>
              <a:t> (1739-40</a:t>
            </a:r>
            <a:r>
              <a:rPr lang="en-GB" sz="2500" dirty="0"/>
              <a:t>) </a:t>
            </a:r>
            <a:r>
              <a:rPr lang="en-GB" sz="2500"/>
              <a:t>was “An attempt to introduce </a:t>
            </a:r>
            <a:r>
              <a:rPr lang="en-GB" sz="2500" dirty="0"/>
              <a:t>the </a:t>
            </a:r>
            <a:r>
              <a:rPr lang="en-GB" sz="2500"/>
              <a:t>experimental method of reasoning into moral subjects” – to study human thought and behaviour </a:t>
            </a:r>
            <a:r>
              <a:rPr lang="en-GB" sz="2500" i="1"/>
              <a:t>empirically</a:t>
            </a:r>
            <a:r>
              <a:rPr lang="en-GB" sz="2500"/>
              <a:t>, avoiding prior assumptions about human nature (e.g. that we are “made in the image of God”).</a:t>
            </a:r>
            <a:endParaRPr lang="en-GB" sz="2500" i="1" dirty="0"/>
          </a:p>
          <a:p>
            <a:pPr eaLnBrk="1" hangingPunct="1">
              <a:spcBef>
                <a:spcPts val="1200"/>
              </a:spcBef>
              <a:defRPr/>
            </a:pPr>
            <a:r>
              <a:rPr lang="en-GB" sz="2500"/>
              <a:t>Despite these constructive aims, he came to notoriously sceptical conclusions about both the existence of God and our capacity to acquire genuine knowledge of physical things (even, perhaps their existence!).  Hence he stands significantly apart from previous “empiricists”.</a:t>
            </a:r>
            <a:endParaRPr lang="en-GB" sz="2500" dirty="0"/>
          </a:p>
        </p:txBody>
      </p:sp>
    </p:spTree>
    <p:extLst>
      <p:ext uri="{BB962C8B-B14F-4D97-AF65-F5344CB8AC3E}">
        <p14:creationId xmlns:p14="http://schemas.microsoft.com/office/powerpoint/2010/main" val="2578685499"/>
      </p:ext>
    </p:extLst>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4E9EB3-9DB7-44E1-9FFA-3127FAE36318}" type="slidenum">
              <a:rPr lang="en-US"/>
              <a:pPr/>
              <a:t>50</a:t>
            </a:fld>
            <a:endParaRPr lang="en-US"/>
          </a:p>
        </p:txBody>
      </p:sp>
      <p:sp>
        <p:nvSpPr>
          <p:cNvPr id="891906" name="Rectangle 2"/>
          <p:cNvSpPr>
            <a:spLocks noGrp="1" noChangeArrowheads="1"/>
          </p:cNvSpPr>
          <p:nvPr>
            <p:ph type="title"/>
          </p:nvPr>
        </p:nvSpPr>
        <p:spPr>
          <a:xfrm>
            <a:off x="457200" y="92075"/>
            <a:ext cx="8229600" cy="1328738"/>
          </a:xfrm>
        </p:spPr>
        <p:txBody>
          <a:bodyPr/>
          <a:lstStyle/>
          <a:p>
            <a:pPr eaLnBrk="1" hangingPunct="1"/>
            <a:r>
              <a:rPr lang="en-GB"/>
              <a:t>Distinguishing Belief from</a:t>
            </a:r>
            <a:br>
              <a:rPr lang="en-GB"/>
            </a:br>
            <a:r>
              <a:rPr lang="en-GB"/>
              <a:t>Mere Conception</a:t>
            </a:r>
            <a:endParaRPr lang="en-US" dirty="0"/>
          </a:p>
        </p:txBody>
      </p:sp>
      <p:sp>
        <p:nvSpPr>
          <p:cNvPr id="891907" name="Rectangle 3"/>
          <p:cNvSpPr>
            <a:spLocks noGrp="1" noChangeArrowheads="1"/>
          </p:cNvSpPr>
          <p:nvPr>
            <p:ph type="body" idx="1"/>
          </p:nvPr>
        </p:nvSpPr>
        <p:spPr>
          <a:xfrm>
            <a:off x="540321" y="1672208"/>
            <a:ext cx="8352159" cy="4925144"/>
          </a:xfrm>
        </p:spPr>
        <p:txBody>
          <a:bodyPr/>
          <a:lstStyle/>
          <a:p>
            <a:r>
              <a:rPr lang="en-GB" sz="2800"/>
              <a:t>Hume’s theory of belief defines it (at </a:t>
            </a:r>
            <a:r>
              <a:rPr lang="en-GB" sz="2800" i="1"/>
              <a:t>T</a:t>
            </a:r>
            <a:r>
              <a:rPr lang="en-GB" sz="2800"/>
              <a:t> 1.3.7.5) in terms of force and vivacity or “liveliness”, typically derived from an associated impression:</a:t>
            </a:r>
          </a:p>
          <a:p>
            <a:pPr marL="857250" lvl="2" indent="0">
              <a:spcBef>
                <a:spcPts val="1200"/>
              </a:spcBef>
              <a:buNone/>
            </a:pPr>
            <a:r>
              <a:rPr lang="en-GB" sz="2500"/>
              <a:t>“An opinion, therefore, or belief may be most accurately defin’ed, </a:t>
            </a:r>
            <a:r>
              <a:rPr lang="en-GB" sz="2500" cap="small"/>
              <a:t>A lively idea related to or associated with a present impression</a:t>
            </a:r>
            <a:r>
              <a:rPr lang="en-GB" sz="2500"/>
              <a:t>.”</a:t>
            </a:r>
            <a:endParaRPr lang="en-US" sz="2500"/>
          </a:p>
          <a:p>
            <a:pPr eaLnBrk="1" hangingPunct="1">
              <a:spcBef>
                <a:spcPts val="1200"/>
              </a:spcBef>
            </a:pPr>
            <a:r>
              <a:rPr lang="en-GB" sz="2800"/>
              <a:t>This liveliness is shared also by memories</a:t>
            </a:r>
            <a:br>
              <a:rPr lang="en-GB" sz="2800"/>
            </a:br>
            <a:r>
              <a:rPr lang="en-GB" sz="2800"/>
              <a:t>(</a:t>
            </a:r>
            <a:r>
              <a:rPr lang="en-GB" sz="2800" i="1"/>
              <a:t>T</a:t>
            </a:r>
            <a:r>
              <a:rPr lang="en-GB" sz="2800"/>
              <a:t> 1.1.3.1, 1.3.5.3 ff.) – “Thus it appears, that the </a:t>
            </a:r>
            <a:r>
              <a:rPr lang="en-GB" sz="2800" i="1"/>
              <a:t>belief</a:t>
            </a:r>
            <a:r>
              <a:rPr lang="en-GB" sz="2800"/>
              <a:t> or </a:t>
            </a:r>
            <a:r>
              <a:rPr lang="en-GB" sz="2800" i="1"/>
              <a:t>assent</a:t>
            </a:r>
            <a:r>
              <a:rPr lang="en-GB" sz="2800"/>
              <a:t>, which always attends the memory and senses, is nothing but the vivacity of those perceptions they present.</a:t>
            </a:r>
            <a:r>
              <a:rPr lang="en-GB" sz="2800" i="1"/>
              <a:t>”</a:t>
            </a:r>
            <a:r>
              <a:rPr lang="en-GB" sz="2800"/>
              <a:t> (</a:t>
            </a:r>
            <a:r>
              <a:rPr lang="en-GB" sz="2800" i="1"/>
              <a:t>T</a:t>
            </a:r>
            <a:r>
              <a:rPr lang="en-GB" sz="2800"/>
              <a:t> 1.3.5.7)</a:t>
            </a:r>
            <a:endParaRPr lang="en-GB" sz="2800" dirty="0"/>
          </a:p>
        </p:txBody>
      </p:sp>
    </p:spTree>
    <p:extLst>
      <p:ext uri="{BB962C8B-B14F-4D97-AF65-F5344CB8AC3E}">
        <p14:creationId xmlns:p14="http://schemas.microsoft.com/office/powerpoint/2010/main" val="1218047837"/>
      </p:ext>
    </p:extLst>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7927-7460-0237-E6AC-0641D2014E35}"/>
              </a:ext>
            </a:extLst>
          </p:cNvPr>
          <p:cNvSpPr>
            <a:spLocks noGrp="1"/>
          </p:cNvSpPr>
          <p:nvPr>
            <p:ph type="title"/>
          </p:nvPr>
        </p:nvSpPr>
        <p:spPr>
          <a:xfrm>
            <a:off x="457200" y="128079"/>
            <a:ext cx="8229600" cy="816645"/>
          </a:xfrm>
        </p:spPr>
        <p:txBody>
          <a:bodyPr/>
          <a:lstStyle/>
          <a:p>
            <a:r>
              <a:rPr lang="en-GB"/>
              <a:t>Looking Ahead to Induction</a:t>
            </a:r>
          </a:p>
        </p:txBody>
      </p:sp>
      <p:sp>
        <p:nvSpPr>
          <p:cNvPr id="3" name="Content Placeholder 2">
            <a:extLst>
              <a:ext uri="{FF2B5EF4-FFF2-40B4-BE49-F238E27FC236}">
                <a16:creationId xmlns:a16="http://schemas.microsoft.com/office/drawing/2014/main" id="{9B3BC3AB-F536-408C-D174-74435879C61B}"/>
              </a:ext>
            </a:extLst>
          </p:cNvPr>
          <p:cNvSpPr>
            <a:spLocks noGrp="1"/>
          </p:cNvSpPr>
          <p:nvPr>
            <p:ph idx="1"/>
          </p:nvPr>
        </p:nvSpPr>
        <p:spPr>
          <a:xfrm>
            <a:off x="601216" y="1196752"/>
            <a:ext cx="8147248" cy="5292588"/>
          </a:xfrm>
        </p:spPr>
        <p:txBody>
          <a:bodyPr/>
          <a:lstStyle/>
          <a:p>
            <a:r>
              <a:rPr lang="en-GB" sz="2800"/>
              <a:t>Hume will later (in T 1.3.6-8) argue that whenever we draw an inference from observed to unobserved matters of fact (what we now call “induction”), we do this by </a:t>
            </a:r>
            <a:r>
              <a:rPr lang="en-GB" sz="2800" i="1"/>
              <a:t>custom</a:t>
            </a:r>
            <a:r>
              <a:rPr lang="en-GB" sz="2800"/>
              <a:t> or </a:t>
            </a:r>
            <a:r>
              <a:rPr lang="en-GB" sz="2800" i="1"/>
              <a:t>habit</a:t>
            </a:r>
            <a:r>
              <a:rPr lang="en-GB" sz="2800"/>
              <a:t>.</a:t>
            </a:r>
          </a:p>
          <a:p>
            <a:pPr>
              <a:spcBef>
                <a:spcPts val="1800"/>
              </a:spcBef>
            </a:pPr>
            <a:r>
              <a:rPr lang="en-GB" sz="2800"/>
              <a:t>For example, after seeing </a:t>
            </a:r>
            <a:r>
              <a:rPr lang="en-GB" sz="2800" i="1"/>
              <a:t>A</a:t>
            </a:r>
            <a:r>
              <a:rPr lang="en-GB" sz="2800"/>
              <a:t>’s repeatedly followed by </a:t>
            </a:r>
            <a:r>
              <a:rPr lang="en-GB" sz="2800" i="1"/>
              <a:t>B</a:t>
            </a:r>
            <a:r>
              <a:rPr lang="en-GB" sz="2800"/>
              <a:t>’s, our ideas of </a:t>
            </a:r>
            <a:r>
              <a:rPr lang="en-GB" sz="2800" i="1"/>
              <a:t>A</a:t>
            </a:r>
            <a:r>
              <a:rPr lang="en-GB" sz="2800"/>
              <a:t> and </a:t>
            </a:r>
            <a:r>
              <a:rPr lang="en-GB" sz="2800" i="1"/>
              <a:t>B</a:t>
            </a:r>
            <a:r>
              <a:rPr lang="en-GB" sz="2800"/>
              <a:t> become associated, and hence when we next see an </a:t>
            </a:r>
            <a:r>
              <a:rPr lang="en-GB" sz="2800" i="1"/>
              <a:t>A</a:t>
            </a:r>
            <a:r>
              <a:rPr lang="en-GB" sz="2800"/>
              <a:t>, we habitually expect a </a:t>
            </a:r>
            <a:r>
              <a:rPr lang="en-GB" sz="2800" i="1"/>
              <a:t>B</a:t>
            </a:r>
            <a:r>
              <a:rPr lang="en-GB" sz="2800"/>
              <a:t> to follow.</a:t>
            </a:r>
          </a:p>
          <a:p>
            <a:pPr>
              <a:spcBef>
                <a:spcPts val="1800"/>
              </a:spcBef>
            </a:pPr>
            <a:r>
              <a:rPr lang="en-GB" sz="2800" i="1"/>
              <a:t>The vivacity of the </a:t>
            </a:r>
            <a:r>
              <a:rPr lang="en-GB" sz="2800" i="1">
                <a:solidFill>
                  <a:srgbClr val="FF7C80"/>
                </a:solidFill>
              </a:rPr>
              <a:t>sense-impression</a:t>
            </a:r>
            <a:r>
              <a:rPr lang="en-GB" sz="2800" i="1"/>
              <a:t> of A is conveyed by association to enliven our </a:t>
            </a:r>
            <a:r>
              <a:rPr lang="en-GB" sz="2800" i="1">
                <a:solidFill>
                  <a:srgbClr val="FF7C80"/>
                </a:solidFill>
              </a:rPr>
              <a:t>idea</a:t>
            </a:r>
            <a:r>
              <a:rPr lang="en-GB" sz="2800" i="1"/>
              <a:t> of B, and we accordingly </a:t>
            </a:r>
            <a:r>
              <a:rPr lang="en-GB" sz="2800" i="1">
                <a:solidFill>
                  <a:srgbClr val="FF7C80"/>
                </a:solidFill>
              </a:rPr>
              <a:t>expect</a:t>
            </a:r>
            <a:r>
              <a:rPr lang="en-GB" sz="2800" i="1"/>
              <a:t> B to follow.</a:t>
            </a:r>
          </a:p>
        </p:txBody>
      </p:sp>
      <p:sp>
        <p:nvSpPr>
          <p:cNvPr id="4" name="Slide Number Placeholder 3">
            <a:extLst>
              <a:ext uri="{FF2B5EF4-FFF2-40B4-BE49-F238E27FC236}">
                <a16:creationId xmlns:a16="http://schemas.microsoft.com/office/drawing/2014/main" id="{3CDD206C-9751-2776-9009-E721DBE94285}"/>
              </a:ext>
            </a:extLst>
          </p:cNvPr>
          <p:cNvSpPr>
            <a:spLocks noGrp="1"/>
          </p:cNvSpPr>
          <p:nvPr>
            <p:ph type="sldNum" sz="quarter" idx="10"/>
          </p:nvPr>
        </p:nvSpPr>
        <p:spPr/>
        <p:txBody>
          <a:bodyPr/>
          <a:lstStyle/>
          <a:p>
            <a:fld id="{FFD1EE05-59BE-439B-B8B7-F61DC751609B}" type="slidenum">
              <a:rPr lang="en-US" smtClean="0"/>
              <a:pPr/>
              <a:t>51</a:t>
            </a:fld>
            <a:endParaRPr lang="en-US"/>
          </a:p>
        </p:txBody>
      </p:sp>
    </p:spTree>
    <p:extLst>
      <p:ext uri="{BB962C8B-B14F-4D97-AF65-F5344CB8AC3E}">
        <p14:creationId xmlns:p14="http://schemas.microsoft.com/office/powerpoint/2010/main" val="4084134223"/>
      </p:ext>
    </p:extLst>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52</a:t>
            </a:fld>
            <a:endParaRPr lang="en-US"/>
          </a:p>
        </p:txBody>
      </p:sp>
      <p:sp>
        <p:nvSpPr>
          <p:cNvPr id="900098" name="Rectangle 2"/>
          <p:cNvSpPr>
            <a:spLocks noGrp="1" noChangeArrowheads="1"/>
          </p:cNvSpPr>
          <p:nvPr>
            <p:ph type="title"/>
          </p:nvPr>
        </p:nvSpPr>
        <p:spPr>
          <a:xfrm>
            <a:off x="457200" y="224644"/>
            <a:ext cx="8229600" cy="702915"/>
          </a:xfrm>
        </p:spPr>
        <p:txBody>
          <a:bodyPr/>
          <a:lstStyle/>
          <a:p>
            <a:pPr eaLnBrk="1" hangingPunct="1"/>
            <a:r>
              <a:rPr lang="en-GB"/>
              <a:t>A “Hydraulic” </a:t>
            </a:r>
            <a:r>
              <a:rPr lang="en-GB" dirty="0"/>
              <a:t>Theory of Belief</a:t>
            </a:r>
            <a:endParaRPr lang="en-US" dirty="0"/>
          </a:p>
        </p:txBody>
      </p:sp>
      <p:sp>
        <p:nvSpPr>
          <p:cNvPr id="900099" name="Rectangle 3"/>
          <p:cNvSpPr>
            <a:spLocks noGrp="1" noChangeArrowheads="1"/>
          </p:cNvSpPr>
          <p:nvPr>
            <p:ph type="body" idx="1"/>
          </p:nvPr>
        </p:nvSpPr>
        <p:spPr>
          <a:xfrm>
            <a:off x="485899" y="1340768"/>
            <a:ext cx="8226561" cy="5328320"/>
          </a:xfrm>
        </p:spPr>
        <p:txBody>
          <a:bodyPr/>
          <a:lstStyle/>
          <a:p>
            <a:pPr lvl="1" eaLnBrk="1" hangingPunct="1">
              <a:buFontTx/>
              <a:buNone/>
            </a:pPr>
            <a:r>
              <a:rPr lang="en-GB" sz="2400" dirty="0"/>
              <a:t>	</a:t>
            </a:r>
            <a:r>
              <a:rPr lang="en-GB" sz="2600" dirty="0"/>
              <a:t>“I </a:t>
            </a:r>
            <a:r>
              <a:rPr lang="en-GB" sz="2600" dirty="0" err="1"/>
              <a:t>wou’d</a:t>
            </a:r>
            <a:r>
              <a:rPr lang="en-GB" sz="2600" dirty="0"/>
              <a:t> willingly establish it as a general maxim in the science of human nature, </a:t>
            </a:r>
            <a:r>
              <a:rPr lang="en-GB" sz="2600" i="1" dirty="0"/>
              <a:t>that when any impression becomes present to us, it not only transports the mind to such ideas as are related to it, but likewise communicates to them a share of its force and vivacity</a:t>
            </a:r>
            <a:r>
              <a:rPr lang="en-GB" sz="2600" dirty="0"/>
              <a:t>.”  (</a:t>
            </a:r>
            <a:r>
              <a:rPr lang="en-GB" sz="2600" i="1" dirty="0"/>
              <a:t>T</a:t>
            </a:r>
            <a:r>
              <a:rPr lang="en-GB" sz="2600" dirty="0"/>
              <a:t> 1.3.8.2)</a:t>
            </a:r>
          </a:p>
          <a:p>
            <a:pPr eaLnBrk="1" hangingPunct="1">
              <a:spcBef>
                <a:spcPts val="2400"/>
              </a:spcBef>
            </a:pPr>
            <a:r>
              <a:rPr lang="en-GB" sz="2900" i="1"/>
              <a:t>T</a:t>
            </a:r>
            <a:r>
              <a:rPr lang="en-GB" sz="2900"/>
              <a:t> </a:t>
            </a:r>
            <a:r>
              <a:rPr lang="en-GB" sz="2900" dirty="0"/>
              <a:t>1.3.8 gives various “experiments” to </a:t>
            </a:r>
            <a:r>
              <a:rPr lang="en-GB" sz="2900"/>
              <a:t>illustrate how force and vivacity can be conveyed from impressions to their “associated ideas”, </a:t>
            </a:r>
            <a:r>
              <a:rPr lang="en-GB" sz="2900" dirty="0"/>
              <a:t>confirming this as a general phenomenon of human nature.</a:t>
            </a:r>
            <a:endParaRPr lang="en-US" sz="2900" dirty="0"/>
          </a:p>
        </p:txBody>
      </p:sp>
    </p:spTree>
    <p:extLst>
      <p:ext uri="{BB962C8B-B14F-4D97-AF65-F5344CB8AC3E}">
        <p14:creationId xmlns:p14="http://schemas.microsoft.com/office/powerpoint/2010/main" val="2573532606"/>
      </p:ext>
    </p:extLst>
  </p:cSld>
  <p:clrMapOvr>
    <a:masterClrMapping/>
  </p:clrMapOvr>
  <p:transition spd="med">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53</a:t>
            </a:fld>
            <a:endParaRPr lang="en-US"/>
          </a:p>
        </p:txBody>
      </p:sp>
      <p:sp>
        <p:nvSpPr>
          <p:cNvPr id="900098" name="Rectangle 2"/>
          <p:cNvSpPr>
            <a:spLocks noGrp="1" noChangeArrowheads="1"/>
          </p:cNvSpPr>
          <p:nvPr>
            <p:ph type="title"/>
          </p:nvPr>
        </p:nvSpPr>
        <p:spPr>
          <a:xfrm>
            <a:off x="251520" y="277813"/>
            <a:ext cx="8640960" cy="738919"/>
          </a:xfrm>
        </p:spPr>
        <p:txBody>
          <a:bodyPr/>
          <a:lstStyle/>
          <a:p>
            <a:pPr eaLnBrk="1" hangingPunct="1"/>
            <a:r>
              <a:rPr lang="en-GB" dirty="0"/>
              <a:t>A Hydraulic Theory of Probability</a:t>
            </a:r>
            <a:endParaRPr lang="en-US" dirty="0"/>
          </a:p>
        </p:txBody>
      </p:sp>
      <p:sp>
        <p:nvSpPr>
          <p:cNvPr id="900099" name="Rectangle 3"/>
          <p:cNvSpPr>
            <a:spLocks noGrp="1" noChangeArrowheads="1"/>
          </p:cNvSpPr>
          <p:nvPr>
            <p:ph type="body" idx="1"/>
          </p:nvPr>
        </p:nvSpPr>
        <p:spPr>
          <a:xfrm>
            <a:off x="269875" y="1340768"/>
            <a:ext cx="8478589" cy="5176900"/>
          </a:xfrm>
        </p:spPr>
        <p:txBody>
          <a:bodyPr/>
          <a:lstStyle/>
          <a:p>
            <a:pPr eaLnBrk="1" hangingPunct="1"/>
            <a:r>
              <a:rPr lang="en-GB" sz="2900" dirty="0"/>
              <a:t>Suppose </a:t>
            </a:r>
            <a:r>
              <a:rPr lang="en-GB" sz="2900"/>
              <a:t>I toss a six-sided die </a:t>
            </a:r>
            <a:r>
              <a:rPr lang="en-GB" sz="2900" dirty="0"/>
              <a:t>...</a:t>
            </a:r>
          </a:p>
          <a:p>
            <a:pPr marL="742950" lvl="2" indent="-342900">
              <a:spcBef>
                <a:spcPts val="1800"/>
              </a:spcBef>
              <a:buClr>
                <a:schemeClr val="hlink"/>
              </a:buClr>
              <a:buNone/>
            </a:pPr>
            <a:r>
              <a:rPr lang="en-GB" sz="2600" dirty="0"/>
              <a:t>	</a:t>
            </a:r>
            <a:r>
              <a:rPr lang="en-GB" sz="2500" dirty="0"/>
              <a:t>“When ... the thought is </a:t>
            </a:r>
            <a:r>
              <a:rPr lang="en-GB" sz="2500" dirty="0" err="1"/>
              <a:t>determin’d</a:t>
            </a:r>
            <a:r>
              <a:rPr lang="en-GB" sz="2500" dirty="0"/>
              <a:t> by the causes to consider the dye as falling and turning up one of its sides, the chances present all these sides as equal, and make us consider every one of them, one after another, as alike probable ...  The determination of the thought is common to all; but no more of its force falls to the share of any one, than what is suitable to its proportion with the rest.  </a:t>
            </a:r>
            <a:r>
              <a:rPr lang="en-GB" sz="2500" dirty="0" err="1"/>
              <a:t>’Tis</a:t>
            </a:r>
            <a:r>
              <a:rPr lang="en-GB" sz="2500" dirty="0"/>
              <a:t> after this manner the original impulse, and consequently the vivacity of thought, arising from the causes, is divided and split in pieces by the intermingled </a:t>
            </a:r>
            <a:r>
              <a:rPr lang="en-GB" sz="2500"/>
              <a:t>chances.”  </a:t>
            </a:r>
            <a:r>
              <a:rPr lang="en-GB" sz="2500" dirty="0"/>
              <a:t>(</a:t>
            </a:r>
            <a:r>
              <a:rPr lang="en-GB" sz="2500" i="1" dirty="0"/>
              <a:t>T</a:t>
            </a:r>
            <a:r>
              <a:rPr lang="en-GB" sz="2500" dirty="0"/>
              <a:t> 1.3.11.12)</a:t>
            </a:r>
          </a:p>
          <a:p>
            <a:pPr eaLnBrk="1" hangingPunct="1"/>
            <a:endParaRPr lang="en-US" sz="2900" dirty="0"/>
          </a:p>
        </p:txBody>
      </p:sp>
    </p:spTree>
    <p:extLst>
      <p:ext uri="{BB962C8B-B14F-4D97-AF65-F5344CB8AC3E}">
        <p14:creationId xmlns:p14="http://schemas.microsoft.com/office/powerpoint/2010/main" val="2955891389"/>
      </p:ext>
    </p:extLst>
  </p:cSld>
  <p:clrMapOvr>
    <a:masterClrMapping/>
  </p:clrMapOvr>
  <p:transition spd="med">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C3B0CA-761B-497A-8EA4-2E9B97C52505}" type="slidenum">
              <a:rPr lang="en-US"/>
              <a:pPr/>
              <a:t>54</a:t>
            </a:fld>
            <a:endParaRPr lang="en-US"/>
          </a:p>
        </p:txBody>
      </p:sp>
      <p:sp>
        <p:nvSpPr>
          <p:cNvPr id="852994" name="Rectangle 2"/>
          <p:cNvSpPr>
            <a:spLocks noGrp="1" noChangeArrowheads="1"/>
          </p:cNvSpPr>
          <p:nvPr>
            <p:ph type="title"/>
          </p:nvPr>
        </p:nvSpPr>
        <p:spPr>
          <a:xfrm>
            <a:off x="287524" y="44624"/>
            <a:ext cx="8605650" cy="936104"/>
          </a:xfrm>
        </p:spPr>
        <p:txBody>
          <a:bodyPr/>
          <a:lstStyle/>
          <a:p>
            <a:r>
              <a:rPr lang="en-GB"/>
              <a:t>Doubts about Force and Vivacity</a:t>
            </a:r>
            <a:endParaRPr lang="en-GB" dirty="0"/>
          </a:p>
        </p:txBody>
      </p:sp>
      <p:sp>
        <p:nvSpPr>
          <p:cNvPr id="852995" name="Rectangle 3"/>
          <p:cNvSpPr>
            <a:spLocks noGrp="1" noChangeArrowheads="1"/>
          </p:cNvSpPr>
          <p:nvPr>
            <p:ph type="body" idx="1"/>
          </p:nvPr>
        </p:nvSpPr>
        <p:spPr>
          <a:xfrm>
            <a:off x="574861" y="1124744"/>
            <a:ext cx="8317619" cy="5507831"/>
          </a:xfrm>
        </p:spPr>
        <p:txBody>
          <a:bodyPr/>
          <a:lstStyle/>
          <a:p>
            <a:r>
              <a:rPr lang="en-GB" sz="2800"/>
              <a:t>Hume seems to recognise that relying on “force and vivacity” to distinguish impressions from ideas is problematic:</a:t>
            </a:r>
            <a:endParaRPr lang="en-GB" sz="2800" dirty="0"/>
          </a:p>
          <a:p>
            <a:pPr lvl="1">
              <a:spcBef>
                <a:spcPts val="1200"/>
              </a:spcBef>
              <a:buFontTx/>
              <a:buNone/>
            </a:pPr>
            <a:r>
              <a:rPr lang="en-GB" sz="2600" dirty="0"/>
              <a:t>	</a:t>
            </a:r>
            <a:r>
              <a:rPr lang="en-GB" sz="2500" dirty="0"/>
              <a:t>“in sleep, in a fever, in madness, or in any very violent emotions of soul, our ideas may approach to our impressions:  [And] it sometimes happens, that our impressions are so faint and low, that we cannot distinguish them from our ideas.”  (</a:t>
            </a:r>
            <a:r>
              <a:rPr lang="en-GB" sz="2500" i="1" dirty="0"/>
              <a:t>T</a:t>
            </a:r>
            <a:r>
              <a:rPr lang="en-GB" sz="2500" dirty="0"/>
              <a:t> 1.1.1.1)</a:t>
            </a:r>
          </a:p>
          <a:p>
            <a:pPr>
              <a:spcBef>
                <a:spcPts val="1800"/>
              </a:spcBef>
            </a:pPr>
            <a:r>
              <a:rPr lang="en-GB" sz="2800" dirty="0"/>
              <a:t>Compare, for example, dreaming of an attack of spiders, with watching paint </a:t>
            </a:r>
            <a:r>
              <a:rPr lang="en-GB" sz="2800"/>
              <a:t>dry!  (But note that a feeling of </a:t>
            </a:r>
            <a:r>
              <a:rPr lang="en-GB" sz="2800" i="1"/>
              <a:t>fear</a:t>
            </a:r>
            <a:r>
              <a:rPr lang="en-GB" sz="2800"/>
              <a:t> would be a </a:t>
            </a:r>
            <a:r>
              <a:rPr lang="en-GB" sz="2800" i="1"/>
              <a:t>reflective impression</a:t>
            </a:r>
            <a:r>
              <a:rPr lang="en-GB" sz="2800"/>
              <a:t>, quite separate from the imagined visual ideas.)</a:t>
            </a:r>
            <a:endParaRPr lang="en-GB" sz="2800" dirty="0"/>
          </a:p>
        </p:txBody>
      </p:sp>
    </p:spTree>
    <p:extLst>
      <p:ext uri="{BB962C8B-B14F-4D97-AF65-F5344CB8AC3E}">
        <p14:creationId xmlns:p14="http://schemas.microsoft.com/office/powerpoint/2010/main" val="1344191091"/>
      </p:ext>
    </p:extLst>
  </p:cSld>
  <p:clrMapOvr>
    <a:masterClrMapping/>
  </p:clrMapOvr>
  <p:transition spd="med">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B15A40-0D85-4592-8246-594F1B2E3787}" type="slidenum">
              <a:rPr lang="en-US"/>
              <a:pPr/>
              <a:t>55</a:t>
            </a:fld>
            <a:endParaRPr lang="en-US"/>
          </a:p>
        </p:txBody>
      </p:sp>
      <p:sp>
        <p:nvSpPr>
          <p:cNvPr id="898051" name="Rectangle 3"/>
          <p:cNvSpPr>
            <a:spLocks noGrp="1" noChangeArrowheads="1"/>
          </p:cNvSpPr>
          <p:nvPr>
            <p:ph type="body" idx="1"/>
          </p:nvPr>
        </p:nvSpPr>
        <p:spPr>
          <a:xfrm>
            <a:off x="251520" y="368660"/>
            <a:ext cx="8566249" cy="6228692"/>
          </a:xfrm>
        </p:spPr>
        <p:txBody>
          <a:bodyPr/>
          <a:lstStyle/>
          <a:p>
            <a:pPr eaLnBrk="1" hangingPunct="1"/>
            <a:r>
              <a:rPr lang="en-GB" sz="3000" dirty="0"/>
              <a:t>There are also other difficulties:</a:t>
            </a:r>
          </a:p>
          <a:p>
            <a:pPr lvl="1" eaLnBrk="1" hangingPunct="1">
              <a:spcBef>
                <a:spcPts val="1200"/>
              </a:spcBef>
            </a:pPr>
            <a:r>
              <a:rPr lang="en-GB" sz="2600" dirty="0"/>
              <a:t>A fictional story can far be more “vivacious”, at least superficially, than a dull historical account (perhaps Hume realised this at </a:t>
            </a:r>
            <a:r>
              <a:rPr lang="en-GB" sz="2600" i="1" dirty="0"/>
              <a:t>T</a:t>
            </a:r>
            <a:r>
              <a:rPr lang="en-GB" sz="2600" dirty="0"/>
              <a:t> 1.3.10.10, added in 1740?).</a:t>
            </a:r>
          </a:p>
          <a:p>
            <a:pPr lvl="1" eaLnBrk="1" hangingPunct="1">
              <a:spcBef>
                <a:spcPts val="1200"/>
              </a:spcBef>
            </a:pPr>
            <a:r>
              <a:rPr lang="en-GB" sz="2600" dirty="0"/>
              <a:t>Is a change in “force and vivacity” really consistent with preserving the same idea?  Suppose our </a:t>
            </a:r>
            <a:r>
              <a:rPr lang="en-GB" sz="2600" i="1" dirty="0"/>
              <a:t>idea</a:t>
            </a:r>
            <a:r>
              <a:rPr lang="en-GB" sz="2600" dirty="0"/>
              <a:t> of a </a:t>
            </a:r>
            <a:r>
              <a:rPr lang="en-GB" sz="2600" i="1" dirty="0"/>
              <a:t>dull</a:t>
            </a:r>
            <a:r>
              <a:rPr lang="en-GB" sz="2600" dirty="0"/>
              <a:t> red door acquires more vivacity: couldn’t that become the </a:t>
            </a:r>
            <a:r>
              <a:rPr lang="en-GB" sz="2600" i="1" dirty="0"/>
              <a:t>idea</a:t>
            </a:r>
            <a:r>
              <a:rPr lang="en-GB" sz="2600" dirty="0"/>
              <a:t> of a </a:t>
            </a:r>
            <a:r>
              <a:rPr lang="en-GB" sz="2600" i="1" dirty="0"/>
              <a:t>bright</a:t>
            </a:r>
            <a:r>
              <a:rPr lang="en-GB" sz="2600" dirty="0"/>
              <a:t> red door, rather than </a:t>
            </a:r>
            <a:r>
              <a:rPr lang="en-GB" sz="2600" i="1" dirty="0"/>
              <a:t>belief</a:t>
            </a:r>
            <a:r>
              <a:rPr lang="en-GB" sz="2600" dirty="0"/>
              <a:t> in a dull red door?  How can we distinguish between these two outcomes?</a:t>
            </a:r>
          </a:p>
          <a:p>
            <a:pPr lvl="1" eaLnBrk="1" hangingPunct="1">
              <a:spcBef>
                <a:spcPts val="1200"/>
              </a:spcBef>
            </a:pPr>
            <a:r>
              <a:rPr lang="en-GB" sz="2600" dirty="0"/>
              <a:t>Coming to believe something looks more like a change of our </a:t>
            </a:r>
            <a:r>
              <a:rPr lang="en-GB" sz="2600" i="1" dirty="0"/>
              <a:t>attitude</a:t>
            </a:r>
            <a:r>
              <a:rPr lang="en-GB" sz="2600" dirty="0"/>
              <a:t> to an idea than like a change in the “force and vivacity” of the idea itself (recall the concern expressed in Lecture 1,  slide 20).</a:t>
            </a:r>
            <a:endParaRPr lang="en-US" sz="2600" dirty="0"/>
          </a:p>
        </p:txBody>
      </p:sp>
    </p:spTree>
    <p:extLst>
      <p:ext uri="{BB962C8B-B14F-4D97-AF65-F5344CB8AC3E}">
        <p14:creationId xmlns:p14="http://schemas.microsoft.com/office/powerpoint/2010/main" val="231817074"/>
      </p:ext>
    </p:extLst>
  </p:cSld>
  <p:clrMapOvr>
    <a:masterClrMapping/>
  </p:clrMapOvr>
  <p:transition spd="med">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B721-B6C5-3002-521C-076D4D9F5C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86AAF-84D8-744C-5CAB-5A2BFA3057D4}"/>
              </a:ext>
            </a:extLst>
          </p:cNvPr>
          <p:cNvSpPr>
            <a:spLocks noGrp="1"/>
          </p:cNvSpPr>
          <p:nvPr>
            <p:ph idx="1"/>
          </p:nvPr>
        </p:nvSpPr>
        <p:spPr>
          <a:xfrm>
            <a:off x="251520" y="296652"/>
            <a:ext cx="8568952" cy="6408712"/>
          </a:xfrm>
        </p:spPr>
        <p:txBody>
          <a:bodyPr/>
          <a:lstStyle/>
          <a:p>
            <a:r>
              <a:rPr lang="en-US" sz="2600"/>
              <a:t>These objections tend to assume a straightforwardly </a:t>
            </a:r>
            <a:r>
              <a:rPr lang="en-US" sz="2600" i="1"/>
              <a:t>phenomenological</a:t>
            </a:r>
            <a:r>
              <a:rPr lang="en-US" sz="2600"/>
              <a:t> interpretation of “force and vivacity”:</a:t>
            </a:r>
          </a:p>
          <a:p>
            <a:pPr lvl="1">
              <a:spcBef>
                <a:spcPts val="1200"/>
              </a:spcBef>
            </a:pPr>
            <a:r>
              <a:rPr lang="en-GB" sz="2200" i="1" u="sng"/>
              <a:t>Phenomenological vivacity or liveliness</a:t>
            </a:r>
            <a:r>
              <a:rPr lang="en-GB" sz="2200"/>
              <a:t> (e.g. Stroud, 1977)</a:t>
            </a:r>
          </a:p>
          <a:p>
            <a:pPr marL="914400" lvl="2" indent="0">
              <a:buNone/>
            </a:pPr>
            <a:r>
              <a:rPr lang="en-GB" sz="2100"/>
              <a:t>“</a:t>
            </a:r>
            <a:r>
              <a:rPr lang="en-US" sz="2100"/>
              <a:t>The difference betwixt these consists in the degrees of force and liveliness, with which they strike upon the mind, and make their way into our thought or consciousness.”  (</a:t>
            </a:r>
            <a:r>
              <a:rPr lang="en-US" sz="2100" i="1"/>
              <a:t>T</a:t>
            </a:r>
            <a:r>
              <a:rPr lang="en-US" sz="2100"/>
              <a:t> 1.1.1.1)</a:t>
            </a:r>
            <a:endParaRPr lang="en-GB" sz="2100"/>
          </a:p>
          <a:p>
            <a:pPr>
              <a:spcBef>
                <a:spcPts val="1800"/>
              </a:spcBef>
            </a:pPr>
            <a:r>
              <a:rPr lang="en-US" sz="2700"/>
              <a:t>But in defending Hume, scholars have advocated other interpretations of the difference between impressions and ideas, most notably:</a:t>
            </a:r>
          </a:p>
          <a:p>
            <a:pPr lvl="1">
              <a:spcBef>
                <a:spcPts val="1200"/>
              </a:spcBef>
            </a:pPr>
            <a:r>
              <a:rPr lang="en-GB" sz="2200" i="1" u="sng"/>
              <a:t>Functional or causal force</a:t>
            </a:r>
            <a:r>
              <a:rPr lang="en-GB" sz="2200"/>
              <a:t> (e.g. Everson, 1988)</a:t>
            </a:r>
          </a:p>
          <a:p>
            <a:pPr marL="914400" lvl="2" indent="0">
              <a:buNone/>
            </a:pPr>
            <a:r>
              <a:rPr lang="en-GB" sz="2100"/>
              <a:t>“</a:t>
            </a:r>
            <a:r>
              <a:rPr lang="en-US" sz="2100"/>
              <a:t>this different feeling I [call] a superior </a:t>
            </a:r>
            <a:r>
              <a:rPr lang="en-US" sz="2100" i="1"/>
              <a:t>force</a:t>
            </a:r>
            <a:r>
              <a:rPr lang="en-US" sz="2100"/>
              <a:t>, or </a:t>
            </a:r>
            <a:r>
              <a:rPr lang="en-US" sz="2100" i="1"/>
              <a:t>vivacity</a:t>
            </a:r>
            <a:r>
              <a:rPr lang="en-US" sz="2100"/>
              <a:t>, or </a:t>
            </a:r>
            <a:r>
              <a:rPr lang="en-US" sz="2100" i="1"/>
              <a:t>solidity</a:t>
            </a:r>
            <a:r>
              <a:rPr lang="en-US" sz="2100"/>
              <a:t>, or </a:t>
            </a:r>
            <a:r>
              <a:rPr lang="en-US" sz="2100" i="1"/>
              <a:t>firmness</a:t>
            </a:r>
            <a:r>
              <a:rPr lang="en-US" sz="2100"/>
              <a:t>, or </a:t>
            </a:r>
            <a:r>
              <a:rPr lang="en-US" sz="2100" i="1"/>
              <a:t>steadiness</a:t>
            </a:r>
            <a:r>
              <a:rPr lang="en-US" sz="2100"/>
              <a:t>.  This variety of terms … is intended only to express that act of the mind, which renders realities more present to us than fictions, causes them to weigh more in the thought, and gives them a superior influence on the passions and imagination.”  (</a:t>
            </a:r>
            <a:r>
              <a:rPr lang="en-US" sz="2100" i="1"/>
              <a:t>T</a:t>
            </a:r>
            <a:r>
              <a:rPr lang="en-US" sz="2100"/>
              <a:t> 1.3.7.7, cf. </a:t>
            </a:r>
            <a:r>
              <a:rPr lang="en-US" sz="2100" i="1"/>
              <a:t>E</a:t>
            </a:r>
            <a:r>
              <a:rPr lang="en-US" sz="2100"/>
              <a:t> 5.12)</a:t>
            </a:r>
            <a:endParaRPr lang="en-GB" sz="2100"/>
          </a:p>
        </p:txBody>
      </p:sp>
      <p:sp>
        <p:nvSpPr>
          <p:cNvPr id="4" name="Slide Number Placeholder 3">
            <a:extLst>
              <a:ext uri="{FF2B5EF4-FFF2-40B4-BE49-F238E27FC236}">
                <a16:creationId xmlns:a16="http://schemas.microsoft.com/office/drawing/2014/main" id="{A851F806-ACA5-D0D8-0279-1DAACC129CF5}"/>
              </a:ext>
            </a:extLst>
          </p:cNvPr>
          <p:cNvSpPr>
            <a:spLocks noGrp="1"/>
          </p:cNvSpPr>
          <p:nvPr>
            <p:ph type="sldNum" sz="quarter" idx="10"/>
          </p:nvPr>
        </p:nvSpPr>
        <p:spPr/>
        <p:txBody>
          <a:bodyPr/>
          <a:lstStyle/>
          <a:p>
            <a:fld id="{FFD1EE05-59BE-439B-B8B7-F61DC751609B}" type="slidenum">
              <a:rPr lang="en-US" smtClean="0"/>
              <a:pPr/>
              <a:t>56</a:t>
            </a:fld>
            <a:endParaRPr lang="en-US"/>
          </a:p>
        </p:txBody>
      </p:sp>
    </p:spTree>
    <p:extLst>
      <p:ext uri="{BB962C8B-B14F-4D97-AF65-F5344CB8AC3E}">
        <p14:creationId xmlns:p14="http://schemas.microsoft.com/office/powerpoint/2010/main" val="1936060012"/>
      </p:ext>
    </p:extLst>
  </p:cSld>
  <p:clrMapOvr>
    <a:masterClrMapping/>
  </p:clrMapOvr>
  <p:transition spd="med">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7D0B3-D3DD-477C-60BE-BC1125DA4B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BA0A8-A159-1C41-506F-9E5745AD4414}"/>
              </a:ext>
            </a:extLst>
          </p:cNvPr>
          <p:cNvSpPr>
            <a:spLocks noGrp="1"/>
          </p:cNvSpPr>
          <p:nvPr>
            <p:ph idx="1"/>
          </p:nvPr>
        </p:nvSpPr>
        <p:spPr>
          <a:xfrm>
            <a:off x="287524" y="476672"/>
            <a:ext cx="8568952" cy="6228692"/>
          </a:xfrm>
        </p:spPr>
        <p:txBody>
          <a:bodyPr/>
          <a:lstStyle/>
          <a:p>
            <a:pPr lvl="1">
              <a:spcBef>
                <a:spcPts val="1200"/>
              </a:spcBef>
            </a:pPr>
            <a:r>
              <a:rPr lang="en-GB" sz="2200" i="1" u="sng"/>
              <a:t>Causal priority</a:t>
            </a:r>
            <a:r>
              <a:rPr lang="en-GB" sz="2200"/>
              <a:t> (e.g. Landy, 2006)</a:t>
            </a:r>
          </a:p>
          <a:p>
            <a:pPr marL="914400" lvl="2" indent="0">
              <a:buNone/>
            </a:pPr>
            <a:r>
              <a:rPr lang="en-GB" sz="2100"/>
              <a:t>“</a:t>
            </a:r>
            <a:r>
              <a:rPr lang="en-US" sz="2100"/>
              <a:t>Those perceptions, which enter with most force and violence, we may name </a:t>
            </a:r>
            <a:r>
              <a:rPr lang="en-US" sz="2100" i="1"/>
              <a:t>impressions</a:t>
            </a:r>
            <a:r>
              <a:rPr lang="en-US" sz="2100"/>
              <a:t>; and under this name I comprehend all our sensations, passions and emotions, as they make their first appearance in the soul.  By </a:t>
            </a:r>
            <a:r>
              <a:rPr lang="en-US" sz="2100" i="1"/>
              <a:t>ideas</a:t>
            </a:r>
            <a:r>
              <a:rPr lang="en-US" sz="2100"/>
              <a:t> I mean the faint images of these in thinking and reasoning; …”  (</a:t>
            </a:r>
            <a:r>
              <a:rPr lang="en-US" sz="2100" i="1"/>
              <a:t>T</a:t>
            </a:r>
            <a:r>
              <a:rPr lang="en-US" sz="2100"/>
              <a:t> 1.1.1.1)</a:t>
            </a:r>
            <a:endParaRPr lang="en-GB" sz="2100"/>
          </a:p>
          <a:p>
            <a:pPr lvl="1">
              <a:spcBef>
                <a:spcPts val="1200"/>
              </a:spcBef>
            </a:pPr>
            <a:r>
              <a:rPr lang="en-GB" sz="2200" i="1" u="sng"/>
              <a:t>Feeling and thinking</a:t>
            </a:r>
            <a:endParaRPr lang="en-GB" sz="2200"/>
          </a:p>
          <a:p>
            <a:pPr marL="914400" lvl="2" indent="0">
              <a:buNone/>
            </a:pPr>
            <a:r>
              <a:rPr lang="en-GB" sz="2100"/>
              <a:t>“</a:t>
            </a:r>
            <a:r>
              <a:rPr lang="en-US" sz="2100"/>
              <a:t>I believe it will not be very necessary to employ many words in explaining this distinction. Every one of himself will readily per-ceive the difference betwixt feeling and thinking.”  (</a:t>
            </a:r>
            <a:r>
              <a:rPr lang="en-US" sz="2100" i="1"/>
              <a:t>T</a:t>
            </a:r>
            <a:r>
              <a:rPr lang="en-US" sz="2100"/>
              <a:t> 1.1.1.1)</a:t>
            </a:r>
          </a:p>
          <a:p>
            <a:pPr marL="914400" lvl="2" indent="0">
              <a:spcBef>
                <a:spcPts val="1200"/>
              </a:spcBef>
              <a:buNone/>
            </a:pPr>
            <a:r>
              <a:rPr lang="en-US" sz="2100"/>
              <a:t>“there is a considerable difference between the perceptions of the mind, when a man feels the pain of excessive heat, or the pleasure of moderate warmth, and when he afterwards recalls to his memory this sensation, or anticipates it by his imagination.  These faculties may mimic or copy the perceptions of the senses; but they never can entirely reach the force and vivacity of the original sentiment.”  (</a:t>
            </a:r>
            <a:r>
              <a:rPr lang="en-US" sz="2100" i="1"/>
              <a:t>E</a:t>
            </a:r>
            <a:r>
              <a:rPr lang="en-US" sz="2100"/>
              <a:t> 2.1)</a:t>
            </a:r>
            <a:endParaRPr lang="en-GB" sz="2100"/>
          </a:p>
        </p:txBody>
      </p:sp>
      <p:sp>
        <p:nvSpPr>
          <p:cNvPr id="4" name="Slide Number Placeholder 3">
            <a:extLst>
              <a:ext uri="{FF2B5EF4-FFF2-40B4-BE49-F238E27FC236}">
                <a16:creationId xmlns:a16="http://schemas.microsoft.com/office/drawing/2014/main" id="{B35AF30F-B9D0-A409-EDC6-F5E64A16D6C7}"/>
              </a:ext>
            </a:extLst>
          </p:cNvPr>
          <p:cNvSpPr>
            <a:spLocks noGrp="1"/>
          </p:cNvSpPr>
          <p:nvPr>
            <p:ph type="sldNum" sz="quarter" idx="10"/>
          </p:nvPr>
        </p:nvSpPr>
        <p:spPr/>
        <p:txBody>
          <a:bodyPr/>
          <a:lstStyle/>
          <a:p>
            <a:fld id="{FFD1EE05-59BE-439B-B8B7-F61DC751609B}" type="slidenum">
              <a:rPr lang="en-US" smtClean="0"/>
              <a:pPr/>
              <a:t>57</a:t>
            </a:fld>
            <a:endParaRPr lang="en-US"/>
          </a:p>
        </p:txBody>
      </p:sp>
    </p:spTree>
    <p:extLst>
      <p:ext uri="{BB962C8B-B14F-4D97-AF65-F5344CB8AC3E}">
        <p14:creationId xmlns:p14="http://schemas.microsoft.com/office/powerpoint/2010/main" val="3969938954"/>
      </p:ext>
    </p:extLst>
  </p:cSld>
  <p:clrMapOvr>
    <a:masterClrMapping/>
  </p:clrMapOvr>
  <p:transition spd="med">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EBD6-1061-4EBC-8EB2-C8D435C991BC}"/>
              </a:ext>
            </a:extLst>
          </p:cNvPr>
          <p:cNvSpPr>
            <a:spLocks noGrp="1"/>
          </p:cNvSpPr>
          <p:nvPr>
            <p:ph type="title"/>
          </p:nvPr>
        </p:nvSpPr>
        <p:spPr>
          <a:xfrm>
            <a:off x="457200" y="224644"/>
            <a:ext cx="8229600" cy="774923"/>
          </a:xfrm>
        </p:spPr>
        <p:txBody>
          <a:bodyPr/>
          <a:lstStyle/>
          <a:p>
            <a:r>
              <a:rPr lang="en-US" sz="4000"/>
              <a:t>“Force” as Functional?</a:t>
            </a:r>
            <a:endParaRPr lang="en-GB" sz="4000"/>
          </a:p>
        </p:txBody>
      </p:sp>
      <p:sp>
        <p:nvSpPr>
          <p:cNvPr id="3" name="Content Placeholder 2">
            <a:extLst>
              <a:ext uri="{FF2B5EF4-FFF2-40B4-BE49-F238E27FC236}">
                <a16:creationId xmlns:a16="http://schemas.microsoft.com/office/drawing/2014/main" id="{CBD18B35-B243-49D8-BA27-72D4AF7F0F11}"/>
              </a:ext>
            </a:extLst>
          </p:cNvPr>
          <p:cNvSpPr>
            <a:spLocks noGrp="1"/>
          </p:cNvSpPr>
          <p:nvPr>
            <p:ph idx="1"/>
          </p:nvPr>
        </p:nvSpPr>
        <p:spPr>
          <a:xfrm>
            <a:off x="683568" y="1124744"/>
            <a:ext cx="8136904" cy="5580620"/>
          </a:xfrm>
        </p:spPr>
        <p:txBody>
          <a:bodyPr/>
          <a:lstStyle/>
          <a:p>
            <a:r>
              <a:rPr lang="en-US" sz="2600"/>
              <a:t>Functional interpretations are popular with inter-preters who see Hume’s epistemology as largely </a:t>
            </a:r>
            <a:r>
              <a:rPr lang="en-US" sz="2600" i="1"/>
              <a:t>externalist</a:t>
            </a:r>
            <a:r>
              <a:rPr lang="en-US" sz="2600"/>
              <a:t>.  For example, Loeb claims that Humean “beliefs are </a:t>
            </a:r>
            <a:r>
              <a:rPr lang="en-US" sz="2600" i="1"/>
              <a:t>steady dispositions</a:t>
            </a:r>
            <a:r>
              <a:rPr lang="en-US" sz="2600"/>
              <a:t>” (2002, p. 65).</a:t>
            </a:r>
          </a:p>
          <a:p>
            <a:pPr>
              <a:spcBef>
                <a:spcPts val="1200"/>
              </a:spcBef>
            </a:pPr>
            <a:r>
              <a:rPr lang="en-US" sz="2600"/>
              <a:t>Marušić (2010) argues strongly on the other side, citing Hume’s emphasis on </a:t>
            </a:r>
            <a:r>
              <a:rPr lang="en-US" sz="2600" i="1"/>
              <a:t>feeling </a:t>
            </a:r>
            <a:r>
              <a:rPr lang="en-US" sz="2600"/>
              <a:t>as </a:t>
            </a:r>
            <a:r>
              <a:rPr lang="en-US" sz="2600" i="1"/>
              <a:t>causally</a:t>
            </a:r>
            <a:r>
              <a:rPr lang="en-US" sz="2600"/>
              <a:t> key to the functional difference between belief and mere conception (e.g. in paragraphs 7-9 of the </a:t>
            </a:r>
            <a:r>
              <a:rPr lang="en-US" sz="2600" i="1"/>
              <a:t>Appendix</a:t>
            </a:r>
            <a:r>
              <a:rPr lang="en-US" sz="2600"/>
              <a:t> to the </a:t>
            </a:r>
            <a:r>
              <a:rPr lang="en-US" sz="2600" i="1"/>
              <a:t>Treatise</a:t>
            </a:r>
            <a:r>
              <a:rPr lang="en-US" sz="2600"/>
              <a:t>).  If this is right, then it looks as though the difference in “feeling” is fundamental to the distinction, and the </a:t>
            </a:r>
            <a:r>
              <a:rPr lang="en-US" sz="2600" i="1"/>
              <a:t>functional</a:t>
            </a:r>
            <a:r>
              <a:rPr lang="en-US" sz="2600"/>
              <a:t> difference cannot be its ground, because on Hume’s principles, a cause is always distinct from its effect.</a:t>
            </a:r>
            <a:endParaRPr lang="en-GB" sz="2600"/>
          </a:p>
        </p:txBody>
      </p:sp>
      <p:sp>
        <p:nvSpPr>
          <p:cNvPr id="4" name="Slide Number Placeholder 3">
            <a:extLst>
              <a:ext uri="{FF2B5EF4-FFF2-40B4-BE49-F238E27FC236}">
                <a16:creationId xmlns:a16="http://schemas.microsoft.com/office/drawing/2014/main" id="{E87DAECE-F521-41FA-BA5C-C677EDE9A34C}"/>
              </a:ext>
            </a:extLst>
          </p:cNvPr>
          <p:cNvSpPr>
            <a:spLocks noGrp="1"/>
          </p:cNvSpPr>
          <p:nvPr>
            <p:ph type="sldNum" sz="quarter" idx="10"/>
          </p:nvPr>
        </p:nvSpPr>
        <p:spPr/>
        <p:txBody>
          <a:bodyPr/>
          <a:lstStyle/>
          <a:p>
            <a:fld id="{FFD1EE05-59BE-439B-B8B7-F61DC751609B}" type="slidenum">
              <a:rPr lang="en-US" smtClean="0"/>
              <a:pPr/>
              <a:t>58</a:t>
            </a:fld>
            <a:endParaRPr lang="en-US"/>
          </a:p>
        </p:txBody>
      </p:sp>
    </p:spTree>
    <p:extLst>
      <p:ext uri="{BB962C8B-B14F-4D97-AF65-F5344CB8AC3E}">
        <p14:creationId xmlns:p14="http://schemas.microsoft.com/office/powerpoint/2010/main" val="1956682262"/>
      </p:ext>
    </p:extLst>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C8ACC-039B-64DB-6EC9-EE13AD74DDBD}"/>
              </a:ext>
            </a:extLst>
          </p:cNvPr>
          <p:cNvSpPr>
            <a:spLocks noGrp="1"/>
          </p:cNvSpPr>
          <p:nvPr>
            <p:ph idx="1"/>
          </p:nvPr>
        </p:nvSpPr>
        <p:spPr>
          <a:xfrm>
            <a:off x="1079612" y="224644"/>
            <a:ext cx="7607188" cy="6156684"/>
          </a:xfrm>
        </p:spPr>
        <p:txBody>
          <a:bodyPr/>
          <a:lstStyle/>
          <a:p>
            <a:pPr marL="0" indent="0">
              <a:buNone/>
            </a:pPr>
            <a:r>
              <a:rPr lang="en-US" sz="2300"/>
              <a:t>“The </a:t>
            </a:r>
            <a:r>
              <a:rPr lang="en-US" sz="2300" i="1"/>
              <a:t>effects</a:t>
            </a:r>
            <a:r>
              <a:rPr lang="en-US" sz="2300"/>
              <a:t> of belief, in influencing the passions and imagination, can all be explain’d from the firm conception; and [we need no] recourse to any other principle.  These arguments, with [others from the </a:t>
            </a:r>
            <a:r>
              <a:rPr lang="en-US" sz="2300" i="1"/>
              <a:t>Treatise</a:t>
            </a:r>
            <a:r>
              <a:rPr lang="en-US" sz="2300"/>
              <a:t>] … sufficiently prove, that belief only modifies the idea or conception; and renders it different to the feeling, …”  (</a:t>
            </a:r>
            <a:r>
              <a:rPr lang="en-US" sz="2300" i="1"/>
              <a:t>T App</a:t>
            </a:r>
            <a:r>
              <a:rPr lang="en-US" sz="2300"/>
              <a:t> 7)</a:t>
            </a:r>
          </a:p>
          <a:p>
            <a:pPr marL="0" indent="0">
              <a:spcBef>
                <a:spcPts val="1200"/>
              </a:spcBef>
              <a:buNone/>
            </a:pPr>
            <a:r>
              <a:rPr lang="en-US" sz="2300"/>
              <a:t>“[There are] two questions of importance, …  </a:t>
            </a:r>
            <a:r>
              <a:rPr lang="en-US" sz="2300" i="1"/>
              <a:t>Whether there be any thing to distinguish belief from the simple conception beside the feeling or sentiment?</a:t>
            </a:r>
            <a:r>
              <a:rPr lang="en-US" sz="2300"/>
              <a:t> And, </a:t>
            </a:r>
            <a:r>
              <a:rPr lang="en-US" sz="2300" i="1"/>
              <a:t>Whether this feeling be any thing but a firmer conception, or a faster hold, that we take of the object?</a:t>
            </a:r>
            <a:r>
              <a:rPr lang="en-US" sz="2300"/>
              <a:t>”  (</a:t>
            </a:r>
            <a:r>
              <a:rPr lang="en-US" sz="2300" i="1"/>
              <a:t>T App</a:t>
            </a:r>
            <a:r>
              <a:rPr lang="en-US" sz="2300"/>
              <a:t> 8)</a:t>
            </a:r>
          </a:p>
          <a:p>
            <a:pPr marL="0" indent="0">
              <a:spcBef>
                <a:spcPts val="1200"/>
              </a:spcBef>
              <a:buNone/>
            </a:pPr>
            <a:r>
              <a:rPr lang="en-US" sz="2300"/>
              <a:t>“The transition from a present impression, always enlivens and strengthens any idea.  When any object is presented, the idea of its usual attendant immediately strikes us, as something real and solid.  ’Tis </a:t>
            </a:r>
            <a:r>
              <a:rPr lang="en-US" sz="2300" i="1"/>
              <a:t>felt</a:t>
            </a:r>
            <a:r>
              <a:rPr lang="en-US" sz="2300"/>
              <a:t>, rather than conceiv’d, and approaches the impression, from which it is deriv’d, in its force and influence.”  (</a:t>
            </a:r>
            <a:r>
              <a:rPr lang="en-US" sz="2300" i="1"/>
              <a:t>T App</a:t>
            </a:r>
            <a:r>
              <a:rPr lang="en-US" sz="2300"/>
              <a:t> 9)</a:t>
            </a:r>
          </a:p>
          <a:p>
            <a:pPr marL="0" indent="0">
              <a:buNone/>
            </a:pPr>
            <a:endParaRPr lang="en-GB" sz="2300"/>
          </a:p>
        </p:txBody>
      </p:sp>
      <p:sp>
        <p:nvSpPr>
          <p:cNvPr id="4" name="Slide Number Placeholder 3">
            <a:extLst>
              <a:ext uri="{FF2B5EF4-FFF2-40B4-BE49-F238E27FC236}">
                <a16:creationId xmlns:a16="http://schemas.microsoft.com/office/drawing/2014/main" id="{29316E62-D228-973B-03B2-FC4F609462B0}"/>
              </a:ext>
            </a:extLst>
          </p:cNvPr>
          <p:cNvSpPr>
            <a:spLocks noGrp="1"/>
          </p:cNvSpPr>
          <p:nvPr>
            <p:ph type="sldNum" sz="quarter" idx="10"/>
          </p:nvPr>
        </p:nvSpPr>
        <p:spPr/>
        <p:txBody>
          <a:bodyPr/>
          <a:lstStyle/>
          <a:p>
            <a:fld id="{FFD1EE05-59BE-439B-B8B7-F61DC751609B}" type="slidenum">
              <a:rPr lang="en-US" smtClean="0"/>
              <a:pPr/>
              <a:t>59</a:t>
            </a:fld>
            <a:endParaRPr lang="en-US"/>
          </a:p>
        </p:txBody>
      </p:sp>
    </p:spTree>
    <p:extLst>
      <p:ext uri="{BB962C8B-B14F-4D97-AF65-F5344CB8AC3E}">
        <p14:creationId xmlns:p14="http://schemas.microsoft.com/office/powerpoint/2010/main" val="3031728035"/>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9CB3-A30B-42D6-6102-EB643EB91ABB}"/>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8341DCA-8E43-6F98-9A64-478DB1010312}"/>
              </a:ext>
            </a:extLst>
          </p:cNvPr>
          <p:cNvSpPr>
            <a:spLocks noGrp="1"/>
          </p:cNvSpPr>
          <p:nvPr>
            <p:ph type="sldNum" sz="quarter" idx="10"/>
          </p:nvPr>
        </p:nvSpPr>
        <p:spPr/>
        <p:txBody>
          <a:bodyPr/>
          <a:lstStyle/>
          <a:p>
            <a:pPr>
              <a:defRPr/>
            </a:pPr>
            <a:fld id="{79DAD66A-3848-4BC8-A216-F025EE6355AF}" type="slidenum">
              <a:rPr lang="en-US"/>
              <a:pPr>
                <a:defRPr/>
              </a:pPr>
              <a:t>6</a:t>
            </a:fld>
            <a:endParaRPr lang="en-US"/>
          </a:p>
        </p:txBody>
      </p:sp>
      <p:sp>
        <p:nvSpPr>
          <p:cNvPr id="407554" name="Rectangle 2">
            <a:extLst>
              <a:ext uri="{FF2B5EF4-FFF2-40B4-BE49-F238E27FC236}">
                <a16:creationId xmlns:a16="http://schemas.microsoft.com/office/drawing/2014/main" id="{BF3310CA-9BCE-725F-7F91-1540887B53BA}"/>
              </a:ext>
            </a:extLst>
          </p:cNvPr>
          <p:cNvSpPr>
            <a:spLocks noGrp="1" noChangeArrowheads="1"/>
          </p:cNvSpPr>
          <p:nvPr>
            <p:ph type="title"/>
          </p:nvPr>
        </p:nvSpPr>
        <p:spPr>
          <a:xfrm>
            <a:off x="457200" y="116632"/>
            <a:ext cx="8229600" cy="774923"/>
          </a:xfrm>
        </p:spPr>
        <p:txBody>
          <a:bodyPr/>
          <a:lstStyle/>
          <a:p>
            <a:pPr eaLnBrk="1" hangingPunct="1">
              <a:defRPr/>
            </a:pPr>
            <a:r>
              <a:rPr lang="en-GB"/>
              <a:t>Hume’s Legacy</a:t>
            </a:r>
            <a:endParaRPr lang="en-US" dirty="0"/>
          </a:p>
        </p:txBody>
      </p:sp>
      <p:sp>
        <p:nvSpPr>
          <p:cNvPr id="407555" name="Rectangle 3">
            <a:extLst>
              <a:ext uri="{FF2B5EF4-FFF2-40B4-BE49-F238E27FC236}">
                <a16:creationId xmlns:a16="http://schemas.microsoft.com/office/drawing/2014/main" id="{8FAAB34A-45C4-2A25-DA6E-A95BE6401279}"/>
              </a:ext>
            </a:extLst>
          </p:cNvPr>
          <p:cNvSpPr>
            <a:spLocks noGrp="1" noChangeArrowheads="1"/>
          </p:cNvSpPr>
          <p:nvPr>
            <p:ph type="body" idx="1"/>
          </p:nvPr>
        </p:nvSpPr>
        <p:spPr>
          <a:xfrm>
            <a:off x="431540" y="1052736"/>
            <a:ext cx="8496944" cy="5544615"/>
          </a:xfrm>
        </p:spPr>
        <p:txBody>
          <a:bodyPr/>
          <a:lstStyle/>
          <a:p>
            <a:pPr>
              <a:defRPr/>
            </a:pPr>
            <a:r>
              <a:rPr lang="en-GB" sz="2500"/>
              <a:t>The profound challenge posed by Hume’s incisive arguments – some of the most famous and influential in the philosophical canon – was recognised by Thomas Reid and Immanuel Kant, his greatest immediate successors.  Kant erected his “critical philosophy” in response, opening new directions in philosophy which have persisted (especially in mainland Europe).</a:t>
            </a:r>
          </a:p>
          <a:p>
            <a:pPr>
              <a:spcBef>
                <a:spcPts val="1200"/>
              </a:spcBef>
              <a:defRPr/>
            </a:pPr>
            <a:r>
              <a:rPr lang="en-GB" sz="2500"/>
              <a:t>Yet history has favoured Hume, especially after new discoveries in modern physics exposed the bankruptcy of Kant’s attempts to vindicate Newton by pure reason.</a:t>
            </a:r>
          </a:p>
          <a:p>
            <a:pPr>
              <a:spcBef>
                <a:spcPts val="1200"/>
              </a:spcBef>
              <a:defRPr/>
            </a:pPr>
            <a:r>
              <a:rPr lang="en-GB" sz="2500"/>
              <a:t>Hume has also inspired many great scientists, including Charles Darwin and Albert Einstein, who both openly acknowledged his substantial influence on them.</a:t>
            </a:r>
          </a:p>
        </p:txBody>
      </p:sp>
    </p:spTree>
    <p:extLst>
      <p:ext uri="{BB962C8B-B14F-4D97-AF65-F5344CB8AC3E}">
        <p14:creationId xmlns:p14="http://schemas.microsoft.com/office/powerpoint/2010/main" val="3132446220"/>
      </p:ext>
    </p:extLst>
  </p:cSld>
  <p:clrMapOvr>
    <a:masterClrMapping/>
  </p:clrMapOvr>
  <p:transition spd="med">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BBBC-65FA-4B30-9870-CF8CE090A429}"/>
              </a:ext>
            </a:extLst>
          </p:cNvPr>
          <p:cNvSpPr>
            <a:spLocks noGrp="1"/>
          </p:cNvSpPr>
          <p:nvPr>
            <p:ph type="title"/>
          </p:nvPr>
        </p:nvSpPr>
        <p:spPr>
          <a:xfrm>
            <a:off x="179512" y="188640"/>
            <a:ext cx="8784976" cy="720080"/>
          </a:xfrm>
        </p:spPr>
        <p:txBody>
          <a:bodyPr/>
          <a:lstStyle/>
          <a:p>
            <a:r>
              <a:rPr lang="en-US"/>
              <a:t>Is “Force and Vivacity” Univocal?</a:t>
            </a:r>
            <a:endParaRPr lang="en-GB"/>
          </a:p>
        </p:txBody>
      </p:sp>
      <p:sp>
        <p:nvSpPr>
          <p:cNvPr id="3" name="Content Placeholder 2">
            <a:extLst>
              <a:ext uri="{FF2B5EF4-FFF2-40B4-BE49-F238E27FC236}">
                <a16:creationId xmlns:a16="http://schemas.microsoft.com/office/drawing/2014/main" id="{3DA0C5A8-98E7-49E4-B03B-082E89D92E74}"/>
              </a:ext>
            </a:extLst>
          </p:cNvPr>
          <p:cNvSpPr>
            <a:spLocks noGrp="1"/>
          </p:cNvSpPr>
          <p:nvPr>
            <p:ph idx="1"/>
          </p:nvPr>
        </p:nvSpPr>
        <p:spPr>
          <a:xfrm>
            <a:off x="565212" y="1160748"/>
            <a:ext cx="8111244" cy="5419439"/>
          </a:xfrm>
        </p:spPr>
        <p:txBody>
          <a:bodyPr/>
          <a:lstStyle/>
          <a:p>
            <a:r>
              <a:rPr lang="en-US" sz="2800"/>
              <a:t>Hume’s hydraulic theory seems to assume that a single dimension of “force and vivacity” can capture the differences between:</a:t>
            </a:r>
          </a:p>
          <a:p>
            <a:pPr lvl="1">
              <a:spcBef>
                <a:spcPts val="900"/>
              </a:spcBef>
            </a:pPr>
            <a:r>
              <a:rPr lang="en-US" sz="2500"/>
              <a:t>An impression of </a:t>
            </a:r>
            <a:r>
              <a:rPr lang="en-US" sz="2500" i="1"/>
              <a:t>X</a:t>
            </a:r>
            <a:r>
              <a:rPr lang="en-US" sz="2500"/>
              <a:t> (most forceful/vivacious)</a:t>
            </a:r>
          </a:p>
          <a:p>
            <a:pPr lvl="1">
              <a:spcBef>
                <a:spcPts val="900"/>
              </a:spcBef>
            </a:pPr>
            <a:r>
              <a:rPr lang="en-US" sz="2500"/>
              <a:t>A memory of </a:t>
            </a:r>
            <a:r>
              <a:rPr lang="en-US" sz="2500" i="1"/>
              <a:t>X</a:t>
            </a:r>
            <a:r>
              <a:rPr lang="en-US" sz="2500"/>
              <a:t> (between impression and idea)</a:t>
            </a:r>
          </a:p>
          <a:p>
            <a:pPr lvl="1">
              <a:spcBef>
                <a:spcPts val="900"/>
              </a:spcBef>
            </a:pPr>
            <a:r>
              <a:rPr lang="en-US" sz="2500"/>
              <a:t>A belief or expectation of </a:t>
            </a:r>
            <a:r>
              <a:rPr lang="en-US" sz="2500" i="1"/>
              <a:t>X</a:t>
            </a:r>
            <a:r>
              <a:rPr lang="en-US" sz="2500"/>
              <a:t> (a vivacious idea)</a:t>
            </a:r>
          </a:p>
          <a:p>
            <a:pPr lvl="1">
              <a:spcBef>
                <a:spcPts val="900"/>
              </a:spcBef>
            </a:pPr>
            <a:r>
              <a:rPr lang="en-US" sz="2500"/>
              <a:t>Mere contemplation of </a:t>
            </a:r>
            <a:r>
              <a:rPr lang="en-US" sz="2500" i="1"/>
              <a:t>X</a:t>
            </a:r>
            <a:r>
              <a:rPr lang="en-US" sz="2500"/>
              <a:t> (least forceful/vivacious)</a:t>
            </a:r>
          </a:p>
          <a:p>
            <a:pPr>
              <a:spcBef>
                <a:spcPts val="2400"/>
              </a:spcBef>
            </a:pPr>
            <a:r>
              <a:rPr lang="en-US" sz="2800"/>
              <a:t>Dauer (1999) suggests this implausibility later pushed Hume away from the hydraulic model, which does not feature in the 1748 </a:t>
            </a:r>
            <a:r>
              <a:rPr lang="en-US" sz="2800" i="1"/>
              <a:t>Enquiry</a:t>
            </a:r>
            <a:r>
              <a:rPr lang="en-US" sz="2800"/>
              <a:t>. (beyond a slight hint in a sentence at </a:t>
            </a:r>
            <a:r>
              <a:rPr lang="en-US" sz="2800" i="1"/>
              <a:t>E</a:t>
            </a:r>
            <a:r>
              <a:rPr lang="en-US" sz="2800"/>
              <a:t> 5.20).</a:t>
            </a:r>
          </a:p>
          <a:p>
            <a:pPr lvl="1"/>
            <a:endParaRPr lang="en-GB"/>
          </a:p>
        </p:txBody>
      </p:sp>
      <p:sp>
        <p:nvSpPr>
          <p:cNvPr id="4" name="Slide Number Placeholder 3">
            <a:extLst>
              <a:ext uri="{FF2B5EF4-FFF2-40B4-BE49-F238E27FC236}">
                <a16:creationId xmlns:a16="http://schemas.microsoft.com/office/drawing/2014/main" id="{BDD07489-F3D1-46D0-AA72-AB8DF78E9C0F}"/>
              </a:ext>
            </a:extLst>
          </p:cNvPr>
          <p:cNvSpPr>
            <a:spLocks noGrp="1"/>
          </p:cNvSpPr>
          <p:nvPr>
            <p:ph type="sldNum" sz="quarter" idx="10"/>
          </p:nvPr>
        </p:nvSpPr>
        <p:spPr/>
        <p:txBody>
          <a:bodyPr/>
          <a:lstStyle/>
          <a:p>
            <a:fld id="{FFD1EE05-59BE-439B-B8B7-F61DC751609B}" type="slidenum">
              <a:rPr lang="en-US" smtClean="0"/>
              <a:pPr/>
              <a:t>60</a:t>
            </a:fld>
            <a:endParaRPr lang="en-US"/>
          </a:p>
        </p:txBody>
      </p:sp>
    </p:spTree>
    <p:extLst>
      <p:ext uri="{BB962C8B-B14F-4D97-AF65-F5344CB8AC3E}">
        <p14:creationId xmlns:p14="http://schemas.microsoft.com/office/powerpoint/2010/main" val="1217789751"/>
      </p:ext>
    </p:extLst>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61</a:t>
            </a:fld>
            <a:endParaRPr lang="en-US"/>
          </a:p>
        </p:txBody>
      </p:sp>
      <p:sp>
        <p:nvSpPr>
          <p:cNvPr id="897026" name="Rectangle 2"/>
          <p:cNvSpPr>
            <a:spLocks noGrp="1" noChangeArrowheads="1"/>
          </p:cNvSpPr>
          <p:nvPr>
            <p:ph type="title"/>
          </p:nvPr>
        </p:nvSpPr>
        <p:spPr>
          <a:xfrm>
            <a:off x="457200" y="80628"/>
            <a:ext cx="8229600" cy="846931"/>
          </a:xfrm>
        </p:spPr>
        <p:txBody>
          <a:bodyPr/>
          <a:lstStyle/>
          <a:p>
            <a:pPr eaLnBrk="1" hangingPunct="1"/>
            <a:r>
              <a:rPr lang="en-GB" dirty="0"/>
              <a:t>Symptoms </a:t>
            </a:r>
            <a:r>
              <a:rPr lang="en-GB"/>
              <a:t>of Unease?</a:t>
            </a:r>
            <a:endParaRPr lang="en-US" dirty="0"/>
          </a:p>
        </p:txBody>
      </p:sp>
      <p:sp>
        <p:nvSpPr>
          <p:cNvPr id="897027" name="Rectangle 3"/>
          <p:cNvSpPr>
            <a:spLocks noGrp="1" noChangeArrowheads="1"/>
          </p:cNvSpPr>
          <p:nvPr>
            <p:ph type="body" idx="1"/>
          </p:nvPr>
        </p:nvSpPr>
        <p:spPr>
          <a:xfrm>
            <a:off x="251520" y="1160748"/>
            <a:ext cx="8442325" cy="5415719"/>
          </a:xfrm>
        </p:spPr>
        <p:txBody>
          <a:bodyPr/>
          <a:lstStyle/>
          <a:p>
            <a:pPr eaLnBrk="1" hangingPunct="1"/>
            <a:r>
              <a:rPr lang="en-GB" sz="2900"/>
              <a:t>In the 1740 Appendix, Hume seems to evince some </a:t>
            </a:r>
            <a:r>
              <a:rPr lang="en-GB" sz="2900" dirty="0"/>
              <a:t>discomfort with his account:</a:t>
            </a:r>
          </a:p>
          <a:p>
            <a:pPr lvl="1" eaLnBrk="1" hangingPunct="1">
              <a:spcBef>
                <a:spcPts val="1800"/>
              </a:spcBef>
              <a:buFontTx/>
              <a:buNone/>
            </a:pPr>
            <a:r>
              <a:rPr lang="en-GB" sz="2500" dirty="0"/>
              <a:t>	“An idea assented to </a:t>
            </a:r>
            <a:r>
              <a:rPr lang="en-GB" sz="2500" i="1" dirty="0"/>
              <a:t>feels</a:t>
            </a:r>
            <a:r>
              <a:rPr lang="en-GB" sz="2500" dirty="0"/>
              <a:t> different from a fictitious idea …  And this different feeling I endeavour to explain by calling it a superior </a:t>
            </a:r>
            <a:r>
              <a:rPr lang="en-GB" sz="2500" i="1" dirty="0"/>
              <a:t>force</a:t>
            </a:r>
            <a:r>
              <a:rPr lang="en-GB" sz="2500" dirty="0"/>
              <a:t>, or </a:t>
            </a:r>
            <a:r>
              <a:rPr lang="en-GB" sz="2500" i="1" dirty="0"/>
              <a:t>vivacity</a:t>
            </a:r>
            <a:r>
              <a:rPr lang="en-GB" sz="2500" dirty="0"/>
              <a:t>, or </a:t>
            </a:r>
            <a:r>
              <a:rPr lang="en-GB" sz="2500" i="1" dirty="0"/>
              <a:t>solidity</a:t>
            </a:r>
            <a:r>
              <a:rPr lang="en-GB" sz="2500" dirty="0"/>
              <a:t>, or </a:t>
            </a:r>
            <a:r>
              <a:rPr lang="en-GB" sz="2500" i="1" dirty="0"/>
              <a:t>firmness</a:t>
            </a:r>
            <a:r>
              <a:rPr lang="en-GB" sz="2500" dirty="0"/>
              <a:t>, or </a:t>
            </a:r>
            <a:r>
              <a:rPr lang="en-GB" sz="2500" i="1" dirty="0"/>
              <a:t>steadiness</a:t>
            </a:r>
            <a:r>
              <a:rPr lang="en-GB" sz="2500" dirty="0"/>
              <a:t>.  … ’tis impossible to explain perfectly this feeling or manner of conception.  We may make use of words, that express something near it.  But its true and proper name is </a:t>
            </a:r>
            <a:r>
              <a:rPr lang="en-GB" sz="2500" i="1" dirty="0"/>
              <a:t>belief</a:t>
            </a:r>
            <a:r>
              <a:rPr lang="en-GB" sz="2500" dirty="0"/>
              <a:t>, which is a term than every one sufficiently </a:t>
            </a:r>
            <a:r>
              <a:rPr lang="en-GB" sz="2500"/>
              <a:t>understands …”</a:t>
            </a:r>
          </a:p>
          <a:p>
            <a:pPr lvl="1" eaLnBrk="1" hangingPunct="1">
              <a:spcBef>
                <a:spcPts val="600"/>
              </a:spcBef>
              <a:buFontTx/>
              <a:buNone/>
            </a:pPr>
            <a:r>
              <a:rPr lang="en-GB" sz="2500"/>
              <a:t>					(</a:t>
            </a:r>
            <a:r>
              <a:rPr lang="en-GB" sz="2500" i="1"/>
              <a:t>T</a:t>
            </a:r>
            <a:r>
              <a:rPr lang="en-GB" sz="2500"/>
              <a:t> 1.3.7.7; see also </a:t>
            </a:r>
            <a:r>
              <a:rPr lang="en-GB" sz="2500" i="1"/>
              <a:t>T</a:t>
            </a:r>
            <a:r>
              <a:rPr lang="en-GB" sz="2500"/>
              <a:t> 1.3.10.10,					as noted in  55 above)</a:t>
            </a:r>
            <a:endParaRPr lang="en-US" sz="2500" dirty="0"/>
          </a:p>
        </p:txBody>
      </p:sp>
    </p:spTree>
    <p:extLst>
      <p:ext uri="{BB962C8B-B14F-4D97-AF65-F5344CB8AC3E}">
        <p14:creationId xmlns:p14="http://schemas.microsoft.com/office/powerpoint/2010/main" val="842224013"/>
      </p:ext>
    </p:extLst>
  </p:cSld>
  <p:clrMapOvr>
    <a:masterClrMapping/>
  </p:clrMapOvr>
  <p:transition spd="med">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62</a:t>
            </a:fld>
            <a:endParaRPr lang="en-US"/>
          </a:p>
        </p:txBody>
      </p:sp>
      <p:sp>
        <p:nvSpPr>
          <p:cNvPr id="897026" name="Rectangle 2"/>
          <p:cNvSpPr>
            <a:spLocks noGrp="1" noChangeArrowheads="1"/>
          </p:cNvSpPr>
          <p:nvPr>
            <p:ph type="title"/>
          </p:nvPr>
        </p:nvSpPr>
        <p:spPr>
          <a:xfrm>
            <a:off x="215516" y="277813"/>
            <a:ext cx="8784976" cy="738919"/>
          </a:xfrm>
        </p:spPr>
        <p:txBody>
          <a:bodyPr/>
          <a:lstStyle/>
          <a:p>
            <a:pPr eaLnBrk="1" hangingPunct="1"/>
            <a:r>
              <a:rPr lang="en-GB"/>
              <a:t>Retreating from the Theory</a:t>
            </a:r>
            <a:endParaRPr lang="en-US" dirty="0"/>
          </a:p>
        </p:txBody>
      </p:sp>
      <p:sp>
        <p:nvSpPr>
          <p:cNvPr id="897027" name="Rectangle 3"/>
          <p:cNvSpPr>
            <a:spLocks noGrp="1" noChangeArrowheads="1"/>
          </p:cNvSpPr>
          <p:nvPr>
            <p:ph type="body" idx="1"/>
          </p:nvPr>
        </p:nvSpPr>
        <p:spPr>
          <a:xfrm>
            <a:off x="251520" y="1340768"/>
            <a:ext cx="8442325" cy="5235699"/>
          </a:xfrm>
        </p:spPr>
        <p:txBody>
          <a:bodyPr/>
          <a:lstStyle/>
          <a:p>
            <a:pPr eaLnBrk="1" hangingPunct="1"/>
            <a:r>
              <a:rPr lang="en-GB" sz="2900" dirty="0"/>
              <a:t>In the </a:t>
            </a:r>
            <a:r>
              <a:rPr lang="en-GB" sz="2900" i="1" dirty="0"/>
              <a:t>Enquiry</a:t>
            </a:r>
            <a:r>
              <a:rPr lang="en-GB" sz="2900" dirty="0"/>
              <a:t>, </a:t>
            </a:r>
            <a:r>
              <a:rPr lang="en-GB" sz="2900"/>
              <a:t>Hume retreats from the attempt to define belief as well as the hydraulic theory:</a:t>
            </a:r>
            <a:endParaRPr lang="en-GB" sz="2900" dirty="0"/>
          </a:p>
          <a:p>
            <a:pPr lvl="1" eaLnBrk="1" hangingPunct="1">
              <a:spcBef>
                <a:spcPts val="1500"/>
              </a:spcBef>
              <a:buFontTx/>
              <a:buNone/>
            </a:pPr>
            <a:r>
              <a:rPr lang="en-GB" sz="2400" dirty="0"/>
              <a:t>	</a:t>
            </a:r>
            <a:r>
              <a:rPr lang="en-GB" sz="2500" dirty="0"/>
              <a:t>“Were we to attempt a </a:t>
            </a:r>
            <a:r>
              <a:rPr lang="en-GB" sz="2500" i="1" dirty="0"/>
              <a:t>definition</a:t>
            </a:r>
            <a:r>
              <a:rPr lang="en-GB" sz="2500" dirty="0"/>
              <a:t> of this sentiment, we should, perhaps, find it ... impossible ...  </a:t>
            </a:r>
            <a:r>
              <a:rPr lang="en-GB" sz="2500" cap="small" dirty="0"/>
              <a:t>Belief</a:t>
            </a:r>
            <a:r>
              <a:rPr lang="en-GB" sz="2500" dirty="0"/>
              <a:t> is the true and proper name of this feeling; ... It may not, however, be improper to attempt a </a:t>
            </a:r>
            <a:r>
              <a:rPr lang="en-GB" sz="2500" i="1" dirty="0"/>
              <a:t>description</a:t>
            </a:r>
            <a:r>
              <a:rPr lang="en-GB" sz="2500" dirty="0"/>
              <a:t> of this sentiment; ... I say then, that belief is nothing but a more vivid, lively, forcible, firm, steady conception of an object, than what the imagination alone is ever able to attain.”  (</a:t>
            </a:r>
            <a:r>
              <a:rPr lang="en-GB" sz="2500" i="1"/>
              <a:t>E</a:t>
            </a:r>
            <a:r>
              <a:rPr lang="en-GB" sz="2500"/>
              <a:t> 5.12)</a:t>
            </a:r>
            <a:endParaRPr lang="en-GB" sz="2500" dirty="0"/>
          </a:p>
          <a:p>
            <a:pPr lvl="1" eaLnBrk="1" hangingPunct="1">
              <a:spcBef>
                <a:spcPts val="1500"/>
              </a:spcBef>
              <a:buFontTx/>
              <a:buNone/>
            </a:pPr>
            <a:r>
              <a:rPr lang="en-GB" sz="2500" dirty="0"/>
              <a:t>	Probable belief, as in the case of a die, arises from “an inexplicable contrivance of nature” (E 6.3).</a:t>
            </a:r>
            <a:endParaRPr lang="en-US" sz="2500" dirty="0"/>
          </a:p>
        </p:txBody>
      </p:sp>
    </p:spTree>
    <p:extLst>
      <p:ext uri="{BB962C8B-B14F-4D97-AF65-F5344CB8AC3E}">
        <p14:creationId xmlns:p14="http://schemas.microsoft.com/office/powerpoint/2010/main" val="3334328310"/>
      </p:ext>
    </p:extLst>
  </p:cSld>
  <p:clrMapOvr>
    <a:masterClrMapping/>
  </p:clrMapOvr>
  <p:transition spd="med">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659E-6084-DB60-0568-FD0D48A0B50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57E1AB7-A446-9E66-E611-5070D78741F5}"/>
              </a:ext>
            </a:extLst>
          </p:cNvPr>
          <p:cNvSpPr>
            <a:spLocks noGrp="1" noChangeArrowheads="1"/>
          </p:cNvSpPr>
          <p:nvPr>
            <p:ph type="ctrTitle"/>
          </p:nvPr>
        </p:nvSpPr>
        <p:spPr>
          <a:xfrm>
            <a:off x="179388" y="296863"/>
            <a:ext cx="4608512" cy="6300787"/>
          </a:xfrm>
        </p:spPr>
        <p:txBody>
          <a:bodyPr/>
          <a:lstStyle/>
          <a:p>
            <a:r>
              <a:rPr lang="en-GB"/>
              <a:t>2(</a:t>
            </a:r>
            <a:r>
              <a:rPr lang="en-GB" dirty="0"/>
              <a:t>b</a:t>
            </a:r>
            <a:r>
              <a:rPr lang="en-GB"/>
              <a:t>)</a:t>
            </a:r>
            <a:br>
              <a:rPr lang="en-GB" dirty="0"/>
            </a:br>
            <a:br>
              <a:rPr lang="en-GB"/>
            </a:br>
            <a:r>
              <a:rPr lang="en-GB"/>
              <a:t>The Separability Principle</a:t>
            </a:r>
            <a:endParaRPr lang="en-US" dirty="0"/>
          </a:p>
        </p:txBody>
      </p:sp>
      <p:pic>
        <p:nvPicPr>
          <p:cNvPr id="847875" name="Picture 3" descr="treatise1">
            <a:extLst>
              <a:ext uri="{FF2B5EF4-FFF2-40B4-BE49-F238E27FC236}">
                <a16:creationId xmlns:a16="http://schemas.microsoft.com/office/drawing/2014/main" id="{19C556C5-0941-C8FF-3C8D-B4987F59604D}"/>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38428869"/>
      </p:ext>
    </p:extLst>
  </p:cSld>
  <p:clrMapOvr>
    <a:masterClrMapping/>
  </p:clrMapOvr>
  <p:transition spd="med">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0624B7-F95E-4C23-85CD-C48668CF6CC8}" type="slidenum">
              <a:rPr lang="en-US"/>
              <a:pPr/>
              <a:t>64</a:t>
            </a:fld>
            <a:endParaRPr lang="en-US"/>
          </a:p>
        </p:txBody>
      </p:sp>
      <p:sp>
        <p:nvSpPr>
          <p:cNvPr id="855042" name="Rectangle 2"/>
          <p:cNvSpPr>
            <a:spLocks noGrp="1" noChangeArrowheads="1"/>
          </p:cNvSpPr>
          <p:nvPr>
            <p:ph type="title"/>
          </p:nvPr>
        </p:nvSpPr>
        <p:spPr>
          <a:xfrm>
            <a:off x="457200" y="277813"/>
            <a:ext cx="8229600" cy="774923"/>
          </a:xfrm>
        </p:spPr>
        <p:txBody>
          <a:bodyPr/>
          <a:lstStyle/>
          <a:p>
            <a:r>
              <a:rPr lang="en-GB" dirty="0"/>
              <a:t>The “Liberty of the Imagination”</a:t>
            </a:r>
          </a:p>
        </p:txBody>
      </p:sp>
      <p:sp>
        <p:nvSpPr>
          <p:cNvPr id="855043" name="Rectangle 3"/>
          <p:cNvSpPr>
            <a:spLocks noGrp="1" noChangeArrowheads="1"/>
          </p:cNvSpPr>
          <p:nvPr>
            <p:ph type="body" idx="1"/>
          </p:nvPr>
        </p:nvSpPr>
        <p:spPr>
          <a:xfrm>
            <a:off x="457200" y="1376772"/>
            <a:ext cx="8229600" cy="5177408"/>
          </a:xfrm>
        </p:spPr>
        <p:txBody>
          <a:bodyPr/>
          <a:lstStyle/>
          <a:p>
            <a:r>
              <a:rPr lang="en-GB" sz="2800"/>
              <a:t>We have already seen that some ideas are complex, and can be divided imaginatively </a:t>
            </a:r>
            <a:r>
              <a:rPr lang="en-GB" sz="2800" dirty="0"/>
              <a:t>into components:</a:t>
            </a:r>
          </a:p>
          <a:p>
            <a:pPr lvl="1">
              <a:buFontTx/>
              <a:buNone/>
            </a:pPr>
            <a:r>
              <a:rPr lang="en-GB" dirty="0"/>
              <a:t>	</a:t>
            </a:r>
            <a:r>
              <a:rPr lang="en-GB" sz="2600" dirty="0"/>
              <a:t>An apple has a </a:t>
            </a:r>
            <a:r>
              <a:rPr lang="en-GB" sz="2600"/>
              <a:t>particular colour, taste, and smell, and also a (complex) shape.  (cf. </a:t>
            </a:r>
            <a:r>
              <a:rPr lang="en-GB" sz="2600" i="1"/>
              <a:t>T</a:t>
            </a:r>
            <a:r>
              <a:rPr lang="en-GB" sz="2600"/>
              <a:t> 1.1.1.2)</a:t>
            </a:r>
            <a:endParaRPr lang="en-GB" sz="2600" dirty="0"/>
          </a:p>
          <a:p>
            <a:pPr>
              <a:spcBef>
                <a:spcPts val="1800"/>
              </a:spcBef>
            </a:pPr>
            <a:r>
              <a:rPr lang="en-GB" sz="2800"/>
              <a:t>We can also </a:t>
            </a:r>
            <a:r>
              <a:rPr lang="en-GB" sz="2800" i="1" u="sng" dirty="0"/>
              <a:t>put ideas together</a:t>
            </a:r>
            <a:r>
              <a:rPr lang="en-GB" sz="2800" dirty="0"/>
              <a:t> in new ways:</a:t>
            </a:r>
          </a:p>
          <a:p>
            <a:pPr lvl="1">
              <a:buFontTx/>
              <a:buNone/>
            </a:pPr>
            <a:r>
              <a:rPr lang="en-GB" dirty="0"/>
              <a:t>	</a:t>
            </a:r>
            <a:r>
              <a:rPr lang="en-GB" sz="2600" dirty="0"/>
              <a:t>gold + mountain = </a:t>
            </a:r>
            <a:r>
              <a:rPr lang="en-GB" sz="2600"/>
              <a:t>golden mountain.  (</a:t>
            </a:r>
            <a:r>
              <a:rPr lang="en-GB" sz="2600" i="1"/>
              <a:t>E</a:t>
            </a:r>
            <a:r>
              <a:rPr lang="en-GB" sz="2600"/>
              <a:t> 2.5)</a:t>
            </a:r>
            <a:endParaRPr lang="en-GB" sz="2600" dirty="0"/>
          </a:p>
          <a:p>
            <a:pPr>
              <a:spcBef>
                <a:spcPts val="1800"/>
              </a:spcBef>
            </a:pPr>
            <a:r>
              <a:rPr lang="en-GB" sz="2800"/>
              <a:t>At </a:t>
            </a:r>
            <a:r>
              <a:rPr lang="en-GB" sz="2800" i="1" dirty="0"/>
              <a:t>T</a:t>
            </a:r>
            <a:r>
              <a:rPr lang="en-GB" sz="2800" dirty="0"/>
              <a:t> </a:t>
            </a:r>
            <a:r>
              <a:rPr lang="en-GB" sz="2800"/>
              <a:t>1.1.3.4 Hume refers to this “</a:t>
            </a:r>
            <a:r>
              <a:rPr lang="en-GB" sz="2800" i="1"/>
              <a:t>liberty of the imagination to transpose and change its ideas</a:t>
            </a:r>
            <a:r>
              <a:rPr lang="en-GB" sz="2800"/>
              <a:t>” as his </a:t>
            </a:r>
            <a:r>
              <a:rPr lang="en-GB" sz="2800" dirty="0"/>
              <a:t>“</a:t>
            </a:r>
            <a:r>
              <a:rPr lang="en-GB" sz="2800"/>
              <a:t>second principle”.</a:t>
            </a:r>
            <a:endParaRPr lang="en-GB" sz="2800" dirty="0"/>
          </a:p>
        </p:txBody>
      </p:sp>
    </p:spTree>
    <p:extLst>
      <p:ext uri="{BB962C8B-B14F-4D97-AF65-F5344CB8AC3E}">
        <p14:creationId xmlns:p14="http://schemas.microsoft.com/office/powerpoint/2010/main" val="1036894138"/>
      </p:ext>
    </p:extLst>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E4AD80-EF7C-497A-9D44-6AD2A211C7D5}" type="slidenum">
              <a:rPr lang="en-US"/>
              <a:pPr/>
              <a:t>65</a:t>
            </a:fld>
            <a:endParaRPr lang="en-US"/>
          </a:p>
        </p:txBody>
      </p:sp>
      <p:sp>
        <p:nvSpPr>
          <p:cNvPr id="798722" name="Rectangle 2"/>
          <p:cNvSpPr>
            <a:spLocks noGrp="1" noChangeArrowheads="1"/>
          </p:cNvSpPr>
          <p:nvPr>
            <p:ph type="title"/>
          </p:nvPr>
        </p:nvSpPr>
        <p:spPr>
          <a:xfrm>
            <a:off x="457200" y="188640"/>
            <a:ext cx="8229600" cy="846931"/>
          </a:xfrm>
        </p:spPr>
        <p:txBody>
          <a:bodyPr/>
          <a:lstStyle/>
          <a:p>
            <a:r>
              <a:rPr lang="en-GB" dirty="0"/>
              <a:t>The </a:t>
            </a:r>
            <a:r>
              <a:rPr lang="en-GB" dirty="0" err="1"/>
              <a:t>Separability</a:t>
            </a:r>
            <a:r>
              <a:rPr lang="en-GB" dirty="0"/>
              <a:t> Principle (SP)</a:t>
            </a:r>
            <a:endParaRPr lang="en-US" dirty="0"/>
          </a:p>
        </p:txBody>
      </p:sp>
      <p:sp>
        <p:nvSpPr>
          <p:cNvPr id="798723" name="Rectangle 3"/>
          <p:cNvSpPr>
            <a:spLocks noGrp="1" noChangeArrowheads="1"/>
          </p:cNvSpPr>
          <p:nvPr>
            <p:ph type="body" idx="1"/>
          </p:nvPr>
        </p:nvSpPr>
        <p:spPr>
          <a:xfrm>
            <a:off x="457200" y="1376772"/>
            <a:ext cx="8229600" cy="5274853"/>
          </a:xfrm>
        </p:spPr>
        <p:txBody>
          <a:bodyPr/>
          <a:lstStyle/>
          <a:p>
            <a:r>
              <a:rPr lang="en-GB" sz="2800"/>
              <a:t>Later, that relatively modest “second principle” seems to morph into what is commonly called Hume’s </a:t>
            </a:r>
            <a:r>
              <a:rPr lang="en-GB" sz="2800" err="1"/>
              <a:t>Separability</a:t>
            </a:r>
            <a:r>
              <a:rPr lang="en-GB" sz="2800"/>
              <a:t> Principle, which has strikingly paradoxical results later in the </a:t>
            </a:r>
            <a:r>
              <a:rPr lang="en-GB" sz="2800" i="1"/>
              <a:t>Treatise</a:t>
            </a:r>
            <a:r>
              <a:rPr lang="en-GB" sz="2800"/>
              <a:t>:</a:t>
            </a:r>
            <a:endParaRPr lang="en-GB" sz="2800" dirty="0"/>
          </a:p>
          <a:p>
            <a:pPr lvl="1">
              <a:spcBef>
                <a:spcPts val="1800"/>
              </a:spcBef>
              <a:buFontTx/>
              <a:buNone/>
            </a:pPr>
            <a:r>
              <a:rPr lang="en-GB" sz="2000" dirty="0"/>
              <a:t>	</a:t>
            </a:r>
            <a:r>
              <a:rPr lang="en-GB" sz="2500" dirty="0"/>
              <a:t>“We </a:t>
            </a:r>
            <a:r>
              <a:rPr lang="en-GB" sz="2500"/>
              <a:t>have observ’d [apparently at </a:t>
            </a:r>
            <a:r>
              <a:rPr lang="en-GB" sz="2500" i="1"/>
              <a:t>T</a:t>
            </a:r>
            <a:r>
              <a:rPr lang="en-GB" sz="2500"/>
              <a:t> 1.1.3.4], </a:t>
            </a:r>
            <a:r>
              <a:rPr lang="en-GB" sz="2500" dirty="0"/>
              <a:t>that whatever objects are different are distinguishable, and that whatever objects are distinguishable are separable by the thought and imagination.  And … these propositions are equally true in the </a:t>
            </a:r>
            <a:r>
              <a:rPr lang="en-GB" sz="2500" i="1" dirty="0"/>
              <a:t>inverse</a:t>
            </a:r>
            <a:r>
              <a:rPr lang="en-GB" sz="2500" dirty="0"/>
              <a:t>, and that whatever objects are separable are also distinguishable, and that whatever objects are distinguishable are also different.”  (T 1.1.7.3)</a:t>
            </a:r>
            <a:endParaRPr lang="en-US" sz="2500" dirty="0"/>
          </a:p>
        </p:txBody>
      </p:sp>
    </p:spTree>
    <p:extLst>
      <p:ext uri="{BB962C8B-B14F-4D97-AF65-F5344CB8AC3E}">
        <p14:creationId xmlns:p14="http://schemas.microsoft.com/office/powerpoint/2010/main" val="4152128078"/>
      </p:ext>
    </p:extLst>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84BF40-07FE-495E-9EDA-6A506A6A03F6}" type="slidenum">
              <a:rPr lang="en-US"/>
              <a:pPr/>
              <a:t>66</a:t>
            </a:fld>
            <a:endParaRPr lang="en-US"/>
          </a:p>
        </p:txBody>
      </p:sp>
      <p:sp>
        <p:nvSpPr>
          <p:cNvPr id="801794" name="Rectangle 2"/>
          <p:cNvSpPr>
            <a:spLocks noGrp="1" noChangeArrowheads="1"/>
          </p:cNvSpPr>
          <p:nvPr>
            <p:ph type="title"/>
          </p:nvPr>
        </p:nvSpPr>
        <p:spPr>
          <a:xfrm>
            <a:off x="143508" y="169801"/>
            <a:ext cx="8784976" cy="702915"/>
          </a:xfrm>
        </p:spPr>
        <p:txBody>
          <a:bodyPr/>
          <a:lstStyle/>
          <a:p>
            <a:r>
              <a:rPr lang="en-GB" sz="4000" dirty="0"/>
              <a:t>Arguing for the </a:t>
            </a:r>
            <a:r>
              <a:rPr lang="en-GB" sz="4000" dirty="0" err="1"/>
              <a:t>Separability</a:t>
            </a:r>
            <a:r>
              <a:rPr lang="en-GB" sz="4000" dirty="0"/>
              <a:t> Principle</a:t>
            </a:r>
            <a:endParaRPr lang="en-US" sz="4000" dirty="0"/>
          </a:p>
        </p:txBody>
      </p:sp>
      <p:sp>
        <p:nvSpPr>
          <p:cNvPr id="801795" name="Rectangle 3"/>
          <p:cNvSpPr>
            <a:spLocks noGrp="1" noChangeArrowheads="1"/>
          </p:cNvSpPr>
          <p:nvPr>
            <p:ph type="body" idx="1"/>
          </p:nvPr>
        </p:nvSpPr>
        <p:spPr>
          <a:xfrm>
            <a:off x="539552" y="1160748"/>
            <a:ext cx="8244916" cy="5527451"/>
          </a:xfrm>
        </p:spPr>
        <p:txBody>
          <a:bodyPr/>
          <a:lstStyle/>
          <a:p>
            <a:r>
              <a:rPr lang="en-GB" sz="2800" dirty="0"/>
              <a:t>Hume’s argument for the </a:t>
            </a:r>
            <a:r>
              <a:rPr lang="en-GB" sz="2800" dirty="0" err="1"/>
              <a:t>Separability</a:t>
            </a:r>
            <a:r>
              <a:rPr lang="en-GB" sz="2800" dirty="0"/>
              <a:t> Principle is extremely cursory:</a:t>
            </a:r>
          </a:p>
          <a:p>
            <a:pPr lvl="1">
              <a:spcBef>
                <a:spcPts val="1200"/>
              </a:spcBef>
              <a:buFontTx/>
              <a:buNone/>
            </a:pPr>
            <a:r>
              <a:rPr lang="en-GB" sz="2600" dirty="0"/>
              <a:t>	“For how is it possible we can separate what is not distinguishable, or distinguish what is not different?”  (T 1.1.7.3)</a:t>
            </a:r>
          </a:p>
          <a:p>
            <a:pPr>
              <a:spcBef>
                <a:spcPts val="1800"/>
              </a:spcBef>
            </a:pPr>
            <a:r>
              <a:rPr lang="en-GB" sz="2800"/>
              <a:t>This suggests that he takes the Separability Principle to be almost </a:t>
            </a:r>
            <a:r>
              <a:rPr lang="en-GB" sz="2800" dirty="0"/>
              <a:t>trivially true, </a:t>
            </a:r>
            <a:r>
              <a:rPr lang="en-GB" sz="2800"/>
              <a:t>but he will later use it to maintain, for example, that a perception – i.e. an impression or idea – could exist quite independently of any perceiver, which seems both non-trivial and obviously false!</a:t>
            </a:r>
            <a:endParaRPr lang="en-US" sz="2800" dirty="0"/>
          </a:p>
        </p:txBody>
      </p:sp>
    </p:spTree>
    <p:extLst>
      <p:ext uri="{BB962C8B-B14F-4D97-AF65-F5344CB8AC3E}">
        <p14:creationId xmlns:p14="http://schemas.microsoft.com/office/powerpoint/2010/main" val="2751562255"/>
      </p:ext>
    </p:extLst>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67</a:t>
            </a:fld>
            <a:endParaRPr lang="en-US"/>
          </a:p>
        </p:txBody>
      </p:sp>
      <p:sp>
        <p:nvSpPr>
          <p:cNvPr id="2" name="Title 1"/>
          <p:cNvSpPr>
            <a:spLocks noGrp="1"/>
          </p:cNvSpPr>
          <p:nvPr>
            <p:ph type="title" idx="4294967295"/>
          </p:nvPr>
        </p:nvSpPr>
        <p:spPr>
          <a:xfrm>
            <a:off x="457200" y="224644"/>
            <a:ext cx="8229600" cy="73891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304764"/>
            <a:ext cx="8363272" cy="5328592"/>
          </a:xfrm>
        </p:spPr>
        <p:txBody>
          <a:bodyPr/>
          <a:lstStyle/>
          <a:p>
            <a:r>
              <a:rPr lang="en-US" sz="2800"/>
              <a:t>Th</a:t>
            </a:r>
            <a:r>
              <a:rPr lang="en-GB" sz="2800"/>
              <a:t>e claim that perceptions could continue to exist when unperceived plays a role in Hume’s discussion of our belief in the external world:</a:t>
            </a:r>
            <a:endParaRPr lang="en-GB" sz="2800" dirty="0"/>
          </a:p>
          <a:p>
            <a:pPr lvl="1">
              <a:spcBef>
                <a:spcPts val="1800"/>
              </a:spcBef>
              <a:buNone/>
            </a:pPr>
            <a:r>
              <a:rPr lang="en-GB" sz="2400"/>
              <a:t>	“</a:t>
            </a:r>
            <a:r>
              <a:rPr lang="en-US" sz="2400"/>
              <a:t>the </a:t>
            </a:r>
            <a:r>
              <a:rPr lang="en-US" sz="2400" i="1"/>
              <a:t>appearance</a:t>
            </a:r>
            <a:r>
              <a:rPr lang="en-US" sz="2400"/>
              <a:t> of a perception in the mind and its </a:t>
            </a:r>
            <a:r>
              <a:rPr lang="en-US" sz="2400" i="1"/>
              <a:t>existence</a:t>
            </a:r>
            <a:r>
              <a:rPr lang="en-US" sz="2400"/>
              <a:t> seem at first sight entirely the same, … [but] the interruption in the appearance of a perception implies not necessarily an interruption in its existence … [as I shall] explain more fully afterwards.  …  </a:t>
            </a:r>
            <a:r>
              <a:rPr lang="en-US" sz="2400">
                <a:effectLst/>
              </a:rPr>
              <a:t>An interrupted appearance to the senses implies not necessarily an interruption in the </a:t>
            </a:r>
            <a:r>
              <a:rPr lang="en-US" sz="2400"/>
              <a:t>exist</a:t>
            </a:r>
            <a:r>
              <a:rPr lang="en-US" sz="2400">
                <a:effectLst/>
              </a:rPr>
              <a:t>ence.  The supposition of the continu’d </a:t>
            </a:r>
            <a:r>
              <a:rPr lang="en-US" sz="2400"/>
              <a:t>exist</a:t>
            </a:r>
            <a:r>
              <a:rPr lang="en-US" sz="2400">
                <a:effectLst/>
              </a:rPr>
              <a:t>ence of sensible objects or perceptions involves no contradiction.”</a:t>
            </a:r>
            <a:br>
              <a:rPr lang="en-US" sz="2400">
                <a:effectLst/>
              </a:rPr>
            </a:br>
            <a:r>
              <a:rPr lang="en-US" sz="2400">
                <a:effectLst/>
              </a:rPr>
              <a:t>						       (</a:t>
            </a:r>
            <a:r>
              <a:rPr lang="en-US" sz="2400" i="1">
                <a:effectLst/>
              </a:rPr>
              <a:t>T</a:t>
            </a:r>
            <a:r>
              <a:rPr lang="en-US" sz="2400">
                <a:effectLst/>
              </a:rPr>
              <a:t> 1.4.2.39-40)</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67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97416240"/>
      </p:ext>
    </p:extLst>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A067-BACB-4BA1-8184-5BA2BF238D7D}"/>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49C6924-36F1-B95A-DDD2-A0FC788785D4}"/>
              </a:ext>
            </a:extLst>
          </p:cNvPr>
          <p:cNvSpPr>
            <a:spLocks noGrp="1"/>
          </p:cNvSpPr>
          <p:nvPr>
            <p:ph type="sldNum" sz="quarter" idx="10"/>
          </p:nvPr>
        </p:nvSpPr>
        <p:spPr/>
        <p:txBody>
          <a:bodyPr/>
          <a:lstStyle/>
          <a:p>
            <a:fld id="{D205F9E6-86F7-4B1A-AEFA-4AA62F6C502B}" type="slidenum">
              <a:rPr lang="en-US"/>
              <a:pPr/>
              <a:t>68</a:t>
            </a:fld>
            <a:endParaRPr lang="en-US"/>
          </a:p>
        </p:txBody>
      </p:sp>
      <p:sp>
        <p:nvSpPr>
          <p:cNvPr id="3" name="Content Placeholder 2">
            <a:extLst>
              <a:ext uri="{FF2B5EF4-FFF2-40B4-BE49-F238E27FC236}">
                <a16:creationId xmlns:a16="http://schemas.microsoft.com/office/drawing/2014/main" id="{65CFF100-8148-434E-B688-C946633D1D40}"/>
              </a:ext>
            </a:extLst>
          </p:cNvPr>
          <p:cNvSpPr>
            <a:spLocks noGrp="1"/>
          </p:cNvSpPr>
          <p:nvPr>
            <p:ph idx="4294967295"/>
          </p:nvPr>
        </p:nvSpPr>
        <p:spPr>
          <a:xfrm>
            <a:off x="359532" y="296652"/>
            <a:ext cx="8244916" cy="6263407"/>
          </a:xfrm>
        </p:spPr>
        <p:txBody>
          <a:bodyPr/>
          <a:lstStyle/>
          <a:p>
            <a:r>
              <a:rPr lang="en-US" sz="2600" dirty="0"/>
              <a:t>The fuller explanation just promised turns out to be a crude application of the Separability Principle to the standard (e.g. Descartes, Chambers) </a:t>
            </a:r>
            <a:r>
              <a:rPr lang="en-GB" sz="2600" dirty="0"/>
              <a:t>definition of a substance as </a:t>
            </a:r>
            <a:r>
              <a:rPr lang="en-GB" sz="2600" i="1" dirty="0"/>
              <a:t>something which may exist by itself”</a:t>
            </a:r>
            <a:r>
              <a:rPr lang="en-GB" sz="2600" dirty="0"/>
              <a:t>:</a:t>
            </a:r>
          </a:p>
          <a:p>
            <a:pPr lvl="1">
              <a:spcBef>
                <a:spcPts val="1800"/>
              </a:spcBef>
              <a:buNone/>
            </a:pPr>
            <a:r>
              <a:rPr lang="en-GB" sz="2200" dirty="0"/>
              <a:t>	</a:t>
            </a:r>
            <a:r>
              <a:rPr lang="en-GB" sz="2300" dirty="0"/>
              <a:t>“this definition agrees to every thing, that can possibly be </a:t>
            </a:r>
            <a:r>
              <a:rPr lang="en-GB" sz="2300" dirty="0" err="1"/>
              <a:t>conceiv’d</a:t>
            </a:r>
            <a:r>
              <a:rPr lang="en-GB" sz="2300" dirty="0"/>
              <a:t>; ...  Whatever is clearly </a:t>
            </a:r>
            <a:r>
              <a:rPr lang="en-GB" sz="2300" dirty="0" err="1"/>
              <a:t>conceiv’d</a:t>
            </a:r>
            <a:r>
              <a:rPr lang="en-GB" sz="23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300" dirty="0" err="1"/>
              <a:t>consider’d</a:t>
            </a:r>
            <a:r>
              <a:rPr lang="en-GB" sz="2300" dirty="0"/>
              <a:t> as separately existent, and may exist separately, and have no need of any thing else to support their existence.  They are, therefore, substances, as far as this definition explains</a:t>
            </a:r>
            <a:br>
              <a:rPr lang="en-GB" sz="2300" dirty="0"/>
            </a:br>
            <a:r>
              <a:rPr lang="en-GB" sz="2300" dirty="0"/>
              <a:t>a substance.</a:t>
            </a:r>
            <a:r>
              <a:rPr lang="en-US" sz="2300" dirty="0"/>
              <a:t>”  (</a:t>
            </a:r>
            <a:r>
              <a:rPr lang="en-US" sz="2300" i="1" dirty="0"/>
              <a:t>T</a:t>
            </a:r>
            <a:r>
              <a:rPr lang="en-US" sz="2300" dirty="0"/>
              <a:t> 1.4.5.5)</a:t>
            </a:r>
          </a:p>
        </p:txBody>
      </p:sp>
      <p:sp>
        <p:nvSpPr>
          <p:cNvPr id="4" name="Slide Number Placeholder 3">
            <a:extLst>
              <a:ext uri="{FF2B5EF4-FFF2-40B4-BE49-F238E27FC236}">
                <a16:creationId xmlns:a16="http://schemas.microsoft.com/office/drawing/2014/main" id="{EA79CF33-D74F-90FA-5E90-9993FA83B7CB}"/>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907387308"/>
      </p:ext>
    </p:extLst>
  </p:cSld>
  <p:clrMapOvr>
    <a:masterClrMapping/>
  </p:clrMapOvr>
  <p:transition spd="med">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2A8B8-D403-B7DE-623C-90EFFF7E94B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0CDAA4E1-8F53-2A86-290F-547D6E01BF29}"/>
              </a:ext>
            </a:extLst>
          </p:cNvPr>
          <p:cNvSpPr>
            <a:spLocks noGrp="1"/>
          </p:cNvSpPr>
          <p:nvPr>
            <p:ph type="sldNum" sz="quarter" idx="10"/>
          </p:nvPr>
        </p:nvSpPr>
        <p:spPr/>
        <p:txBody>
          <a:bodyPr/>
          <a:lstStyle/>
          <a:p>
            <a:fld id="{D205F9E6-86F7-4B1A-AEFA-4AA62F6C502B}" type="slidenum">
              <a:rPr lang="en-US"/>
              <a:pPr/>
              <a:t>69</a:t>
            </a:fld>
            <a:endParaRPr lang="en-US"/>
          </a:p>
        </p:txBody>
      </p:sp>
      <p:sp>
        <p:nvSpPr>
          <p:cNvPr id="3" name="Content Placeholder 2">
            <a:extLst>
              <a:ext uri="{FF2B5EF4-FFF2-40B4-BE49-F238E27FC236}">
                <a16:creationId xmlns:a16="http://schemas.microsoft.com/office/drawing/2014/main" id="{0F28785C-C63A-6CFF-5A69-F86C7863BE5A}"/>
              </a:ext>
            </a:extLst>
          </p:cNvPr>
          <p:cNvSpPr>
            <a:spLocks noGrp="1"/>
          </p:cNvSpPr>
          <p:nvPr>
            <p:ph idx="4294967295"/>
          </p:nvPr>
        </p:nvSpPr>
        <p:spPr>
          <a:xfrm>
            <a:off x="359532" y="332656"/>
            <a:ext cx="8388932" cy="6227403"/>
          </a:xfrm>
        </p:spPr>
        <p:txBody>
          <a:bodyPr/>
          <a:lstStyle/>
          <a:p>
            <a:r>
              <a:rPr lang="en-US" sz="2600"/>
              <a:t>The same idea then plays a major role in Hume’s discussions of personal identity, in both </a:t>
            </a:r>
            <a:r>
              <a:rPr lang="en-US" sz="2600" i="1"/>
              <a:t>T</a:t>
            </a:r>
            <a:r>
              <a:rPr lang="en-US" sz="2600"/>
              <a:t> 1.4.6 and the 1740 Appendix:</a:t>
            </a:r>
          </a:p>
          <a:p>
            <a:pPr lvl="1">
              <a:spcBef>
                <a:spcPts val="1800"/>
              </a:spcBef>
              <a:buNone/>
            </a:pPr>
            <a:r>
              <a:rPr lang="en-GB" sz="2300"/>
              <a:t>	“</a:t>
            </a:r>
            <a:r>
              <a:rPr lang="en-US" sz="2300"/>
              <a:t>all our particular perceptions … are different, and distinguishable, and separable from each other, and may be separately consider’d, and may exist separately, and have no need of any thing to support their existence.  After what manner, therefore, do they belong to self; and how are they connected with it?”  (</a:t>
            </a:r>
            <a:r>
              <a:rPr lang="en-US" sz="2300" i="1"/>
              <a:t>T</a:t>
            </a:r>
            <a:r>
              <a:rPr lang="en-US" sz="2300"/>
              <a:t> 1.4.6.3)</a:t>
            </a:r>
          </a:p>
          <a:p>
            <a:pPr lvl="1">
              <a:spcBef>
                <a:spcPts val="1800"/>
              </a:spcBef>
              <a:buNone/>
            </a:pPr>
            <a:r>
              <a:rPr lang="en-US" sz="2300"/>
              <a:t>	“Whatever is distinct, is distinguishable; and whatever is distinguishable, is separable by the thought or imagination.  All perceptions are distinct.  They are, therefore, distinguishable, and separable, and may be conceiv’d as separately existent, and may exist separately, without any contradiction or absurdity.”</a:t>
            </a:r>
            <a:br>
              <a:rPr lang="en-US" sz="2300"/>
            </a:br>
            <a:r>
              <a:rPr lang="en-US" sz="2300"/>
              <a:t>							(</a:t>
            </a:r>
            <a:r>
              <a:rPr lang="en-US" sz="2300" i="1"/>
              <a:t>T App</a:t>
            </a:r>
            <a:r>
              <a:rPr lang="en-US" sz="2300"/>
              <a:t> 12)</a:t>
            </a:r>
          </a:p>
          <a:p>
            <a:pPr lvl="1">
              <a:spcBef>
                <a:spcPts val="1200"/>
              </a:spcBef>
              <a:buNone/>
            </a:pPr>
            <a:endParaRPr lang="en-US" sz="2200" dirty="0"/>
          </a:p>
        </p:txBody>
      </p:sp>
      <p:sp>
        <p:nvSpPr>
          <p:cNvPr id="4" name="Slide Number Placeholder 3">
            <a:extLst>
              <a:ext uri="{FF2B5EF4-FFF2-40B4-BE49-F238E27FC236}">
                <a16:creationId xmlns:a16="http://schemas.microsoft.com/office/drawing/2014/main" id="{90ECBB03-F602-ADCA-BFC6-9A0607D03E0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55395109"/>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F28CA-BC6C-8414-1DCC-66F34FFF1C27}"/>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DA7888B-83D7-C498-8850-E95828DC58C0}"/>
              </a:ext>
            </a:extLst>
          </p:cNvPr>
          <p:cNvSpPr>
            <a:spLocks noGrp="1"/>
          </p:cNvSpPr>
          <p:nvPr>
            <p:ph type="sldNum" sz="quarter" idx="10"/>
          </p:nvPr>
        </p:nvSpPr>
        <p:spPr/>
        <p:txBody>
          <a:bodyPr/>
          <a:lstStyle/>
          <a:p>
            <a:pPr>
              <a:defRPr/>
            </a:pPr>
            <a:fld id="{79DAD66A-3848-4BC8-A216-F025EE6355AF}" type="slidenum">
              <a:rPr lang="en-US"/>
              <a:pPr>
                <a:defRPr/>
              </a:pPr>
              <a:t>7</a:t>
            </a:fld>
            <a:endParaRPr lang="en-US"/>
          </a:p>
        </p:txBody>
      </p:sp>
      <p:sp>
        <p:nvSpPr>
          <p:cNvPr id="407555" name="Rectangle 3">
            <a:extLst>
              <a:ext uri="{FF2B5EF4-FFF2-40B4-BE49-F238E27FC236}">
                <a16:creationId xmlns:a16="http://schemas.microsoft.com/office/drawing/2014/main" id="{9CB64ECE-59B5-16CD-48A8-F04B4FD40A62}"/>
              </a:ext>
            </a:extLst>
          </p:cNvPr>
          <p:cNvSpPr>
            <a:spLocks noGrp="1" noChangeArrowheads="1"/>
          </p:cNvSpPr>
          <p:nvPr>
            <p:ph type="body" idx="1"/>
          </p:nvPr>
        </p:nvSpPr>
        <p:spPr>
          <a:xfrm>
            <a:off x="575556" y="80628"/>
            <a:ext cx="8316924" cy="6444715"/>
          </a:xfrm>
        </p:spPr>
        <p:txBody>
          <a:bodyPr/>
          <a:lstStyle/>
          <a:p>
            <a:pPr>
              <a:defRPr/>
            </a:pPr>
            <a:r>
              <a:rPr lang="en-GB" sz="2400"/>
              <a:t>Hume’s influence on contemporary philosophy is also profound, and many of his arguments and positions are still considered highly relevant, not only in epistemology, philosophy of science, and metaphysics, but also in ethics and philosophy of action, aesthetics, philosophy of religion, political theory, and economics (in which he inspired the work of his younger friend Adam Smith).</a:t>
            </a:r>
          </a:p>
          <a:p>
            <a:pPr>
              <a:spcBef>
                <a:spcPts val="900"/>
              </a:spcBef>
              <a:defRPr/>
            </a:pPr>
            <a:r>
              <a:rPr lang="en-GB" sz="2400"/>
              <a:t>Hume was strikingly ahead of his time in what we now call cognitive science (and perhaps especially in cognitive science of religion), anticipating lines of enquiry that became mainstream only in recent decades.</a:t>
            </a:r>
          </a:p>
          <a:p>
            <a:pPr>
              <a:spcBef>
                <a:spcPts val="900"/>
              </a:spcBef>
              <a:defRPr/>
            </a:pPr>
            <a:r>
              <a:rPr lang="en-GB" sz="2400"/>
              <a:t>Understanding and grappling with “Humean” positions remains of tremendous value, partly because of Hume’s logical acumen, but also his intellectual independence, pioneering new lines of enquiry that previous thinkers had failed to explore because of their reluctance to depart from traditional (and especially religious) assumptions.</a:t>
            </a:r>
          </a:p>
          <a:p>
            <a:pPr>
              <a:spcBef>
                <a:spcPts val="1200"/>
              </a:spcBef>
              <a:defRPr/>
            </a:pPr>
            <a:endParaRPr lang="en-GB" sz="2400"/>
          </a:p>
        </p:txBody>
      </p:sp>
    </p:spTree>
    <p:extLst>
      <p:ext uri="{BB962C8B-B14F-4D97-AF65-F5344CB8AC3E}">
        <p14:creationId xmlns:p14="http://schemas.microsoft.com/office/powerpoint/2010/main" val="343497667"/>
      </p:ext>
    </p:extLst>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BFD7-D487-6FB4-9069-CBA77C535B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1DE7A5-ADEC-CBCD-EC66-A00319B2A737}"/>
              </a:ext>
            </a:extLst>
          </p:cNvPr>
          <p:cNvSpPr>
            <a:spLocks noGrp="1"/>
          </p:cNvSpPr>
          <p:nvPr>
            <p:ph type="sldNum" sz="quarter" idx="10"/>
          </p:nvPr>
        </p:nvSpPr>
        <p:spPr/>
        <p:txBody>
          <a:bodyPr/>
          <a:lstStyle/>
          <a:p>
            <a:fld id="{E484BF40-07FE-495E-9EDA-6A506A6A03F6}" type="slidenum">
              <a:rPr lang="en-US"/>
              <a:pPr/>
              <a:t>70</a:t>
            </a:fld>
            <a:endParaRPr lang="en-US"/>
          </a:p>
        </p:txBody>
      </p:sp>
      <p:sp>
        <p:nvSpPr>
          <p:cNvPr id="801794" name="Rectangle 2">
            <a:extLst>
              <a:ext uri="{FF2B5EF4-FFF2-40B4-BE49-F238E27FC236}">
                <a16:creationId xmlns:a16="http://schemas.microsoft.com/office/drawing/2014/main" id="{5373053F-DE1C-D783-5D34-4FDED4241B2C}"/>
              </a:ext>
            </a:extLst>
          </p:cNvPr>
          <p:cNvSpPr>
            <a:spLocks noGrp="1" noChangeArrowheads="1"/>
          </p:cNvSpPr>
          <p:nvPr>
            <p:ph type="title"/>
          </p:nvPr>
        </p:nvSpPr>
        <p:spPr>
          <a:xfrm>
            <a:off x="143508" y="169801"/>
            <a:ext cx="8784976" cy="702915"/>
          </a:xfrm>
        </p:spPr>
        <p:txBody>
          <a:bodyPr/>
          <a:lstStyle/>
          <a:p>
            <a:r>
              <a:rPr lang="en-GB" sz="3800"/>
              <a:t>Abandoning </a:t>
            </a:r>
            <a:r>
              <a:rPr lang="en-GB" sz="3800" dirty="0"/>
              <a:t>the </a:t>
            </a:r>
            <a:r>
              <a:rPr lang="en-GB" sz="3800" err="1"/>
              <a:t>Separability</a:t>
            </a:r>
            <a:r>
              <a:rPr lang="en-GB" sz="3800"/>
              <a:t> Principle?</a:t>
            </a:r>
            <a:endParaRPr lang="en-US" sz="3800" dirty="0"/>
          </a:p>
        </p:txBody>
      </p:sp>
      <p:sp>
        <p:nvSpPr>
          <p:cNvPr id="801795" name="Rectangle 3">
            <a:extLst>
              <a:ext uri="{FF2B5EF4-FFF2-40B4-BE49-F238E27FC236}">
                <a16:creationId xmlns:a16="http://schemas.microsoft.com/office/drawing/2014/main" id="{224CDD31-0B2E-5C78-0FD2-D2EDC378C2A7}"/>
              </a:ext>
            </a:extLst>
          </p:cNvPr>
          <p:cNvSpPr>
            <a:spLocks noGrp="1" noChangeArrowheads="1"/>
          </p:cNvSpPr>
          <p:nvPr>
            <p:ph type="body" idx="1"/>
          </p:nvPr>
        </p:nvSpPr>
        <p:spPr>
          <a:xfrm>
            <a:off x="647563" y="1160748"/>
            <a:ext cx="8028893" cy="5527451"/>
          </a:xfrm>
        </p:spPr>
        <p:txBody>
          <a:bodyPr/>
          <a:lstStyle/>
          <a:p>
            <a:r>
              <a:rPr lang="en-GB" sz="2800"/>
              <a:t>The </a:t>
            </a:r>
            <a:r>
              <a:rPr lang="en-GB" sz="2800" err="1"/>
              <a:t>Separability</a:t>
            </a:r>
            <a:r>
              <a:rPr lang="en-GB" sz="2800"/>
              <a:t> Principle appears to be absent from the 1748 </a:t>
            </a:r>
            <a:r>
              <a:rPr lang="en-GB" sz="2800" i="1"/>
              <a:t>Enquiry concerning Human Understanding</a:t>
            </a:r>
            <a:r>
              <a:rPr lang="en-GB" sz="2800"/>
              <a:t>, though Garrett (1997, p. 72) claims that it is implicit in passages such as:</a:t>
            </a:r>
          </a:p>
          <a:p>
            <a:pPr marL="857250" lvl="2" indent="0">
              <a:spcBef>
                <a:spcPts val="1200"/>
              </a:spcBef>
              <a:buNone/>
            </a:pPr>
            <a:r>
              <a:rPr lang="en-GB" sz="2500"/>
              <a:t>“</a:t>
            </a:r>
            <a:r>
              <a:rPr lang="en-US" sz="2500"/>
              <a:t>Motion in the second Billiard-ball is a quite distinct event from motion in the first; nor is there any thing in the one to suggest the smallest hint of the other.</a:t>
            </a:r>
            <a:r>
              <a:rPr lang="en-GB" sz="2500"/>
              <a:t>”  (</a:t>
            </a:r>
            <a:r>
              <a:rPr lang="en-GB" sz="2500" i="1"/>
              <a:t>E </a:t>
            </a:r>
            <a:r>
              <a:rPr lang="en-GB" sz="2500"/>
              <a:t>4.9)</a:t>
            </a:r>
          </a:p>
          <a:p>
            <a:pPr>
              <a:spcBef>
                <a:spcPts val="1800"/>
              </a:spcBef>
            </a:pPr>
            <a:r>
              <a:rPr lang="en-GB" sz="2800"/>
              <a:t>But there is no general principle enunciated here, and nothing remotely close to the implausibly strong Separability Principle of the sceptical sections of the </a:t>
            </a:r>
            <a:r>
              <a:rPr lang="en-GB" sz="2800" i="1"/>
              <a:t>Treatise</a:t>
            </a:r>
            <a:r>
              <a:rPr lang="en-GB" sz="2800"/>
              <a:t>.</a:t>
            </a:r>
            <a:endParaRPr lang="en-GB" sz="2800" dirty="0"/>
          </a:p>
        </p:txBody>
      </p:sp>
    </p:spTree>
    <p:extLst>
      <p:ext uri="{BB962C8B-B14F-4D97-AF65-F5344CB8AC3E}">
        <p14:creationId xmlns:p14="http://schemas.microsoft.com/office/powerpoint/2010/main" val="2219447265"/>
      </p:ext>
    </p:extLst>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0A66-A553-D637-585A-DC37239F90E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332C218-95B1-6594-AEF2-B31FB7F06186}"/>
              </a:ext>
            </a:extLst>
          </p:cNvPr>
          <p:cNvSpPr>
            <a:spLocks noGrp="1" noChangeArrowheads="1"/>
          </p:cNvSpPr>
          <p:nvPr>
            <p:ph type="ctrTitle"/>
          </p:nvPr>
        </p:nvSpPr>
        <p:spPr>
          <a:xfrm>
            <a:off x="179388" y="296863"/>
            <a:ext cx="4608512" cy="6300787"/>
          </a:xfrm>
        </p:spPr>
        <p:txBody>
          <a:bodyPr/>
          <a:lstStyle/>
          <a:p>
            <a:r>
              <a:rPr lang="en-GB"/>
              <a:t>2(</a:t>
            </a:r>
            <a:r>
              <a:rPr lang="en-GB" dirty="0"/>
              <a:t>c</a:t>
            </a:r>
            <a:r>
              <a:rPr lang="en-GB"/>
              <a:t>)</a:t>
            </a:r>
            <a:br>
              <a:rPr lang="en-GB" dirty="0"/>
            </a:br>
            <a:br>
              <a:rPr lang="en-GB"/>
            </a:br>
            <a:r>
              <a:rPr lang="en-GB"/>
              <a:t>Association</a:t>
            </a:r>
            <a:br>
              <a:rPr lang="en-GB"/>
            </a:br>
            <a:r>
              <a:rPr lang="en-GB"/>
              <a:t>of Ideas</a:t>
            </a:r>
            <a:endParaRPr lang="en-US" dirty="0"/>
          </a:p>
        </p:txBody>
      </p:sp>
      <p:pic>
        <p:nvPicPr>
          <p:cNvPr id="847875" name="Picture 3" descr="treatise1">
            <a:extLst>
              <a:ext uri="{FF2B5EF4-FFF2-40B4-BE49-F238E27FC236}">
                <a16:creationId xmlns:a16="http://schemas.microsoft.com/office/drawing/2014/main" id="{7B19BF56-E54B-379C-A7F8-BCB875A92C9C}"/>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401126064"/>
      </p:ext>
    </p:extLst>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5DE4BB-3F72-41AF-A99F-B8D17DC7F317}" type="slidenum">
              <a:rPr lang="en-US"/>
              <a:pPr/>
              <a:t>72</a:t>
            </a:fld>
            <a:endParaRPr lang="en-US"/>
          </a:p>
        </p:txBody>
      </p:sp>
      <p:sp>
        <p:nvSpPr>
          <p:cNvPr id="781314" name="Rectangle 2"/>
          <p:cNvSpPr>
            <a:spLocks noGrp="1" noChangeArrowheads="1"/>
          </p:cNvSpPr>
          <p:nvPr>
            <p:ph type="title"/>
          </p:nvPr>
        </p:nvSpPr>
        <p:spPr>
          <a:xfrm>
            <a:off x="250825" y="260350"/>
            <a:ext cx="8642350" cy="1081088"/>
          </a:xfrm>
        </p:spPr>
        <p:txBody>
          <a:bodyPr/>
          <a:lstStyle/>
          <a:p>
            <a:r>
              <a:rPr lang="en-GB" sz="4200" dirty="0"/>
              <a:t>Locke on the Association of Ideas</a:t>
            </a:r>
          </a:p>
        </p:txBody>
      </p:sp>
      <p:sp>
        <p:nvSpPr>
          <p:cNvPr id="781315" name="Rectangle 3"/>
          <p:cNvSpPr>
            <a:spLocks noGrp="1" noChangeArrowheads="1"/>
          </p:cNvSpPr>
          <p:nvPr>
            <p:ph type="body" idx="1"/>
          </p:nvPr>
        </p:nvSpPr>
        <p:spPr>
          <a:xfrm>
            <a:off x="457200" y="1341438"/>
            <a:ext cx="8363272" cy="5256212"/>
          </a:xfrm>
        </p:spPr>
        <p:txBody>
          <a:bodyPr/>
          <a:lstStyle/>
          <a:p>
            <a:r>
              <a:rPr lang="en-GB" sz="3000"/>
              <a:t>Hume sometimes expresses great enthusiasm for the </a:t>
            </a:r>
            <a:r>
              <a:rPr lang="en-GB" sz="3000" dirty="0"/>
              <a:t>association </a:t>
            </a:r>
            <a:r>
              <a:rPr lang="en-GB" sz="3000"/>
              <a:t>of ideas (e.g. </a:t>
            </a:r>
            <a:r>
              <a:rPr lang="en-GB" sz="3000" i="1"/>
              <a:t>A </a:t>
            </a:r>
            <a:r>
              <a:rPr lang="en-GB" sz="3000"/>
              <a:t>35), </a:t>
            </a:r>
            <a:r>
              <a:rPr lang="en-GB" sz="3000" dirty="0"/>
              <a:t>but this is in striking contrast to </a:t>
            </a:r>
            <a:r>
              <a:rPr lang="en-GB" sz="3000"/>
              <a:t>Locke’s attitude:</a:t>
            </a:r>
            <a:endParaRPr lang="en-GB" sz="3000" dirty="0"/>
          </a:p>
          <a:p>
            <a:pPr lvl="1">
              <a:spcBef>
                <a:spcPts val="1800"/>
              </a:spcBef>
              <a:buFontTx/>
              <a:buNone/>
            </a:pPr>
            <a:r>
              <a:rPr lang="en-GB" dirty="0"/>
              <a:t>	</a:t>
            </a:r>
            <a:r>
              <a:rPr lang="en-GB" sz="2600" dirty="0"/>
              <a:t>“[3] </a:t>
            </a:r>
            <a:r>
              <a:rPr lang="en-GB" sz="2600" dirty="0">
                <a:solidFill>
                  <a:srgbClr val="FF7C80"/>
                </a:solidFill>
              </a:rPr>
              <a:t>this sort of Madness</a:t>
            </a:r>
            <a:r>
              <a:rPr lang="en-GB" sz="2600" dirty="0"/>
              <a:t> … [4] </a:t>
            </a:r>
            <a:r>
              <a:rPr lang="en-GB" sz="2600" dirty="0">
                <a:solidFill>
                  <a:srgbClr val="FF7C80"/>
                </a:solidFill>
              </a:rPr>
              <a:t>this … Weakness </a:t>
            </a:r>
            <a:r>
              <a:rPr lang="en-GB" sz="2600" dirty="0"/>
              <a:t>to which all Men are so liable, ... </a:t>
            </a:r>
            <a:r>
              <a:rPr lang="en-GB" sz="2600" dirty="0">
                <a:solidFill>
                  <a:srgbClr val="FF7C80"/>
                </a:solidFill>
              </a:rPr>
              <a:t>a Taint </a:t>
            </a:r>
            <a:r>
              <a:rPr lang="en-GB" sz="2600" dirty="0"/>
              <a:t>which so universally infects Mankind …  [5] … there is [a]  Connexion of </a:t>
            </a:r>
            <a:r>
              <a:rPr lang="en-GB" sz="2600" i="1" dirty="0"/>
              <a:t>Ideas</a:t>
            </a:r>
            <a:r>
              <a:rPr lang="en-GB" sz="2600" dirty="0"/>
              <a:t> wholly owing to Chance or </a:t>
            </a:r>
            <a:r>
              <a:rPr lang="en-GB" sz="2600" dirty="0">
                <a:solidFill>
                  <a:srgbClr val="FF0000"/>
                </a:solidFill>
              </a:rPr>
              <a:t>Custom</a:t>
            </a:r>
            <a:r>
              <a:rPr lang="en-GB" sz="2600" dirty="0"/>
              <a:t>; </a:t>
            </a:r>
            <a:r>
              <a:rPr lang="en-GB" sz="2600" i="1" dirty="0"/>
              <a:t>Ideas</a:t>
            </a:r>
            <a:r>
              <a:rPr lang="en-GB" sz="2600" dirty="0"/>
              <a:t> that in themselves are not at all of kin, come to be so united in some </a:t>
            </a:r>
            <a:r>
              <a:rPr lang="en-GB" sz="2600" dirty="0" err="1"/>
              <a:t>Mens</a:t>
            </a:r>
            <a:r>
              <a:rPr lang="en-GB" sz="2600" dirty="0"/>
              <a:t> Minds that ’tis very hard to separate them …”</a:t>
            </a:r>
          </a:p>
          <a:p>
            <a:pPr lvl="1">
              <a:spcBef>
                <a:spcPts val="600"/>
              </a:spcBef>
              <a:buFontTx/>
              <a:buNone/>
            </a:pPr>
            <a:r>
              <a:rPr lang="en-GB" sz="2600" dirty="0"/>
              <a:t>					(Locke, </a:t>
            </a:r>
            <a:r>
              <a:rPr lang="en-GB" sz="2600" i="1" dirty="0"/>
              <a:t>Essay</a:t>
            </a:r>
            <a:r>
              <a:rPr lang="en-GB" sz="2600" dirty="0"/>
              <a:t> II xxxiii 3-5)</a:t>
            </a:r>
          </a:p>
        </p:txBody>
      </p:sp>
    </p:spTree>
    <p:extLst>
      <p:ext uri="{BB962C8B-B14F-4D97-AF65-F5344CB8AC3E}">
        <p14:creationId xmlns:p14="http://schemas.microsoft.com/office/powerpoint/2010/main" val="3048041093"/>
      </p:ext>
    </p:extLst>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625F-7BFD-4DBF-8572-82F86D2CDFBE}"/>
              </a:ext>
            </a:extLst>
          </p:cNvPr>
          <p:cNvSpPr>
            <a:spLocks noGrp="1"/>
          </p:cNvSpPr>
          <p:nvPr>
            <p:ph type="title"/>
          </p:nvPr>
        </p:nvSpPr>
        <p:spPr>
          <a:xfrm>
            <a:off x="457200" y="277813"/>
            <a:ext cx="8229600" cy="846931"/>
          </a:xfrm>
        </p:spPr>
        <p:txBody>
          <a:bodyPr/>
          <a:lstStyle/>
          <a:p>
            <a:r>
              <a:rPr lang="en-US"/>
              <a:t>Chambers’ </a:t>
            </a:r>
            <a:r>
              <a:rPr lang="en-US" i="1"/>
              <a:t>Cyclopaedia</a:t>
            </a:r>
            <a:r>
              <a:rPr lang="en-US"/>
              <a:t> (1728)</a:t>
            </a:r>
            <a:endParaRPr lang="en-GB"/>
          </a:p>
        </p:txBody>
      </p:sp>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673224" y="1340768"/>
            <a:ext cx="8003232" cy="5004556"/>
          </a:xfrm>
        </p:spPr>
        <p:txBody>
          <a:bodyPr/>
          <a:lstStyle/>
          <a:p>
            <a:pPr marL="0" indent="0">
              <a:buNone/>
            </a:pPr>
            <a:r>
              <a:rPr lang="en-US" sz="2600" cap="small"/>
              <a:t>“Association</a:t>
            </a:r>
            <a:r>
              <a:rPr lang="en-US" sz="2600"/>
              <a:t> </a:t>
            </a:r>
            <a:r>
              <a:rPr lang="en-US" sz="2600" i="1"/>
              <a:t>of Ideas</a:t>
            </a:r>
            <a:r>
              <a:rPr lang="en-US" sz="2600"/>
              <a:t>, is where two or more Ideas, constantly and immediately follow or succeed one another in the Mind, so that one shall almost infallibly produce the other …  Where there is a real Affinity or Connection in Ideas, it is the excellency of the Mind, to be able to collect, compare, and range them in Order, in its Enquiries:  But where there is none, nor any Cause to be assign’d for their accompanying each other, but what is owing to mere Accident or </a:t>
            </a:r>
            <a:r>
              <a:rPr lang="en-US" sz="2600">
                <a:solidFill>
                  <a:srgbClr val="FF7C80"/>
                </a:solidFill>
              </a:rPr>
              <a:t>Habit</a:t>
            </a:r>
            <a:r>
              <a:rPr lang="en-US" sz="2600"/>
              <a:t>; …this unnatural </a:t>
            </a:r>
            <a:r>
              <a:rPr lang="en-US" sz="2600" i="1"/>
              <a:t>Association </a:t>
            </a:r>
            <a:r>
              <a:rPr lang="en-US" sz="2600"/>
              <a:t>becomes a great Imperfection, and is generally speaking, a main Cause of Error, or wrong Deductions in reasoning.”</a:t>
            </a:r>
            <a:endParaRPr lang="en-GB" sz="26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73</a:t>
            </a:fld>
            <a:endParaRPr lang="en-US"/>
          </a:p>
        </p:txBody>
      </p:sp>
    </p:spTree>
    <p:extLst>
      <p:ext uri="{BB962C8B-B14F-4D97-AF65-F5344CB8AC3E}">
        <p14:creationId xmlns:p14="http://schemas.microsoft.com/office/powerpoint/2010/main" val="2380241018"/>
      </p:ext>
    </p:extLst>
  </p:cSld>
  <p:clrMapOvr>
    <a:masterClrMapping/>
  </p:clrMapOvr>
  <p:transition spd="med">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431540" y="260648"/>
            <a:ext cx="8460940" cy="5976664"/>
          </a:xfrm>
        </p:spPr>
        <p:txBody>
          <a:bodyPr/>
          <a:lstStyle/>
          <a:p>
            <a:pPr marL="0" indent="0">
              <a:buNone/>
            </a:pPr>
            <a:r>
              <a:rPr lang="en-US" sz="2500"/>
              <a:t>“Thus the Idea of Goblins and Sprights, has really no more Affinity with Darkness than with Light; and yet let a foolish Maid inculcate these often on the Mind of a Child, and raise them there together, ’tis possible he shall never be able to separate them again so long as he lives, but Darkness shall ever bring with it those frightful Ideas.”</a:t>
            </a:r>
          </a:p>
          <a:p>
            <a:pPr marL="0" indent="0">
              <a:spcBef>
                <a:spcPts val="1800"/>
              </a:spcBef>
              <a:buNone/>
            </a:pPr>
            <a:r>
              <a:rPr lang="en-US" sz="2500"/>
              <a:t>“Such wrong combinations of Ideas, Mr. </a:t>
            </a:r>
            <a:r>
              <a:rPr lang="en-US" sz="2500" i="1"/>
              <a:t>Lock</a:t>
            </a:r>
            <a:r>
              <a:rPr lang="en-US" sz="2500"/>
              <a:t> shews, are a great Cause of the irreconcileable Opposition between the different sects of Philosophy and Religion:  … some loose and independent Ideas are by Education, </a:t>
            </a:r>
            <a:r>
              <a:rPr lang="en-US" sz="2500">
                <a:solidFill>
                  <a:srgbClr val="FF7C80"/>
                </a:solidFill>
              </a:rPr>
              <a:t>Custom</a:t>
            </a:r>
            <a:r>
              <a:rPr lang="en-US" sz="2500"/>
              <a:t>, and the constant Din of their Party, so coupled in their Minds, that they always appear there together:  These they can no more separate in their Thoughts, than if they were but one Idea, …  This … is the Foundation of the greatest, and almost of all the Errors in the World.”  (p. 161)</a:t>
            </a:r>
            <a:endParaRPr lang="en-GB" sz="2500"/>
          </a:p>
          <a:p>
            <a:pPr marL="0" indent="0">
              <a:buNone/>
            </a:pPr>
            <a:endParaRPr lang="en-GB" sz="25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74</a:t>
            </a:fld>
            <a:endParaRPr lang="en-US"/>
          </a:p>
        </p:txBody>
      </p:sp>
    </p:spTree>
    <p:extLst>
      <p:ext uri="{BB962C8B-B14F-4D97-AF65-F5344CB8AC3E}">
        <p14:creationId xmlns:p14="http://schemas.microsoft.com/office/powerpoint/2010/main" val="1945128143"/>
      </p:ext>
    </p:extLst>
  </p:cSld>
  <p:clrMapOvr>
    <a:masterClrMapping/>
  </p:clrMapOvr>
  <p:transition spd="med">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FCA240-3CA0-4DD2-92C7-992D12B67AC0}" type="slidenum">
              <a:rPr lang="en-US"/>
              <a:pPr/>
              <a:t>75</a:t>
            </a:fld>
            <a:endParaRPr lang="en-US"/>
          </a:p>
        </p:txBody>
      </p:sp>
      <p:sp>
        <p:nvSpPr>
          <p:cNvPr id="868354" name="Rectangle 2"/>
          <p:cNvSpPr>
            <a:spLocks noGrp="1" noChangeArrowheads="1"/>
          </p:cNvSpPr>
          <p:nvPr>
            <p:ph type="title"/>
          </p:nvPr>
        </p:nvSpPr>
        <p:spPr>
          <a:xfrm>
            <a:off x="250825" y="260350"/>
            <a:ext cx="8642350" cy="912813"/>
          </a:xfrm>
        </p:spPr>
        <p:txBody>
          <a:bodyPr/>
          <a:lstStyle/>
          <a:p>
            <a:r>
              <a:rPr lang="en-GB" sz="4200" dirty="0"/>
              <a:t>Hume on the Association of Ideas</a:t>
            </a:r>
          </a:p>
        </p:txBody>
      </p:sp>
      <p:sp>
        <p:nvSpPr>
          <p:cNvPr id="868355" name="Rectangle 3"/>
          <p:cNvSpPr>
            <a:spLocks noGrp="1" noChangeArrowheads="1"/>
          </p:cNvSpPr>
          <p:nvPr>
            <p:ph type="body" idx="1"/>
          </p:nvPr>
        </p:nvSpPr>
        <p:spPr>
          <a:xfrm>
            <a:off x="528959" y="1268760"/>
            <a:ext cx="8291513" cy="5328890"/>
          </a:xfrm>
        </p:spPr>
        <p:txBody>
          <a:bodyPr/>
          <a:lstStyle/>
          <a:p>
            <a:r>
              <a:rPr lang="en-GB" sz="3000" dirty="0"/>
              <a:t>Despite “the liberty of the imagination”, there is a pattern to our thoughts:</a:t>
            </a:r>
          </a:p>
          <a:p>
            <a:pPr lvl="1">
              <a:spcBef>
                <a:spcPts val="1200"/>
              </a:spcBef>
              <a:buFontTx/>
              <a:buNone/>
            </a:pPr>
            <a:r>
              <a:rPr lang="en-GB" sz="2600" dirty="0"/>
              <a:t>	“all simple ideas may be separated by the </a:t>
            </a:r>
            <a:r>
              <a:rPr lang="en-GB" sz="2600" dirty="0" err="1"/>
              <a:t>imag-ination</a:t>
            </a:r>
            <a:r>
              <a:rPr lang="en-GB" sz="2600" dirty="0"/>
              <a:t>, and may be united again in what form it pleases … [yet there is] some bond of union among them, some associating quality, by which one idea naturally introduces another” (</a:t>
            </a:r>
            <a:r>
              <a:rPr lang="en-GB" sz="2600" i="1" dirty="0"/>
              <a:t>T</a:t>
            </a:r>
            <a:r>
              <a:rPr lang="en-GB" sz="2600" dirty="0"/>
              <a:t> 1.1.4.1)</a:t>
            </a:r>
          </a:p>
          <a:p>
            <a:pPr>
              <a:spcBef>
                <a:spcPts val="1200"/>
              </a:spcBef>
            </a:pPr>
            <a:r>
              <a:rPr lang="en-GB" sz="3000" dirty="0"/>
              <a:t>Hume calls this “a gentle force” which explains why languages “so nearly </a:t>
            </a:r>
            <a:r>
              <a:rPr lang="en-GB" sz="3000" dirty="0" err="1"/>
              <a:t>corres</a:t>
            </a:r>
            <a:r>
              <a:rPr lang="en-GB" sz="3000" dirty="0"/>
              <a:t>-pond to each other” in the complex ideas that are represented within their vocabulary.</a:t>
            </a:r>
            <a:endParaRPr lang="en-GB" dirty="0"/>
          </a:p>
        </p:txBody>
      </p:sp>
    </p:spTree>
    <p:extLst>
      <p:ext uri="{BB962C8B-B14F-4D97-AF65-F5344CB8AC3E}">
        <p14:creationId xmlns:p14="http://schemas.microsoft.com/office/powerpoint/2010/main" val="4134010904"/>
      </p:ext>
    </p:extLst>
  </p:cSld>
  <p:clrMapOvr>
    <a:masterClrMapping/>
  </p:clrMapOvr>
  <p:transition spd="med">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D6BCB9-EAE0-4A51-A9C2-41264459B3C8}" type="slidenum">
              <a:rPr lang="en-US"/>
              <a:pPr/>
              <a:t>76</a:t>
            </a:fld>
            <a:endParaRPr lang="en-US"/>
          </a:p>
        </p:txBody>
      </p:sp>
      <p:sp>
        <p:nvSpPr>
          <p:cNvPr id="783362" name="Rectangle 2"/>
          <p:cNvSpPr>
            <a:spLocks noGrp="1" noChangeArrowheads="1"/>
          </p:cNvSpPr>
          <p:nvPr>
            <p:ph type="title"/>
          </p:nvPr>
        </p:nvSpPr>
        <p:spPr>
          <a:xfrm>
            <a:off x="250825" y="260350"/>
            <a:ext cx="8642350" cy="864394"/>
          </a:xfrm>
        </p:spPr>
        <p:txBody>
          <a:bodyPr/>
          <a:lstStyle/>
          <a:p>
            <a:r>
              <a:rPr lang="en-GB" dirty="0"/>
              <a:t>Three Principles of Association</a:t>
            </a:r>
          </a:p>
        </p:txBody>
      </p:sp>
      <p:sp>
        <p:nvSpPr>
          <p:cNvPr id="783363" name="Rectangle 3"/>
          <p:cNvSpPr>
            <a:spLocks noGrp="1" noChangeArrowheads="1"/>
          </p:cNvSpPr>
          <p:nvPr>
            <p:ph type="body" idx="1"/>
          </p:nvPr>
        </p:nvSpPr>
        <p:spPr>
          <a:xfrm>
            <a:off x="323528" y="1268760"/>
            <a:ext cx="8569647" cy="5589240"/>
          </a:xfrm>
        </p:spPr>
        <p:txBody>
          <a:bodyPr/>
          <a:lstStyle/>
          <a:p>
            <a:r>
              <a:rPr lang="en-GB" sz="3000" dirty="0"/>
              <a:t>Ideas may be associated in three ways:</a:t>
            </a:r>
          </a:p>
          <a:p>
            <a:pPr lvl="1">
              <a:buFontTx/>
              <a:buNone/>
            </a:pPr>
            <a:r>
              <a:rPr lang="en-GB" dirty="0"/>
              <a:t>	</a:t>
            </a:r>
            <a:r>
              <a:rPr lang="en-GB" sz="2600" dirty="0"/>
              <a:t>“The qualities, from which this association arises … are three, </a:t>
            </a:r>
            <a:r>
              <a:rPr lang="en-GB" sz="2600" i="1" dirty="0"/>
              <a:t>viz</a:t>
            </a:r>
            <a:r>
              <a:rPr lang="en-GB" sz="2600"/>
              <a:t>. </a:t>
            </a:r>
            <a:r>
              <a:rPr lang="en-GB" sz="2600" cap="small"/>
              <a:t>resemblance</a:t>
            </a:r>
            <a:r>
              <a:rPr lang="en-GB" sz="2600"/>
              <a:t>, </a:t>
            </a:r>
            <a:r>
              <a:rPr lang="en-GB" sz="2600" cap="small"/>
              <a:t>contiguity</a:t>
            </a:r>
            <a:r>
              <a:rPr lang="en-GB" sz="2600"/>
              <a:t> </a:t>
            </a:r>
            <a:r>
              <a:rPr lang="en-GB" sz="2600" dirty="0"/>
              <a:t>in time or place, </a:t>
            </a:r>
            <a:r>
              <a:rPr lang="en-GB" sz="2600"/>
              <a:t>and </a:t>
            </a:r>
            <a:r>
              <a:rPr lang="en-GB" sz="2600" cap="small"/>
              <a:t>cause</a:t>
            </a:r>
            <a:r>
              <a:rPr lang="en-GB" sz="2600"/>
              <a:t> and </a:t>
            </a:r>
            <a:r>
              <a:rPr lang="en-GB" sz="2600" cap="small"/>
              <a:t>effect</a:t>
            </a:r>
            <a:r>
              <a:rPr lang="en-GB" sz="2600"/>
              <a:t>.”  </a:t>
            </a:r>
            <a:r>
              <a:rPr lang="en-GB" sz="2600" dirty="0"/>
              <a:t>(</a:t>
            </a:r>
            <a:r>
              <a:rPr lang="en-GB" sz="2600" i="1"/>
              <a:t>T</a:t>
            </a:r>
            <a:r>
              <a:rPr lang="en-GB" sz="2600"/>
              <a:t> 1.1.4.1)</a:t>
            </a:r>
            <a:endParaRPr lang="en-GB" sz="2600" dirty="0"/>
          </a:p>
          <a:p>
            <a:pPr>
              <a:spcBef>
                <a:spcPts val="1800"/>
              </a:spcBef>
            </a:pPr>
            <a:r>
              <a:rPr lang="en-GB" sz="3000" dirty="0"/>
              <a:t>Association is “a </a:t>
            </a:r>
            <a:r>
              <a:rPr lang="en-GB" sz="3000"/>
              <a:t>kind of </a:t>
            </a:r>
            <a:r>
              <a:rPr lang="en-GB" sz="3000" cap="small"/>
              <a:t>Attraction</a:t>
            </a:r>
            <a:r>
              <a:rPr lang="en-GB" sz="3000"/>
              <a:t>, </a:t>
            </a:r>
            <a:r>
              <a:rPr lang="en-GB" sz="3000" dirty="0"/>
              <a:t>which in the mental world” has remarkable effects like gravity in the physical world (T 1.1.4.6).</a:t>
            </a:r>
          </a:p>
          <a:p>
            <a:pPr lvl="1">
              <a:spcBef>
                <a:spcPts val="1200"/>
              </a:spcBef>
            </a:pPr>
            <a:r>
              <a:rPr lang="en-GB" sz="2600" dirty="0"/>
              <a:t>The complex </a:t>
            </a:r>
            <a:r>
              <a:rPr lang="en-GB" sz="2600"/>
              <a:t>ideas arising </a:t>
            </a:r>
            <a:r>
              <a:rPr lang="en-GB" sz="2600" dirty="0"/>
              <a:t>from </a:t>
            </a:r>
            <a:r>
              <a:rPr lang="en-GB" sz="2600"/>
              <a:t>such association </a:t>
            </a:r>
            <a:r>
              <a:rPr lang="en-GB" sz="2600" dirty="0"/>
              <a:t>“may be divided </a:t>
            </a:r>
            <a:r>
              <a:rPr lang="en-GB" sz="2600"/>
              <a:t>into </a:t>
            </a:r>
            <a:r>
              <a:rPr lang="en-GB" sz="2600" i="1"/>
              <a:t>Relations</a:t>
            </a:r>
            <a:r>
              <a:rPr lang="en-GB" sz="2600"/>
              <a:t>, </a:t>
            </a:r>
            <a:r>
              <a:rPr lang="en-GB" sz="2600" i="1"/>
              <a:t>Modes</a:t>
            </a:r>
            <a:r>
              <a:rPr lang="en-GB" sz="2600"/>
              <a:t>, and </a:t>
            </a:r>
            <a:r>
              <a:rPr lang="en-GB" sz="2600" i="1"/>
              <a:t>Substances</a:t>
            </a:r>
            <a:r>
              <a:rPr lang="en-GB" sz="2600"/>
              <a:t>” </a:t>
            </a:r>
            <a:r>
              <a:rPr lang="en-GB" sz="2600" dirty="0"/>
              <a:t>(</a:t>
            </a:r>
            <a:r>
              <a:rPr lang="en-GB" sz="2600" i="1" dirty="0"/>
              <a:t>T</a:t>
            </a:r>
            <a:r>
              <a:rPr lang="en-GB" sz="2600" dirty="0"/>
              <a:t> 1.1.4.7).  </a:t>
            </a:r>
            <a:r>
              <a:rPr lang="en-GB" sz="2600"/>
              <a:t>Hume then discusses these three categories in turn, in </a:t>
            </a:r>
            <a:r>
              <a:rPr lang="en-GB" sz="2600" i="1"/>
              <a:t>T</a:t>
            </a:r>
            <a:r>
              <a:rPr lang="en-GB" sz="2600"/>
              <a:t> 1.1.5 and 1.1.6.</a:t>
            </a:r>
            <a:endParaRPr lang="en-GB" sz="2600" dirty="0"/>
          </a:p>
        </p:txBody>
      </p:sp>
    </p:spTree>
    <p:extLst>
      <p:ext uri="{BB962C8B-B14F-4D97-AF65-F5344CB8AC3E}">
        <p14:creationId xmlns:p14="http://schemas.microsoft.com/office/powerpoint/2010/main" val="2186602425"/>
      </p:ext>
    </p:extLst>
  </p:cSld>
  <p:clrMapOvr>
    <a:masterClrMapping/>
  </p:clrMapOvr>
  <p:transition spd="med">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329C-AD95-5977-F1EA-4BAC2F78F1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D6523D-1D2B-1C90-45A3-548D5A3F0433}"/>
              </a:ext>
            </a:extLst>
          </p:cNvPr>
          <p:cNvSpPr>
            <a:spLocks noGrp="1"/>
          </p:cNvSpPr>
          <p:nvPr>
            <p:ph type="sldNum" sz="quarter" idx="10"/>
          </p:nvPr>
        </p:nvSpPr>
        <p:spPr/>
        <p:txBody>
          <a:bodyPr/>
          <a:lstStyle/>
          <a:p>
            <a:fld id="{932A14E4-D7B7-429B-984C-3ED2B6EE0A5A}" type="slidenum">
              <a:rPr lang="en-US"/>
              <a:pPr/>
              <a:t>77</a:t>
            </a:fld>
            <a:endParaRPr lang="en-US"/>
          </a:p>
        </p:txBody>
      </p:sp>
      <p:sp>
        <p:nvSpPr>
          <p:cNvPr id="902146" name="Rectangle 2">
            <a:extLst>
              <a:ext uri="{FF2B5EF4-FFF2-40B4-BE49-F238E27FC236}">
                <a16:creationId xmlns:a16="http://schemas.microsoft.com/office/drawing/2014/main" id="{94296090-4261-01AE-0CAF-B382663ACE1A}"/>
              </a:ext>
            </a:extLst>
          </p:cNvPr>
          <p:cNvSpPr>
            <a:spLocks noGrp="1" noChangeArrowheads="1"/>
          </p:cNvSpPr>
          <p:nvPr>
            <p:ph type="title"/>
          </p:nvPr>
        </p:nvSpPr>
        <p:spPr>
          <a:xfrm>
            <a:off x="250825" y="116632"/>
            <a:ext cx="8642350" cy="900398"/>
          </a:xfrm>
        </p:spPr>
        <p:txBody>
          <a:bodyPr/>
          <a:lstStyle/>
          <a:p>
            <a:r>
              <a:rPr lang="en-GB" sz="4000" dirty="0"/>
              <a:t>Natural and Philosophical Relations</a:t>
            </a:r>
          </a:p>
        </p:txBody>
      </p:sp>
      <p:sp>
        <p:nvSpPr>
          <p:cNvPr id="902147" name="Rectangle 3">
            <a:extLst>
              <a:ext uri="{FF2B5EF4-FFF2-40B4-BE49-F238E27FC236}">
                <a16:creationId xmlns:a16="http://schemas.microsoft.com/office/drawing/2014/main" id="{15D04CD9-BE37-A10D-DD0D-588500B8363E}"/>
              </a:ext>
            </a:extLst>
          </p:cNvPr>
          <p:cNvSpPr>
            <a:spLocks noGrp="1" noChangeArrowheads="1"/>
          </p:cNvSpPr>
          <p:nvPr>
            <p:ph type="body" idx="1"/>
          </p:nvPr>
        </p:nvSpPr>
        <p:spPr>
          <a:xfrm>
            <a:off x="672975" y="1160748"/>
            <a:ext cx="8075489" cy="5436604"/>
          </a:xfrm>
        </p:spPr>
        <p:txBody>
          <a:bodyPr/>
          <a:lstStyle/>
          <a:p>
            <a:r>
              <a:rPr lang="en-GB" sz="2700" i="1" dirty="0"/>
              <a:t>T</a:t>
            </a:r>
            <a:r>
              <a:rPr lang="en-GB" sz="2700" dirty="0"/>
              <a:t> 1.1.5 starts with a distinction between two senses of the word “relation”.  In one sense, we think of things as </a:t>
            </a:r>
            <a:r>
              <a:rPr lang="en-GB" sz="2700" i="1" dirty="0"/>
              <a:t>related</a:t>
            </a:r>
            <a:r>
              <a:rPr lang="en-GB" sz="2700" dirty="0"/>
              <a:t> when the idea of one </a:t>
            </a:r>
            <a:r>
              <a:rPr lang="en-GB" sz="2700" i="1" dirty="0"/>
              <a:t>naturally</a:t>
            </a:r>
            <a:r>
              <a:rPr lang="en-GB" sz="2700" dirty="0"/>
              <a:t> </a:t>
            </a:r>
            <a:r>
              <a:rPr lang="en-GB" sz="2700"/>
              <a:t>leads our </a:t>
            </a:r>
            <a:r>
              <a:rPr lang="en-GB" sz="2700" dirty="0"/>
              <a:t>thought to the other.</a:t>
            </a:r>
          </a:p>
          <a:p>
            <a:pPr>
              <a:spcBef>
                <a:spcPts val="900"/>
              </a:spcBef>
            </a:pPr>
            <a:r>
              <a:rPr lang="en-GB" sz="2700" dirty="0"/>
              <a:t>So </a:t>
            </a:r>
            <a:r>
              <a:rPr lang="en-GB" sz="2700" i="1" dirty="0"/>
              <a:t>the “</a:t>
            </a:r>
            <a:r>
              <a:rPr lang="en-GB" sz="2700" i="1" dirty="0">
                <a:solidFill>
                  <a:srgbClr val="FF7C80"/>
                </a:solidFill>
              </a:rPr>
              <a:t>natural relations</a:t>
            </a:r>
            <a:r>
              <a:rPr lang="en-GB" sz="2700" i="1" dirty="0"/>
              <a:t>” are those that correspond to our associative tendencies</a:t>
            </a:r>
            <a:r>
              <a:rPr lang="en-GB" sz="2700" dirty="0"/>
              <a:t> – resemblance, contiguity, cause and effect.</a:t>
            </a:r>
          </a:p>
          <a:p>
            <a:pPr>
              <a:spcBef>
                <a:spcPts val="900"/>
              </a:spcBef>
            </a:pPr>
            <a:r>
              <a:rPr lang="en-GB" sz="2700" dirty="0"/>
              <a:t>But when </a:t>
            </a:r>
            <a:r>
              <a:rPr lang="en-GB" sz="2700" i="1" dirty="0"/>
              <a:t>philosophers</a:t>
            </a:r>
            <a:r>
              <a:rPr lang="en-GB" sz="2700" dirty="0"/>
              <a:t> talk about “relations”, they include </a:t>
            </a:r>
            <a:r>
              <a:rPr lang="en-GB" sz="2700" i="1"/>
              <a:t>any arbitrary </a:t>
            </a:r>
            <a:r>
              <a:rPr lang="en-GB" sz="2700" i="1" dirty="0"/>
              <a:t>“subject of </a:t>
            </a:r>
            <a:r>
              <a:rPr lang="en-GB" sz="2700" i="1"/>
              <a:t>comparison”</a:t>
            </a:r>
            <a:r>
              <a:rPr lang="en-GB" sz="2700"/>
              <a:t>, even when it doesn’t give rise to association.</a:t>
            </a:r>
          </a:p>
          <a:p>
            <a:pPr>
              <a:spcBef>
                <a:spcPts val="900"/>
              </a:spcBef>
            </a:pPr>
            <a:r>
              <a:rPr lang="en-GB" sz="2700"/>
              <a:t>We’ll return to Hume’s theory of relations later.  For now, we resume our focus on </a:t>
            </a:r>
            <a:r>
              <a:rPr lang="en-GB" sz="2700" i="1"/>
              <a:t>association</a:t>
            </a:r>
            <a:r>
              <a:rPr lang="en-GB" sz="2700"/>
              <a:t>.</a:t>
            </a:r>
            <a:endParaRPr lang="en-GB" sz="2700" dirty="0"/>
          </a:p>
        </p:txBody>
      </p:sp>
    </p:spTree>
    <p:extLst>
      <p:ext uri="{BB962C8B-B14F-4D97-AF65-F5344CB8AC3E}">
        <p14:creationId xmlns:p14="http://schemas.microsoft.com/office/powerpoint/2010/main" val="695606591"/>
      </p:ext>
    </p:extLst>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AA0A-CEC3-2475-ABE8-EB42AB19C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7A2BD-35B3-A720-889C-05BFE4426578}"/>
              </a:ext>
            </a:extLst>
          </p:cNvPr>
          <p:cNvSpPr>
            <a:spLocks noGrp="1"/>
          </p:cNvSpPr>
          <p:nvPr>
            <p:ph type="title"/>
          </p:nvPr>
        </p:nvSpPr>
        <p:spPr>
          <a:xfrm>
            <a:off x="457200" y="128079"/>
            <a:ext cx="8229600" cy="816645"/>
          </a:xfrm>
        </p:spPr>
        <p:txBody>
          <a:bodyPr/>
          <a:lstStyle/>
          <a:p>
            <a:r>
              <a:rPr lang="en-GB"/>
              <a:t>Custom and Induction</a:t>
            </a:r>
          </a:p>
        </p:txBody>
      </p:sp>
      <p:sp>
        <p:nvSpPr>
          <p:cNvPr id="3" name="Content Placeholder 2">
            <a:extLst>
              <a:ext uri="{FF2B5EF4-FFF2-40B4-BE49-F238E27FC236}">
                <a16:creationId xmlns:a16="http://schemas.microsoft.com/office/drawing/2014/main" id="{3C68B511-6BD8-51F7-C2BC-7F8C80E68AE7}"/>
              </a:ext>
            </a:extLst>
          </p:cNvPr>
          <p:cNvSpPr>
            <a:spLocks noGrp="1"/>
          </p:cNvSpPr>
          <p:nvPr>
            <p:ph idx="1"/>
          </p:nvPr>
        </p:nvSpPr>
        <p:spPr>
          <a:xfrm>
            <a:off x="468313" y="1196752"/>
            <a:ext cx="8280151" cy="5292588"/>
          </a:xfrm>
        </p:spPr>
        <p:txBody>
          <a:bodyPr/>
          <a:lstStyle/>
          <a:p>
            <a:r>
              <a:rPr lang="en-GB" sz="2800"/>
              <a:t>As already noted ( 51) Hume will argue in</a:t>
            </a:r>
            <a:br>
              <a:rPr lang="en-GB" sz="2800"/>
            </a:br>
            <a:r>
              <a:rPr lang="en-GB" sz="2800" i="1"/>
              <a:t>T</a:t>
            </a:r>
            <a:r>
              <a:rPr lang="en-GB" sz="2800"/>
              <a:t> 1.3.6-8 that </a:t>
            </a:r>
            <a:r>
              <a:rPr lang="en-GB" sz="2800" i="1"/>
              <a:t>all inference to the unobserved </a:t>
            </a:r>
            <a:r>
              <a:rPr lang="en-GB" sz="2800"/>
              <a:t>depends on </a:t>
            </a:r>
            <a:r>
              <a:rPr lang="en-GB" sz="2800" i="1">
                <a:solidFill>
                  <a:srgbClr val="FF7C80"/>
                </a:solidFill>
              </a:rPr>
              <a:t>custom</a:t>
            </a:r>
            <a:r>
              <a:rPr lang="en-GB" sz="2800"/>
              <a:t>, by which we expect for the future what we have observed in the past.</a:t>
            </a:r>
          </a:p>
          <a:p>
            <a:pPr eaLnBrk="1" hangingPunct="1">
              <a:spcBef>
                <a:spcPts val="1800"/>
              </a:spcBef>
            </a:pPr>
            <a:r>
              <a:rPr lang="en-GB" sz="2800"/>
              <a:t>So Hume – in contrast to Locke and Chambers –takes a very positive attitude to custom:</a:t>
            </a:r>
          </a:p>
          <a:p>
            <a:pPr lvl="1" eaLnBrk="1" hangingPunct="1">
              <a:spcBef>
                <a:spcPts val="1200"/>
              </a:spcBef>
              <a:buFontTx/>
              <a:buNone/>
            </a:pPr>
            <a:r>
              <a:rPr lang="en-GB"/>
              <a:t>	</a:t>
            </a:r>
            <a:r>
              <a:rPr lang="en-GB" sz="2600"/>
              <a:t>“’Tis not, therefore, reason, which is the guide of life, but custom.”  (</a:t>
            </a:r>
            <a:r>
              <a:rPr lang="en-GB" sz="2600" i="1"/>
              <a:t>A</a:t>
            </a:r>
            <a:r>
              <a:rPr lang="en-GB" sz="2600"/>
              <a:t> 16)</a:t>
            </a:r>
          </a:p>
          <a:p>
            <a:pPr lvl="1" eaLnBrk="1" hangingPunct="1">
              <a:spcBef>
                <a:spcPts val="1200"/>
              </a:spcBef>
              <a:buFontTx/>
              <a:buNone/>
            </a:pPr>
            <a:r>
              <a:rPr lang="en-GB" sz="2600"/>
              <a:t>	“Custom, then, is the great guide of human life.  It is that principle alone, which renders our experience useful to us …”  (</a:t>
            </a:r>
            <a:r>
              <a:rPr lang="en-GB" sz="2600" i="1"/>
              <a:t>E</a:t>
            </a:r>
            <a:r>
              <a:rPr lang="en-GB" sz="2600"/>
              <a:t> 5.6)</a:t>
            </a:r>
          </a:p>
          <a:p>
            <a:endParaRPr lang="en-GB" sz="2800"/>
          </a:p>
        </p:txBody>
      </p:sp>
      <p:sp>
        <p:nvSpPr>
          <p:cNvPr id="4" name="Slide Number Placeholder 3">
            <a:extLst>
              <a:ext uri="{FF2B5EF4-FFF2-40B4-BE49-F238E27FC236}">
                <a16:creationId xmlns:a16="http://schemas.microsoft.com/office/drawing/2014/main" id="{EE65D20A-28A8-887C-AB83-8A08EABC7DF7}"/>
              </a:ext>
            </a:extLst>
          </p:cNvPr>
          <p:cNvSpPr>
            <a:spLocks noGrp="1"/>
          </p:cNvSpPr>
          <p:nvPr>
            <p:ph type="sldNum" sz="quarter" idx="10"/>
          </p:nvPr>
        </p:nvSpPr>
        <p:spPr/>
        <p:txBody>
          <a:bodyPr/>
          <a:lstStyle/>
          <a:p>
            <a:fld id="{FFD1EE05-59BE-439B-B8B7-F61DC751609B}" type="slidenum">
              <a:rPr lang="en-US" smtClean="0"/>
              <a:pPr/>
              <a:t>78</a:t>
            </a:fld>
            <a:endParaRPr lang="en-US"/>
          </a:p>
        </p:txBody>
      </p:sp>
    </p:spTree>
    <p:extLst>
      <p:ext uri="{BB962C8B-B14F-4D97-AF65-F5344CB8AC3E}">
        <p14:creationId xmlns:p14="http://schemas.microsoft.com/office/powerpoint/2010/main" val="642028845"/>
      </p:ext>
    </p:extLst>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09E3-1C29-78BC-C7E9-039909D8E1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FA50D-8D0E-4E0C-0834-C0C49E0B2341}"/>
              </a:ext>
            </a:extLst>
          </p:cNvPr>
          <p:cNvSpPr>
            <a:spLocks noGrp="1"/>
          </p:cNvSpPr>
          <p:nvPr>
            <p:ph type="sldNum" sz="quarter" idx="10"/>
          </p:nvPr>
        </p:nvSpPr>
        <p:spPr/>
        <p:txBody>
          <a:bodyPr/>
          <a:lstStyle/>
          <a:p>
            <a:fld id="{580A554D-C1AC-45F1-A27C-B07C7A64290E}" type="slidenum">
              <a:rPr lang="en-US"/>
              <a:pPr/>
              <a:t>79</a:t>
            </a:fld>
            <a:endParaRPr lang="en-US"/>
          </a:p>
        </p:txBody>
      </p:sp>
      <p:sp>
        <p:nvSpPr>
          <p:cNvPr id="889858" name="Rectangle 2">
            <a:extLst>
              <a:ext uri="{FF2B5EF4-FFF2-40B4-BE49-F238E27FC236}">
                <a16:creationId xmlns:a16="http://schemas.microsoft.com/office/drawing/2014/main" id="{99B9E914-5BB3-BAA8-0ACC-69D6AEFEC5C8}"/>
              </a:ext>
            </a:extLst>
          </p:cNvPr>
          <p:cNvSpPr>
            <a:spLocks noGrp="1" noChangeArrowheads="1"/>
          </p:cNvSpPr>
          <p:nvPr>
            <p:ph type="title"/>
          </p:nvPr>
        </p:nvSpPr>
        <p:spPr>
          <a:xfrm>
            <a:off x="143507" y="277813"/>
            <a:ext cx="8794117" cy="774923"/>
          </a:xfrm>
        </p:spPr>
        <p:txBody>
          <a:bodyPr/>
          <a:lstStyle/>
          <a:p>
            <a:pPr eaLnBrk="1" hangingPunct="1"/>
            <a:r>
              <a:rPr lang="en-GB"/>
              <a:t>Custom and Association of Ideas</a:t>
            </a:r>
            <a:endParaRPr lang="en-US"/>
          </a:p>
        </p:txBody>
      </p:sp>
      <p:sp>
        <p:nvSpPr>
          <p:cNvPr id="889859" name="Rectangle 3">
            <a:extLst>
              <a:ext uri="{FF2B5EF4-FFF2-40B4-BE49-F238E27FC236}">
                <a16:creationId xmlns:a16="http://schemas.microsoft.com/office/drawing/2014/main" id="{01B5C79F-4E78-26D6-7284-85C3B0EB99D9}"/>
              </a:ext>
            </a:extLst>
          </p:cNvPr>
          <p:cNvSpPr>
            <a:spLocks noGrp="1" noChangeArrowheads="1"/>
          </p:cNvSpPr>
          <p:nvPr>
            <p:ph type="body" idx="1"/>
          </p:nvPr>
        </p:nvSpPr>
        <p:spPr>
          <a:xfrm>
            <a:off x="539552" y="1304764"/>
            <a:ext cx="8229600" cy="5338924"/>
          </a:xfrm>
        </p:spPr>
        <p:txBody>
          <a:bodyPr/>
          <a:lstStyle/>
          <a:p>
            <a:pPr eaLnBrk="1" hangingPunct="1"/>
            <a:r>
              <a:rPr lang="en-GB" sz="2600" dirty="0"/>
              <a:t>At </a:t>
            </a:r>
            <a:r>
              <a:rPr lang="en-GB" sz="2600" i="1" dirty="0"/>
              <a:t>T</a:t>
            </a:r>
            <a:r>
              <a:rPr lang="en-GB" sz="2600" dirty="0"/>
              <a:t> 1.3.7.6, Hume appears to refer to “custom” as “a principle of association”. </a:t>
            </a:r>
          </a:p>
          <a:p>
            <a:pPr eaLnBrk="1" hangingPunct="1">
              <a:spcBef>
                <a:spcPts val="1200"/>
              </a:spcBef>
            </a:pPr>
            <a:r>
              <a:rPr lang="en-GB" sz="2600" dirty="0"/>
              <a:t>Yet there is a big difference between the sort of association that is merely “a gentle force” (T 1.1.4.1) tending to leads our thoughts from one idea to another, and what will later turn out to be custom’s irresistibility (e.g. at </a:t>
            </a:r>
            <a:r>
              <a:rPr lang="en-GB" sz="2600" i="1" dirty="0"/>
              <a:t>T</a:t>
            </a:r>
            <a:r>
              <a:rPr lang="en-GB" sz="2600" dirty="0"/>
              <a:t> 1.3.9.7, 1.4.1.7 and 1.4.4.1).</a:t>
            </a:r>
          </a:p>
          <a:p>
            <a:pPr>
              <a:spcBef>
                <a:spcPts val="1200"/>
              </a:spcBef>
            </a:pPr>
            <a:r>
              <a:rPr lang="en-US" sz="2600" dirty="0"/>
              <a:t>There is also another fundamental difference, in that custom involves </a:t>
            </a:r>
            <a:r>
              <a:rPr lang="en-US" sz="2600" i="1" dirty="0"/>
              <a:t>inference to something unobserved</a:t>
            </a:r>
            <a:r>
              <a:rPr lang="en-US" sz="2600" dirty="0"/>
              <a:t>, whereas mere association typically involves </a:t>
            </a:r>
            <a:r>
              <a:rPr lang="en-US" sz="2600" i="1" dirty="0"/>
              <a:t>flow of a train of thought to something previously observed</a:t>
            </a:r>
            <a:r>
              <a:rPr lang="en-US" sz="2600" dirty="0"/>
              <a:t>.  Hume is much clearer about this in his </a:t>
            </a:r>
            <a:r>
              <a:rPr lang="en-US" sz="2600" i="1" dirty="0"/>
              <a:t>Enquiry</a:t>
            </a:r>
            <a:r>
              <a:rPr lang="en-US" sz="2600" dirty="0"/>
              <a:t>.</a:t>
            </a:r>
          </a:p>
          <a:p>
            <a:pPr eaLnBrk="1" hangingPunct="1">
              <a:spcBef>
                <a:spcPts val="1200"/>
              </a:spcBef>
            </a:pPr>
            <a:endParaRPr lang="en-GB" sz="2600" dirty="0"/>
          </a:p>
          <a:p>
            <a:pPr lvl="1" eaLnBrk="1" hangingPunct="1">
              <a:spcBef>
                <a:spcPts val="1200"/>
              </a:spcBef>
              <a:buFontTx/>
              <a:buNone/>
            </a:pPr>
            <a:endParaRPr lang="en-GB" sz="2600" dirty="0"/>
          </a:p>
        </p:txBody>
      </p:sp>
    </p:spTree>
    <p:extLst>
      <p:ext uri="{BB962C8B-B14F-4D97-AF65-F5344CB8AC3E}">
        <p14:creationId xmlns:p14="http://schemas.microsoft.com/office/powerpoint/2010/main" val="1744834280"/>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1E67-3AC2-F03D-30B6-4B4B39F13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A1DDF-A206-BFE9-1EB1-E0BC93624C9E}"/>
              </a:ext>
            </a:extLst>
          </p:cNvPr>
          <p:cNvSpPr>
            <a:spLocks noGrp="1"/>
          </p:cNvSpPr>
          <p:nvPr>
            <p:ph type="title"/>
          </p:nvPr>
        </p:nvSpPr>
        <p:spPr>
          <a:xfrm>
            <a:off x="457200" y="116632"/>
            <a:ext cx="8229600" cy="630907"/>
          </a:xfrm>
        </p:spPr>
        <p:txBody>
          <a:bodyPr/>
          <a:lstStyle/>
          <a:p>
            <a:r>
              <a:rPr lang="en-GB" dirty="0"/>
              <a:t>Aims of the Lecture Series</a:t>
            </a:r>
          </a:p>
        </p:txBody>
      </p:sp>
      <p:sp>
        <p:nvSpPr>
          <p:cNvPr id="3" name="Content Placeholder 2">
            <a:extLst>
              <a:ext uri="{FF2B5EF4-FFF2-40B4-BE49-F238E27FC236}">
                <a16:creationId xmlns:a16="http://schemas.microsoft.com/office/drawing/2014/main" id="{408201A0-A531-5871-AEAC-8B7553BC8492}"/>
              </a:ext>
            </a:extLst>
          </p:cNvPr>
          <p:cNvSpPr>
            <a:spLocks noGrp="1"/>
          </p:cNvSpPr>
          <p:nvPr>
            <p:ph idx="1"/>
          </p:nvPr>
        </p:nvSpPr>
        <p:spPr>
          <a:xfrm>
            <a:off x="457200" y="1052736"/>
            <a:ext cx="8363272" cy="5688632"/>
          </a:xfrm>
        </p:spPr>
        <p:txBody>
          <a:bodyPr/>
          <a:lstStyle/>
          <a:p>
            <a:r>
              <a:rPr lang="en-GB" sz="2800"/>
              <a:t>The aim is to help you understand Hume’s main epistemological texts and arguments, and compl-ement other resources (described below), by:</a:t>
            </a:r>
          </a:p>
          <a:p>
            <a:pPr lvl="1">
              <a:spcBef>
                <a:spcPts val="1200"/>
              </a:spcBef>
            </a:pPr>
            <a:r>
              <a:rPr lang="en-GB" sz="2400"/>
              <a:t>Conveying the big picture, to appreciate the overall shape and force of Hume’s theoretical philosophy;</a:t>
            </a:r>
          </a:p>
          <a:p>
            <a:pPr lvl="1">
              <a:spcBef>
                <a:spcPts val="1200"/>
              </a:spcBef>
            </a:pPr>
            <a:r>
              <a:rPr lang="en-GB" sz="2400"/>
              <a:t>Helping you to take advantage of those other resources to read and understand the texts efficiently, and to focus on their key points;</a:t>
            </a:r>
          </a:p>
          <a:p>
            <a:pPr lvl="1">
              <a:spcBef>
                <a:spcPts val="1200"/>
              </a:spcBef>
            </a:pPr>
            <a:r>
              <a:rPr lang="en-GB" sz="2400"/>
              <a:t>Highlighting and explaining the main interpretative debates, and why they matter;</a:t>
            </a:r>
          </a:p>
          <a:p>
            <a:pPr lvl="1">
              <a:spcBef>
                <a:spcPts val="1200"/>
              </a:spcBef>
            </a:pPr>
            <a:r>
              <a:rPr lang="en-GB" sz="2400"/>
              <a:t>Drawing your attention to relevant secondary literature;</a:t>
            </a:r>
          </a:p>
          <a:p>
            <a:pPr lvl="1">
              <a:spcBef>
                <a:spcPts val="1200"/>
              </a:spcBef>
            </a:pPr>
            <a:r>
              <a:rPr lang="en-GB" sz="2400"/>
              <a:t>Preparing you for the Early Modern examination.</a:t>
            </a:r>
          </a:p>
          <a:p>
            <a:pPr lvl="1">
              <a:spcBef>
                <a:spcPts val="1200"/>
              </a:spcBef>
            </a:pPr>
            <a:endParaRPr lang="en-GB" sz="2400"/>
          </a:p>
          <a:p>
            <a:pPr lvl="1"/>
            <a:endParaRPr lang="en-GB" sz="2400"/>
          </a:p>
          <a:p>
            <a:pPr marL="457200" lvl="1" indent="0">
              <a:buNone/>
            </a:pPr>
            <a:endParaRPr lang="en-GB" sz="2400"/>
          </a:p>
          <a:p>
            <a:pPr lvl="1"/>
            <a:endParaRPr lang="en-GB" sz="2400"/>
          </a:p>
        </p:txBody>
      </p:sp>
      <p:sp>
        <p:nvSpPr>
          <p:cNvPr id="4" name="Slide Number Placeholder 3">
            <a:extLst>
              <a:ext uri="{FF2B5EF4-FFF2-40B4-BE49-F238E27FC236}">
                <a16:creationId xmlns:a16="http://schemas.microsoft.com/office/drawing/2014/main" id="{3226011C-481A-2A2A-D1C5-3A2D60161958}"/>
              </a:ext>
            </a:extLst>
          </p:cNvPr>
          <p:cNvSpPr>
            <a:spLocks noGrp="1"/>
          </p:cNvSpPr>
          <p:nvPr>
            <p:ph type="sldNum" sz="quarter" idx="10"/>
          </p:nvPr>
        </p:nvSpPr>
        <p:spPr/>
        <p:txBody>
          <a:bodyPr/>
          <a:lstStyle/>
          <a:p>
            <a:fld id="{FFD1EE05-59BE-439B-B8B7-F61DC751609B}" type="slidenum">
              <a:rPr lang="en-US" smtClean="0"/>
              <a:pPr/>
              <a:t>8</a:t>
            </a:fld>
            <a:endParaRPr lang="en-US"/>
          </a:p>
        </p:txBody>
      </p:sp>
    </p:spTree>
    <p:extLst>
      <p:ext uri="{BB962C8B-B14F-4D97-AF65-F5344CB8AC3E}">
        <p14:creationId xmlns:p14="http://schemas.microsoft.com/office/powerpoint/2010/main" val="1777098052"/>
      </p:ext>
    </p:extLst>
  </p:cSld>
  <p:clrMapOvr>
    <a:masterClrMapping/>
  </p:clrMapOvr>
  <p:transition spd="med">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9C3D-7A3B-4A6B-3668-E2442F7F7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EED2-4BF2-F81E-ECFE-E1A3BE314846}"/>
              </a:ext>
            </a:extLst>
          </p:cNvPr>
          <p:cNvSpPr>
            <a:spLocks noGrp="1"/>
          </p:cNvSpPr>
          <p:nvPr>
            <p:ph type="title"/>
          </p:nvPr>
        </p:nvSpPr>
        <p:spPr>
          <a:xfrm>
            <a:off x="457200" y="152636"/>
            <a:ext cx="8229600" cy="1458999"/>
          </a:xfrm>
        </p:spPr>
        <p:txBody>
          <a:bodyPr/>
          <a:lstStyle/>
          <a:p>
            <a:r>
              <a:rPr lang="en-US"/>
              <a:t>Custom and Association</a:t>
            </a:r>
            <a:br>
              <a:rPr lang="en-US"/>
            </a:br>
            <a:r>
              <a:rPr lang="en-US"/>
              <a:t> in the first </a:t>
            </a:r>
            <a:r>
              <a:rPr lang="en-US" i="1"/>
              <a:t>Enquiry</a:t>
            </a:r>
            <a:endParaRPr lang="en-GB"/>
          </a:p>
        </p:txBody>
      </p:sp>
      <p:sp>
        <p:nvSpPr>
          <p:cNvPr id="3" name="Content Placeholder 2">
            <a:extLst>
              <a:ext uri="{FF2B5EF4-FFF2-40B4-BE49-F238E27FC236}">
                <a16:creationId xmlns:a16="http://schemas.microsoft.com/office/drawing/2014/main" id="{5F32827E-9C78-BD82-62BE-812B69CDECFB}"/>
              </a:ext>
            </a:extLst>
          </p:cNvPr>
          <p:cNvSpPr>
            <a:spLocks noGrp="1"/>
          </p:cNvSpPr>
          <p:nvPr>
            <p:ph idx="1"/>
          </p:nvPr>
        </p:nvSpPr>
        <p:spPr>
          <a:xfrm>
            <a:off x="385192" y="1952836"/>
            <a:ext cx="8435280" cy="4680520"/>
          </a:xfrm>
        </p:spPr>
        <p:txBody>
          <a:bodyPr/>
          <a:lstStyle/>
          <a:p>
            <a:r>
              <a:rPr lang="en-US" sz="3000"/>
              <a:t>In the </a:t>
            </a:r>
            <a:r>
              <a:rPr lang="en-US" sz="3000" i="1"/>
              <a:t>Enquiry</a:t>
            </a:r>
            <a:r>
              <a:rPr lang="en-US" sz="3000"/>
              <a:t>, Hume treats </a:t>
            </a:r>
            <a:r>
              <a:rPr lang="en-US" sz="3000" i="1"/>
              <a:t>custom</a:t>
            </a:r>
            <a:r>
              <a:rPr lang="en-US" sz="3000"/>
              <a:t> as clearly distinct from </a:t>
            </a:r>
            <a:r>
              <a:rPr lang="en-US" sz="3000" i="1"/>
              <a:t>association of ideas</a:t>
            </a:r>
            <a:r>
              <a:rPr lang="en-US" sz="3000"/>
              <a:t> by causation.</a:t>
            </a:r>
          </a:p>
          <a:p>
            <a:pPr lvl="1">
              <a:spcBef>
                <a:spcPts val="1500"/>
              </a:spcBef>
            </a:pPr>
            <a:r>
              <a:rPr lang="en-US" sz="2600" i="1"/>
              <a:t>Custom</a:t>
            </a:r>
            <a:r>
              <a:rPr lang="en-US" sz="2600"/>
              <a:t> operates when, having previously seen </a:t>
            </a:r>
            <a:r>
              <a:rPr lang="en-US" sz="2600" i="1"/>
              <a:t>A</a:t>
            </a:r>
            <a:r>
              <a:rPr lang="en-US" sz="2600"/>
              <a:t> followed by </a:t>
            </a:r>
            <a:r>
              <a:rPr lang="en-US" sz="2600" i="1"/>
              <a:t>B</a:t>
            </a:r>
            <a:r>
              <a:rPr lang="en-US" sz="2600"/>
              <a:t> repeatedly and then seeing </a:t>
            </a:r>
            <a:r>
              <a:rPr lang="en-US" sz="2600" i="1"/>
              <a:t>A</a:t>
            </a:r>
            <a:r>
              <a:rPr lang="en-US" sz="2600"/>
              <a:t>,</a:t>
            </a:r>
            <a:br>
              <a:rPr lang="en-US" sz="2600"/>
            </a:br>
            <a:r>
              <a:rPr lang="en-US" sz="2600">
                <a:solidFill>
                  <a:srgbClr val="FF7C80"/>
                </a:solidFill>
              </a:rPr>
              <a:t>I </a:t>
            </a:r>
            <a:r>
              <a:rPr lang="en-US" sz="2600" i="1">
                <a:solidFill>
                  <a:srgbClr val="FF7C80"/>
                </a:solidFill>
              </a:rPr>
              <a:t>infer</a:t>
            </a:r>
            <a:r>
              <a:rPr lang="en-US" sz="2600">
                <a:solidFill>
                  <a:srgbClr val="FF7C80"/>
                </a:solidFill>
              </a:rPr>
              <a:t> (automatically) that </a:t>
            </a:r>
            <a:r>
              <a:rPr lang="en-US" sz="2600" i="1">
                <a:solidFill>
                  <a:srgbClr val="FF7C80"/>
                </a:solidFill>
              </a:rPr>
              <a:t>B</a:t>
            </a:r>
            <a:r>
              <a:rPr lang="en-US" sz="2600">
                <a:solidFill>
                  <a:srgbClr val="FF7C80"/>
                </a:solidFill>
              </a:rPr>
              <a:t> will follow</a:t>
            </a:r>
            <a:r>
              <a:rPr lang="en-US" sz="2600"/>
              <a:t>.</a:t>
            </a:r>
          </a:p>
          <a:p>
            <a:pPr lvl="1">
              <a:spcBef>
                <a:spcPts val="1500"/>
              </a:spcBef>
            </a:pPr>
            <a:r>
              <a:rPr lang="en-US" sz="2600" i="1"/>
              <a:t>Association of ideas by causation</a:t>
            </a:r>
            <a:r>
              <a:rPr lang="en-US" sz="2600"/>
              <a:t> operates when, having come to the belief that </a:t>
            </a:r>
            <a:r>
              <a:rPr lang="en-US" sz="2600" i="1"/>
              <a:t>A</a:t>
            </a:r>
            <a:r>
              <a:rPr lang="en-US" sz="2600"/>
              <a:t> and </a:t>
            </a:r>
            <a:r>
              <a:rPr lang="en-US" sz="2600" i="1"/>
              <a:t>B</a:t>
            </a:r>
            <a:r>
              <a:rPr lang="en-US" sz="2600"/>
              <a:t> are causally related, </a:t>
            </a:r>
            <a:r>
              <a:rPr lang="en-US" sz="2600">
                <a:solidFill>
                  <a:srgbClr val="FF7C80"/>
                </a:solidFill>
              </a:rPr>
              <a:t>my thought of </a:t>
            </a:r>
            <a:r>
              <a:rPr lang="en-US" sz="2600" i="1">
                <a:solidFill>
                  <a:srgbClr val="FF7C80"/>
                </a:solidFill>
              </a:rPr>
              <a:t>A</a:t>
            </a:r>
            <a:r>
              <a:rPr lang="en-US" sz="2600">
                <a:solidFill>
                  <a:srgbClr val="FF7C80"/>
                </a:solidFill>
              </a:rPr>
              <a:t> leads me to think of </a:t>
            </a:r>
            <a:r>
              <a:rPr lang="en-US" sz="2600" i="1">
                <a:solidFill>
                  <a:srgbClr val="FF7C80"/>
                </a:solidFill>
              </a:rPr>
              <a:t>B</a:t>
            </a:r>
            <a:r>
              <a:rPr lang="en-US" sz="2600"/>
              <a:t>.  This will not usually involve any specific </a:t>
            </a:r>
            <a:r>
              <a:rPr lang="en-US" sz="2600" i="1"/>
              <a:t>inference</a:t>
            </a:r>
            <a:r>
              <a:rPr lang="en-US" sz="2600"/>
              <a:t>.</a:t>
            </a:r>
            <a:endParaRPr lang="en-GB" sz="2600" i="1"/>
          </a:p>
        </p:txBody>
      </p:sp>
      <p:sp>
        <p:nvSpPr>
          <p:cNvPr id="4" name="Slide Number Placeholder 3">
            <a:extLst>
              <a:ext uri="{FF2B5EF4-FFF2-40B4-BE49-F238E27FC236}">
                <a16:creationId xmlns:a16="http://schemas.microsoft.com/office/drawing/2014/main" id="{D8342641-F3B6-777E-48A9-AA9CC341A46A}"/>
              </a:ext>
            </a:extLst>
          </p:cNvPr>
          <p:cNvSpPr>
            <a:spLocks noGrp="1"/>
          </p:cNvSpPr>
          <p:nvPr>
            <p:ph type="sldNum" sz="quarter" idx="10"/>
          </p:nvPr>
        </p:nvSpPr>
        <p:spPr/>
        <p:txBody>
          <a:bodyPr/>
          <a:lstStyle/>
          <a:p>
            <a:fld id="{FFD1EE05-59BE-439B-B8B7-F61DC751609B}" type="slidenum">
              <a:rPr lang="en-US" smtClean="0"/>
              <a:pPr/>
              <a:t>80</a:t>
            </a:fld>
            <a:endParaRPr lang="en-US"/>
          </a:p>
        </p:txBody>
      </p:sp>
    </p:spTree>
    <p:extLst>
      <p:ext uri="{BB962C8B-B14F-4D97-AF65-F5344CB8AC3E}">
        <p14:creationId xmlns:p14="http://schemas.microsoft.com/office/powerpoint/2010/main" val="1851059989"/>
      </p:ext>
    </p:extLst>
  </p:cSld>
  <p:clrMapOvr>
    <a:masterClrMapping/>
  </p:clrMapOvr>
  <p:transition spd="med">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000A-EF81-2673-7187-E46A71DDFE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96DB3-6A8C-F387-27E6-46FE37F34C23}"/>
              </a:ext>
            </a:extLst>
          </p:cNvPr>
          <p:cNvSpPr>
            <a:spLocks noGrp="1"/>
          </p:cNvSpPr>
          <p:nvPr>
            <p:ph idx="1"/>
          </p:nvPr>
        </p:nvSpPr>
        <p:spPr>
          <a:xfrm>
            <a:off x="647564" y="332656"/>
            <a:ext cx="8039235" cy="6120680"/>
          </a:xfrm>
        </p:spPr>
        <p:txBody>
          <a:bodyPr/>
          <a:lstStyle/>
          <a:p>
            <a:pPr marL="400050" lvl="1" indent="0">
              <a:buNone/>
            </a:pPr>
            <a:r>
              <a:rPr lang="en-US" sz="2300"/>
              <a:t>“No one can doubt but causation has the same influence as the other two relations of resemblance and contiguity. Superstitious people are fond of the reliques of saints and holy men, for the same reason, that they seek after types or images, in order to enliven their devotion, and give them a more intimate and strong conception of those exemplary lives, which they desire to imitate.”  (</a:t>
            </a:r>
            <a:r>
              <a:rPr lang="en-US" sz="2300" i="1"/>
              <a:t>E</a:t>
            </a:r>
            <a:r>
              <a:rPr lang="en-US" sz="2300"/>
              <a:t> 5.18)</a:t>
            </a:r>
          </a:p>
          <a:p>
            <a:pPr marL="400050" lvl="1" indent="0">
              <a:spcBef>
                <a:spcPts val="2400"/>
              </a:spcBef>
              <a:buNone/>
            </a:pPr>
            <a:r>
              <a:rPr lang="en-US" sz="2300"/>
              <a:t>“Suppose, that the son of a friend, who had been long dead or absent, were presented to us; it is evident, that this object would instantly revive its correlative idea, and recal to our thoughts all past intimacies and familiarities, in more lively colours than they would otherwise have appeared to us. This is another phænomenon, which seems to prove the principle above-mentioned [i.e. that the relation of </a:t>
            </a:r>
            <a:r>
              <a:rPr lang="en-US" sz="2300" i="1"/>
              <a:t>causation</a:t>
            </a:r>
            <a:r>
              <a:rPr lang="en-US" sz="2300"/>
              <a:t> gives rise to association of ideas and consequent increase in vivacity].”  (</a:t>
            </a:r>
            <a:r>
              <a:rPr lang="en-US" sz="2300" i="1"/>
              <a:t>E</a:t>
            </a:r>
            <a:r>
              <a:rPr lang="en-US" sz="2300"/>
              <a:t> 5.19)</a:t>
            </a:r>
            <a:endParaRPr lang="en-GB" sz="2300"/>
          </a:p>
        </p:txBody>
      </p:sp>
      <p:sp>
        <p:nvSpPr>
          <p:cNvPr id="4" name="Slide Number Placeholder 3">
            <a:extLst>
              <a:ext uri="{FF2B5EF4-FFF2-40B4-BE49-F238E27FC236}">
                <a16:creationId xmlns:a16="http://schemas.microsoft.com/office/drawing/2014/main" id="{C03A21D8-275C-B0EB-5EA8-E4EBD7EF1F2E}"/>
              </a:ext>
            </a:extLst>
          </p:cNvPr>
          <p:cNvSpPr>
            <a:spLocks noGrp="1"/>
          </p:cNvSpPr>
          <p:nvPr>
            <p:ph type="sldNum" sz="quarter" idx="10"/>
          </p:nvPr>
        </p:nvSpPr>
        <p:spPr/>
        <p:txBody>
          <a:bodyPr/>
          <a:lstStyle/>
          <a:p>
            <a:fld id="{FFD1EE05-59BE-439B-B8B7-F61DC751609B}" type="slidenum">
              <a:rPr lang="en-US" smtClean="0"/>
              <a:pPr/>
              <a:t>81</a:t>
            </a:fld>
            <a:endParaRPr lang="en-US"/>
          </a:p>
        </p:txBody>
      </p:sp>
    </p:spTree>
    <p:extLst>
      <p:ext uri="{BB962C8B-B14F-4D97-AF65-F5344CB8AC3E}">
        <p14:creationId xmlns:p14="http://schemas.microsoft.com/office/powerpoint/2010/main" val="3421783909"/>
      </p:ext>
    </p:extLst>
  </p:cSld>
  <p:clrMapOvr>
    <a:masterClrMapping/>
  </p:clrMapOvr>
  <p:transition spd="med">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54B3-D40F-7088-E7E9-6EADC2AB76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ABF63-2D1F-5284-8176-37477C6CAAAA}"/>
              </a:ext>
            </a:extLst>
          </p:cNvPr>
          <p:cNvSpPr>
            <a:spLocks noGrp="1"/>
          </p:cNvSpPr>
          <p:nvPr>
            <p:ph idx="1"/>
          </p:nvPr>
        </p:nvSpPr>
        <p:spPr>
          <a:xfrm>
            <a:off x="468313" y="260648"/>
            <a:ext cx="8136135" cy="6228692"/>
          </a:xfrm>
        </p:spPr>
        <p:txBody>
          <a:bodyPr/>
          <a:lstStyle/>
          <a:p>
            <a:pPr marL="800100" lvl="2" indent="0">
              <a:buNone/>
            </a:pPr>
            <a:r>
              <a:rPr lang="en-US" sz="2300"/>
              <a:t>“We may observe, that, in these phænomena, the belief of the correlative object is always presupposed; without which the relation could have no effect. The influence of the picture supposes, that we believe our friend to have once existed. Contiguity to home can never excite our ideas of home, unless we believe that it really exists. Now I assert, that this belief, where it reaches beyond the memory or senses, is of a similar nature, and arises from similar causes, with the transition of thought and vivacity of conception here explained.  …  it is a satisfaction to find some analogies, by which it may be explained.”  (</a:t>
            </a:r>
            <a:r>
              <a:rPr lang="en-US" sz="2300" i="1"/>
              <a:t>E</a:t>
            </a:r>
            <a:r>
              <a:rPr lang="en-US" sz="2300"/>
              <a:t> 5.20)</a:t>
            </a:r>
          </a:p>
          <a:p>
            <a:pPr>
              <a:spcBef>
                <a:spcPts val="2400"/>
              </a:spcBef>
            </a:pPr>
            <a:r>
              <a:rPr lang="en-GB" sz="2500"/>
              <a:t>Thus he argues that </a:t>
            </a:r>
            <a:r>
              <a:rPr lang="en-GB" sz="2500" i="1"/>
              <a:t>custom</a:t>
            </a:r>
            <a:r>
              <a:rPr lang="en-GB" sz="2500"/>
              <a:t> is an associational principle, “analogous” to </a:t>
            </a:r>
            <a:r>
              <a:rPr lang="en-GB" sz="2500" i="1"/>
              <a:t>association of ideas </a:t>
            </a:r>
            <a:r>
              <a:rPr lang="en-GB" sz="2500"/>
              <a:t>(</a:t>
            </a:r>
            <a:r>
              <a:rPr lang="en-GB" sz="2500" i="1"/>
              <a:t>E</a:t>
            </a:r>
            <a:r>
              <a:rPr lang="en-GB" sz="2500"/>
              <a:t> 5.13), but his carefully chosen examples make clear that he is distinguishing, rather than conflating them.</a:t>
            </a:r>
          </a:p>
        </p:txBody>
      </p:sp>
      <p:sp>
        <p:nvSpPr>
          <p:cNvPr id="4" name="Slide Number Placeholder 3">
            <a:extLst>
              <a:ext uri="{FF2B5EF4-FFF2-40B4-BE49-F238E27FC236}">
                <a16:creationId xmlns:a16="http://schemas.microsoft.com/office/drawing/2014/main" id="{3504D6E4-7706-2EA8-6DC8-09F878BC0D89}"/>
              </a:ext>
            </a:extLst>
          </p:cNvPr>
          <p:cNvSpPr>
            <a:spLocks noGrp="1"/>
          </p:cNvSpPr>
          <p:nvPr>
            <p:ph type="sldNum" sz="quarter" idx="10"/>
          </p:nvPr>
        </p:nvSpPr>
        <p:spPr/>
        <p:txBody>
          <a:bodyPr/>
          <a:lstStyle/>
          <a:p>
            <a:fld id="{A10A50DE-8775-498A-B5F5-974B635EB245}" type="slidenum">
              <a:rPr lang="en-US" smtClean="0"/>
              <a:pPr/>
              <a:t>82</a:t>
            </a:fld>
            <a:endParaRPr lang="en-US"/>
          </a:p>
        </p:txBody>
      </p:sp>
    </p:spTree>
    <p:extLst>
      <p:ext uri="{BB962C8B-B14F-4D97-AF65-F5344CB8AC3E}">
        <p14:creationId xmlns:p14="http://schemas.microsoft.com/office/powerpoint/2010/main" val="4245039268"/>
      </p:ext>
    </p:extLst>
  </p:cSld>
  <p:clrMapOvr>
    <a:masterClrMapping/>
  </p:clrMapOvr>
  <p:transition spd="med">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04CD-0A55-33A9-948C-9BCDDD1D9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EECCF-BB0A-CA22-4B27-B048C246D3CC}"/>
              </a:ext>
            </a:extLst>
          </p:cNvPr>
          <p:cNvSpPr>
            <a:spLocks noGrp="1"/>
          </p:cNvSpPr>
          <p:nvPr>
            <p:ph type="title"/>
          </p:nvPr>
        </p:nvSpPr>
        <p:spPr>
          <a:xfrm>
            <a:off x="457200" y="224644"/>
            <a:ext cx="8229600" cy="810927"/>
          </a:xfrm>
        </p:spPr>
        <p:txBody>
          <a:bodyPr/>
          <a:lstStyle/>
          <a:p>
            <a:r>
              <a:rPr lang="en-GB" dirty="0"/>
              <a:t>Religion </a:t>
            </a:r>
            <a:r>
              <a:rPr lang="en-GB"/>
              <a:t>and Association</a:t>
            </a:r>
            <a:endParaRPr lang="en-GB" dirty="0"/>
          </a:p>
        </p:txBody>
      </p:sp>
      <p:sp>
        <p:nvSpPr>
          <p:cNvPr id="3" name="Content Placeholder 2">
            <a:extLst>
              <a:ext uri="{FF2B5EF4-FFF2-40B4-BE49-F238E27FC236}">
                <a16:creationId xmlns:a16="http://schemas.microsoft.com/office/drawing/2014/main" id="{5ECD7365-0E3C-A3FA-A19A-77FEB00A1A91}"/>
              </a:ext>
            </a:extLst>
          </p:cNvPr>
          <p:cNvSpPr>
            <a:spLocks noGrp="1"/>
          </p:cNvSpPr>
          <p:nvPr>
            <p:ph idx="1"/>
          </p:nvPr>
        </p:nvSpPr>
        <p:spPr>
          <a:xfrm>
            <a:off x="287524" y="1232756"/>
            <a:ext cx="8532948" cy="5436604"/>
          </a:xfrm>
        </p:spPr>
        <p:txBody>
          <a:bodyPr/>
          <a:lstStyle/>
          <a:p>
            <a:r>
              <a:rPr lang="en-GB" sz="2800" dirty="0"/>
              <a:t>Although in the </a:t>
            </a:r>
            <a:r>
              <a:rPr lang="en-GB" sz="2800" i="1" dirty="0"/>
              <a:t>Treatise</a:t>
            </a:r>
            <a:r>
              <a:rPr lang="en-GB" sz="2800" dirty="0"/>
              <a:t> Hume conflates </a:t>
            </a:r>
            <a:r>
              <a:rPr lang="en-GB" sz="2800" i="1" dirty="0"/>
              <a:t>custom</a:t>
            </a:r>
            <a:r>
              <a:rPr lang="en-GB" sz="2800" dirty="0"/>
              <a:t> and </a:t>
            </a:r>
            <a:r>
              <a:rPr lang="en-GB" sz="2800" i="1" dirty="0"/>
              <a:t>association</a:t>
            </a:r>
            <a:r>
              <a:rPr lang="en-GB" sz="2800" dirty="0"/>
              <a:t>, he generally sees the former as epistemologically essential, and the latter as often leading to confusion and fallacy.  He particularly highlights examples occurring in religion:</a:t>
            </a:r>
          </a:p>
          <a:p>
            <a:pPr lvl="1">
              <a:spcBef>
                <a:spcPts val="1200"/>
              </a:spcBef>
            </a:pPr>
            <a:r>
              <a:rPr lang="en-GB" sz="2400" i="1" dirty="0"/>
              <a:t>T</a:t>
            </a:r>
            <a:r>
              <a:rPr lang="en-GB" sz="2400" dirty="0"/>
              <a:t> 1.3.8.4  The “mummeries” of Roman Catholicism enhance belief in saints (etc.) by perception of statues and associational </a:t>
            </a:r>
            <a:r>
              <a:rPr lang="en-GB" sz="2400" i="1" dirty="0"/>
              <a:t>resemblance</a:t>
            </a:r>
            <a:r>
              <a:rPr lang="en-GB" sz="2400" dirty="0"/>
              <a:t>.</a:t>
            </a:r>
          </a:p>
          <a:p>
            <a:pPr lvl="1">
              <a:spcBef>
                <a:spcPts val="1200"/>
              </a:spcBef>
            </a:pPr>
            <a:r>
              <a:rPr lang="en-GB" sz="2400" i="1" dirty="0"/>
              <a:t>T</a:t>
            </a:r>
            <a:r>
              <a:rPr lang="en-GB" sz="2400" dirty="0"/>
              <a:t> 1.3.8.6  Relics have a similar effect, associated to saints through </a:t>
            </a:r>
            <a:r>
              <a:rPr lang="en-GB" sz="2400" i="1" dirty="0"/>
              <a:t>causation</a:t>
            </a:r>
            <a:r>
              <a:rPr lang="en-GB" sz="2400" dirty="0"/>
              <a:t>.</a:t>
            </a:r>
          </a:p>
          <a:p>
            <a:pPr lvl="1">
              <a:spcBef>
                <a:spcPts val="1200"/>
              </a:spcBef>
            </a:pPr>
            <a:r>
              <a:rPr lang="en-GB" sz="2400" i="1" dirty="0"/>
              <a:t>T</a:t>
            </a:r>
            <a:r>
              <a:rPr lang="en-GB" sz="2400" dirty="0"/>
              <a:t> 1.3.9.9  </a:t>
            </a:r>
            <a:r>
              <a:rPr lang="en-GB" sz="2400" i="1" dirty="0"/>
              <a:t>Contiguity</a:t>
            </a:r>
            <a:r>
              <a:rPr lang="en-GB" sz="2400" dirty="0"/>
              <a:t> enhances the belief of pilgrims to Mecca or the Holy Land.</a:t>
            </a:r>
            <a:endParaRPr lang="en-GB" sz="2400" i="1" dirty="0"/>
          </a:p>
        </p:txBody>
      </p:sp>
      <p:sp>
        <p:nvSpPr>
          <p:cNvPr id="4" name="Slide Number Placeholder 3">
            <a:extLst>
              <a:ext uri="{FF2B5EF4-FFF2-40B4-BE49-F238E27FC236}">
                <a16:creationId xmlns:a16="http://schemas.microsoft.com/office/drawing/2014/main" id="{0AC90043-DC88-A901-6019-D4CA3376A011}"/>
              </a:ext>
            </a:extLst>
          </p:cNvPr>
          <p:cNvSpPr>
            <a:spLocks noGrp="1"/>
          </p:cNvSpPr>
          <p:nvPr>
            <p:ph type="sldNum" sz="quarter" idx="10"/>
          </p:nvPr>
        </p:nvSpPr>
        <p:spPr/>
        <p:txBody>
          <a:bodyPr/>
          <a:lstStyle/>
          <a:p>
            <a:fld id="{A10A50DE-8775-498A-B5F5-974B635EB245}" type="slidenum">
              <a:rPr lang="en-US" smtClean="0"/>
              <a:pPr/>
              <a:t>83</a:t>
            </a:fld>
            <a:endParaRPr lang="en-US"/>
          </a:p>
        </p:txBody>
      </p:sp>
    </p:spTree>
    <p:extLst>
      <p:ext uri="{BB962C8B-B14F-4D97-AF65-F5344CB8AC3E}">
        <p14:creationId xmlns:p14="http://schemas.microsoft.com/office/powerpoint/2010/main" val="40843204"/>
      </p:ext>
    </p:extLst>
  </p:cSld>
  <p:clrMapOvr>
    <a:masterClrMapping/>
  </p:clrMapOvr>
  <p:transition spd="med">
    <p:cov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8AAB-124E-6EA5-2924-8AF170916812}"/>
              </a:ext>
            </a:extLst>
          </p:cNvPr>
          <p:cNvSpPr>
            <a:spLocks noGrp="1"/>
          </p:cNvSpPr>
          <p:nvPr>
            <p:ph type="title"/>
          </p:nvPr>
        </p:nvSpPr>
        <p:spPr>
          <a:xfrm>
            <a:off x="457200" y="152636"/>
            <a:ext cx="8229600" cy="702915"/>
          </a:xfrm>
        </p:spPr>
        <p:txBody>
          <a:bodyPr/>
          <a:lstStyle/>
          <a:p>
            <a:r>
              <a:rPr lang="en-GB"/>
              <a:t>Hume’s Attitude to Association</a:t>
            </a:r>
          </a:p>
        </p:txBody>
      </p:sp>
      <p:sp>
        <p:nvSpPr>
          <p:cNvPr id="3" name="Content Placeholder 2">
            <a:extLst>
              <a:ext uri="{FF2B5EF4-FFF2-40B4-BE49-F238E27FC236}">
                <a16:creationId xmlns:a16="http://schemas.microsoft.com/office/drawing/2014/main" id="{46E87AD1-E370-012B-AB17-93054417ECD9}"/>
              </a:ext>
            </a:extLst>
          </p:cNvPr>
          <p:cNvSpPr>
            <a:spLocks noGrp="1"/>
          </p:cNvSpPr>
          <p:nvPr>
            <p:ph idx="1"/>
          </p:nvPr>
        </p:nvSpPr>
        <p:spPr>
          <a:xfrm>
            <a:off x="575556" y="1160748"/>
            <a:ext cx="8136904" cy="5364596"/>
          </a:xfrm>
        </p:spPr>
        <p:txBody>
          <a:bodyPr/>
          <a:lstStyle/>
          <a:p>
            <a:pPr>
              <a:spcBef>
                <a:spcPts val="1800"/>
              </a:spcBef>
            </a:pPr>
            <a:r>
              <a:rPr lang="en-GB" sz="2700"/>
              <a:t>Sometimes, Hume seems extremely positive:</a:t>
            </a:r>
          </a:p>
          <a:p>
            <a:pPr lvl="1">
              <a:spcBef>
                <a:spcPts val="1800"/>
              </a:spcBef>
            </a:pPr>
            <a:r>
              <a:rPr lang="en-GB" sz="2300"/>
              <a:t>Association is “a kind of </a:t>
            </a:r>
            <a:r>
              <a:rPr lang="en-GB" sz="2300" cap="small"/>
              <a:t>Attraction</a:t>
            </a:r>
            <a:r>
              <a:rPr lang="en-GB" sz="2300"/>
              <a:t>, which in the mental world” has remarkable effects like gravity in the physical world (T 1.1.4.6).</a:t>
            </a:r>
          </a:p>
          <a:p>
            <a:pPr lvl="1">
              <a:spcBef>
                <a:spcPts val="1800"/>
              </a:spcBef>
            </a:pPr>
            <a:r>
              <a:rPr lang="en-GB" sz="2300"/>
              <a:t>“if any thing can intitle the author to so glorious a name as that of an </a:t>
            </a:r>
            <a:r>
              <a:rPr lang="en-GB" sz="2300" i="1"/>
              <a:t>inventor</a:t>
            </a:r>
            <a:r>
              <a:rPr lang="en-GB" sz="2300"/>
              <a:t>, ’tis the use he makes of the principle of the association of ideas, which enters into most of his philosophy”  (</a:t>
            </a:r>
            <a:r>
              <a:rPr lang="en-GB" sz="2300" i="1"/>
              <a:t>A</a:t>
            </a:r>
            <a:r>
              <a:rPr lang="en-GB" sz="2300"/>
              <a:t> 35)</a:t>
            </a:r>
          </a:p>
          <a:p>
            <a:pPr>
              <a:spcBef>
                <a:spcPts val="1800"/>
              </a:spcBef>
            </a:pPr>
            <a:r>
              <a:rPr lang="en-GB" sz="2700"/>
              <a:t>Hume indeed entirely approves of </a:t>
            </a:r>
            <a:r>
              <a:rPr lang="en-GB" sz="2700" i="1"/>
              <a:t>custom</a:t>
            </a:r>
            <a:r>
              <a:rPr lang="en-GB" sz="2700"/>
              <a:t>, as “the great guide of human life”.  But nevertheless, he retains much of the general suspicion of </a:t>
            </a:r>
            <a:r>
              <a:rPr lang="en-GB" sz="2700" i="1"/>
              <a:t>mere</a:t>
            </a:r>
            <a:r>
              <a:rPr lang="en-GB" sz="2700"/>
              <a:t> association that we saw in Locke and Chambers.   </a:t>
            </a:r>
          </a:p>
          <a:p>
            <a:pPr>
              <a:spcBef>
                <a:spcPts val="1800"/>
              </a:spcBef>
            </a:pPr>
            <a:endParaRPr lang="en-GB" sz="2800"/>
          </a:p>
        </p:txBody>
      </p:sp>
      <p:sp>
        <p:nvSpPr>
          <p:cNvPr id="4" name="Slide Number Placeholder 3">
            <a:extLst>
              <a:ext uri="{FF2B5EF4-FFF2-40B4-BE49-F238E27FC236}">
                <a16:creationId xmlns:a16="http://schemas.microsoft.com/office/drawing/2014/main" id="{0F0549EC-A55D-4DC3-1D42-BB9B4F90C5EE}"/>
              </a:ext>
            </a:extLst>
          </p:cNvPr>
          <p:cNvSpPr>
            <a:spLocks noGrp="1"/>
          </p:cNvSpPr>
          <p:nvPr>
            <p:ph type="sldNum" sz="quarter" idx="10"/>
          </p:nvPr>
        </p:nvSpPr>
        <p:spPr/>
        <p:txBody>
          <a:bodyPr/>
          <a:lstStyle/>
          <a:p>
            <a:fld id="{FFD1EE05-59BE-439B-B8B7-F61DC751609B}" type="slidenum">
              <a:rPr lang="en-US" smtClean="0"/>
              <a:pPr/>
              <a:t>84</a:t>
            </a:fld>
            <a:endParaRPr lang="en-US"/>
          </a:p>
        </p:txBody>
      </p:sp>
    </p:spTree>
    <p:extLst>
      <p:ext uri="{BB962C8B-B14F-4D97-AF65-F5344CB8AC3E}">
        <p14:creationId xmlns:p14="http://schemas.microsoft.com/office/powerpoint/2010/main" val="1886255509"/>
      </p:ext>
    </p:extLst>
  </p:cSld>
  <p:clrMapOvr>
    <a:masterClrMapping/>
  </p:clrMapOvr>
  <p:transition spd="med">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3F0F-2388-1A52-C66B-BAECB33632B0}"/>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DB551639-42D2-8353-F1D9-418831137FFE}"/>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C8FD3184-1E41-C0C0-676A-693BAB498C36}"/>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5058C7B-1005-88D1-A11C-CF11BB8808AD}"/>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AACC900-702B-8029-23F1-DE0392CC5B58}"/>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3</a:t>
            </a:r>
            <a:r>
              <a:rPr lang="en-GB" sz="3000" i="1">
                <a:solidFill>
                  <a:srgbClr val="FF7C80"/>
                </a:solidFill>
                <a:effectLst>
                  <a:outerShdw blurRad="38100" dist="38100" dir="2700000" algn="tl">
                    <a:srgbClr val="000000"/>
                  </a:outerShdw>
                </a:effectLst>
              </a:rPr>
              <a:t>. Hume’s Faculty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Psychology and His</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Logical Framework</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1722839385"/>
      </p:ext>
    </p:extLst>
  </p:cSld>
  <p:clrMapOvr>
    <a:masterClrMapping/>
  </p:clrMapOvr>
  <p:transition spd="med">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251520" y="1304764"/>
            <a:ext cx="8604956" cy="5328592"/>
          </a:xfrm>
        </p:spPr>
        <p:txBody>
          <a:bodyPr/>
          <a:lstStyle/>
          <a:p>
            <a:r>
              <a:rPr lang="en-GB" sz="2900"/>
              <a:t>We saw Hume’s relative enthusiasm for </a:t>
            </a:r>
            <a:r>
              <a:rPr lang="en-GB" sz="2900" i="1"/>
              <a:t>asso-ciation of ideas</a:t>
            </a:r>
            <a:r>
              <a:rPr lang="en-GB" sz="2900"/>
              <a:t>, in stark contrast with Locke and others, who had viewed it as a source of error.</a:t>
            </a:r>
          </a:p>
          <a:p>
            <a:pPr lvl="1"/>
            <a:r>
              <a:rPr lang="en-GB" sz="2600"/>
              <a:t>Ideas can be associated by </a:t>
            </a:r>
            <a:r>
              <a:rPr lang="en-GB" sz="2600" i="1">
                <a:solidFill>
                  <a:srgbClr val="FF7C80"/>
                </a:solidFill>
              </a:rPr>
              <a:t>resemblance</a:t>
            </a:r>
            <a:r>
              <a:rPr lang="en-GB" sz="2600"/>
              <a:t>, </a:t>
            </a:r>
            <a:r>
              <a:rPr lang="en-GB" sz="2600" i="1">
                <a:solidFill>
                  <a:srgbClr val="FF7C80"/>
                </a:solidFill>
              </a:rPr>
              <a:t>contiguity</a:t>
            </a:r>
            <a:r>
              <a:rPr lang="en-GB" sz="2600"/>
              <a:t>, and </a:t>
            </a:r>
            <a:r>
              <a:rPr lang="en-GB" sz="2600" i="1">
                <a:solidFill>
                  <a:srgbClr val="FF7C80"/>
                </a:solidFill>
              </a:rPr>
              <a:t>causation</a:t>
            </a:r>
            <a:r>
              <a:rPr lang="en-GB" sz="2600" i="1"/>
              <a:t> </a:t>
            </a:r>
            <a:r>
              <a:rPr lang="en-GB" sz="2600"/>
              <a:t>(the three “natural relations”).  But the associated ideas are still “separable” in imagination.</a:t>
            </a:r>
          </a:p>
          <a:p>
            <a:pPr lvl="1"/>
            <a:r>
              <a:rPr lang="en-GB" sz="2600"/>
              <a:t>Inference from observed to unobserved operates by </a:t>
            </a:r>
            <a:r>
              <a:rPr lang="en-GB" sz="2600" i="1">
                <a:solidFill>
                  <a:srgbClr val="FF7C80"/>
                </a:solidFill>
              </a:rPr>
              <a:t>custom</a:t>
            </a:r>
            <a:r>
              <a:rPr lang="en-GB" sz="2600"/>
              <a:t>, which is a kind of associative principle (but is more than mere association by causation).</a:t>
            </a:r>
          </a:p>
          <a:p>
            <a:pPr lvl="1"/>
            <a:r>
              <a:rPr lang="en-GB" sz="2600" i="1"/>
              <a:t>Custom</a:t>
            </a:r>
            <a:r>
              <a:rPr lang="en-GB" sz="2600"/>
              <a:t> thus provides the essential “guide of life”, both for us and for animals.  Without it, we could never draw inductive inferences.</a:t>
            </a:r>
            <a:endParaRPr lang="en-GB" sz="2600" i="1"/>
          </a:p>
        </p:txBody>
      </p:sp>
      <p:sp>
        <p:nvSpPr>
          <p:cNvPr id="4" name="Slide Number Placeholder 3"/>
          <p:cNvSpPr>
            <a:spLocks noGrp="1"/>
          </p:cNvSpPr>
          <p:nvPr>
            <p:ph type="sldNum" sz="quarter" idx="10"/>
          </p:nvPr>
        </p:nvSpPr>
        <p:spPr/>
        <p:txBody>
          <a:bodyPr/>
          <a:lstStyle/>
          <a:p>
            <a:fld id="{3616F46D-A470-4307-BD1A-3DE4FB9E5120}" type="slidenum">
              <a:rPr lang="en-US" smtClean="0"/>
              <a:pPr/>
              <a:t>86</a:t>
            </a:fld>
            <a:endParaRPr lang="en-US"/>
          </a:p>
        </p:txBody>
      </p:sp>
    </p:spTree>
    <p:extLst>
      <p:ext uri="{BB962C8B-B14F-4D97-AF65-F5344CB8AC3E}">
        <p14:creationId xmlns:p14="http://schemas.microsoft.com/office/powerpoint/2010/main" val="2384704948"/>
      </p:ext>
    </p:extLst>
  </p:cSld>
  <p:clrMapOvr>
    <a:masterClrMapping/>
  </p:clrMapOvr>
  <p:transition spd="med">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dirty="0"/>
              <a:t>3</a:t>
            </a:r>
            <a:r>
              <a:rPr lang="en-GB"/>
              <a:t>(</a:t>
            </a:r>
            <a:r>
              <a:rPr lang="en-GB" dirty="0"/>
              <a:t>a)</a:t>
            </a:r>
            <a:br>
              <a:rPr lang="en-GB" dirty="0"/>
            </a:br>
            <a:br>
              <a:rPr lang="en-GB"/>
            </a:br>
            <a:r>
              <a:rPr lang="en-GB"/>
              <a:t>Introducing Hume’s Faculty Psychology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27250653"/>
      </p:ext>
    </p:extLst>
  </p:cSld>
  <p:clrMapOvr>
    <a:masterClrMapping/>
  </p:clrMapOvr>
  <p:transition spd="med">
    <p:cove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0AB8D6-547D-403F-B61E-3158275AA897}" type="slidenum">
              <a:rPr lang="en-US"/>
              <a:pPr/>
              <a:t>88</a:t>
            </a:fld>
            <a:endParaRPr lang="en-US"/>
          </a:p>
        </p:txBody>
      </p:sp>
      <p:sp>
        <p:nvSpPr>
          <p:cNvPr id="626690" name="Rectangle 2"/>
          <p:cNvSpPr>
            <a:spLocks noGrp="1" noChangeArrowheads="1"/>
          </p:cNvSpPr>
          <p:nvPr>
            <p:ph type="title"/>
          </p:nvPr>
        </p:nvSpPr>
        <p:spPr>
          <a:xfrm>
            <a:off x="457200" y="277813"/>
            <a:ext cx="8229600" cy="810927"/>
          </a:xfrm>
        </p:spPr>
        <p:txBody>
          <a:bodyPr/>
          <a:lstStyle/>
          <a:p>
            <a:r>
              <a:rPr lang="en-GB" dirty="0"/>
              <a:t>Hume and the Faculties</a:t>
            </a:r>
          </a:p>
        </p:txBody>
      </p:sp>
      <p:sp>
        <p:nvSpPr>
          <p:cNvPr id="626691" name="Rectangle 3"/>
          <p:cNvSpPr>
            <a:spLocks noGrp="1" noChangeArrowheads="1"/>
          </p:cNvSpPr>
          <p:nvPr>
            <p:ph type="body" idx="1"/>
          </p:nvPr>
        </p:nvSpPr>
        <p:spPr>
          <a:xfrm>
            <a:off x="457200" y="1340768"/>
            <a:ext cx="8328025" cy="5032946"/>
          </a:xfrm>
        </p:spPr>
        <p:txBody>
          <a:bodyPr/>
          <a:lstStyle/>
          <a:p>
            <a:r>
              <a:rPr lang="en-GB" dirty="0"/>
              <a:t>Some of Hume’s most famous arguments are expressed in terms of </a:t>
            </a:r>
            <a:r>
              <a:rPr lang="en-GB" i="1" dirty="0"/>
              <a:t>faculties</a:t>
            </a:r>
            <a:r>
              <a:rPr lang="en-GB" dirty="0"/>
              <a:t>:</a:t>
            </a:r>
          </a:p>
          <a:p>
            <a:pPr lvl="1">
              <a:spcBef>
                <a:spcPts val="1200"/>
              </a:spcBef>
            </a:pPr>
            <a:r>
              <a:rPr lang="en-GB" i="1" dirty="0"/>
              <a:t>T</a:t>
            </a:r>
            <a:r>
              <a:rPr lang="en-GB" dirty="0"/>
              <a:t> 1.3.6 (and </a:t>
            </a:r>
            <a:r>
              <a:rPr lang="en-GB" i="1" dirty="0"/>
              <a:t>E</a:t>
            </a:r>
            <a:r>
              <a:rPr lang="en-GB" dirty="0"/>
              <a:t> 4):  inductive inference results from processes of </a:t>
            </a:r>
            <a:r>
              <a:rPr lang="en-GB" i="1" u="sng" dirty="0">
                <a:solidFill>
                  <a:srgbClr val="FF9999"/>
                </a:solidFill>
              </a:rPr>
              <a:t>the imagination</a:t>
            </a:r>
            <a:r>
              <a:rPr lang="en-GB" dirty="0"/>
              <a:t>, and is not “</a:t>
            </a:r>
            <a:r>
              <a:rPr lang="en-GB" dirty="0" err="1"/>
              <a:t>determin’d</a:t>
            </a:r>
            <a:r>
              <a:rPr lang="en-GB" dirty="0"/>
              <a:t> by” </a:t>
            </a:r>
            <a:r>
              <a:rPr lang="en-GB" i="1" u="sng" dirty="0">
                <a:solidFill>
                  <a:srgbClr val="FF9999"/>
                </a:solidFill>
              </a:rPr>
              <a:t>reason</a:t>
            </a:r>
            <a:r>
              <a:rPr lang="en-GB" dirty="0"/>
              <a:t> or </a:t>
            </a:r>
            <a:r>
              <a:rPr lang="en-GB" i="1" u="sng" dirty="0">
                <a:solidFill>
                  <a:srgbClr val="FF9999"/>
                </a:solidFill>
              </a:rPr>
              <a:t>the</a:t>
            </a:r>
            <a:r>
              <a:rPr lang="en-GB" u="sng" dirty="0">
                <a:solidFill>
                  <a:srgbClr val="FF9999"/>
                </a:solidFill>
              </a:rPr>
              <a:t> </a:t>
            </a:r>
            <a:r>
              <a:rPr lang="en-GB" i="1" u="sng" dirty="0">
                <a:solidFill>
                  <a:srgbClr val="FF9999"/>
                </a:solidFill>
              </a:rPr>
              <a:t>understanding</a:t>
            </a:r>
            <a:r>
              <a:rPr lang="en-GB" dirty="0"/>
              <a:t>.</a:t>
            </a:r>
          </a:p>
          <a:p>
            <a:pPr lvl="1">
              <a:spcBef>
                <a:spcPts val="1200"/>
              </a:spcBef>
            </a:pPr>
            <a:r>
              <a:rPr lang="en-GB" i="1" dirty="0"/>
              <a:t>T</a:t>
            </a:r>
            <a:r>
              <a:rPr lang="en-GB" dirty="0"/>
              <a:t> 1.4.2:  belief in external objects is produced by </a:t>
            </a:r>
            <a:r>
              <a:rPr lang="en-GB" i="1" u="sng" dirty="0">
                <a:solidFill>
                  <a:srgbClr val="FF9999"/>
                </a:solidFill>
              </a:rPr>
              <a:t>the</a:t>
            </a:r>
            <a:r>
              <a:rPr lang="en-GB" u="sng" dirty="0">
                <a:solidFill>
                  <a:srgbClr val="FF9999"/>
                </a:solidFill>
              </a:rPr>
              <a:t> </a:t>
            </a:r>
            <a:r>
              <a:rPr lang="en-GB" i="1" u="sng" dirty="0">
                <a:solidFill>
                  <a:srgbClr val="FF9999"/>
                </a:solidFill>
              </a:rPr>
              <a:t>imagination</a:t>
            </a:r>
            <a:r>
              <a:rPr lang="en-GB" dirty="0">
                <a:solidFill>
                  <a:srgbClr val="FF9999"/>
                </a:solidFill>
              </a:rPr>
              <a:t> </a:t>
            </a:r>
            <a:r>
              <a:rPr lang="en-GB" dirty="0"/>
              <a:t>rather than by </a:t>
            </a:r>
            <a:r>
              <a:rPr lang="en-GB" i="1" u="sng" dirty="0">
                <a:solidFill>
                  <a:srgbClr val="FF9999"/>
                </a:solidFill>
              </a:rPr>
              <a:t>reason</a:t>
            </a:r>
            <a:r>
              <a:rPr lang="en-GB" dirty="0"/>
              <a:t>.</a:t>
            </a:r>
          </a:p>
          <a:p>
            <a:pPr lvl="1">
              <a:spcBef>
                <a:spcPts val="1200"/>
              </a:spcBef>
            </a:pPr>
            <a:r>
              <a:rPr lang="en-GB" i="1" dirty="0"/>
              <a:t>T</a:t>
            </a:r>
            <a:r>
              <a:rPr lang="en-GB" dirty="0"/>
              <a:t> 2.3.3:  </a:t>
            </a:r>
            <a:r>
              <a:rPr lang="en-GB" i="1" u="sng" dirty="0">
                <a:solidFill>
                  <a:srgbClr val="FF9999"/>
                </a:solidFill>
              </a:rPr>
              <a:t>reason</a:t>
            </a:r>
            <a:r>
              <a:rPr lang="en-GB" dirty="0"/>
              <a:t> alone cannot motivate action.</a:t>
            </a:r>
          </a:p>
          <a:p>
            <a:pPr lvl="1">
              <a:spcBef>
                <a:spcPts val="1200"/>
              </a:spcBef>
            </a:pPr>
            <a:r>
              <a:rPr lang="en-GB" i="1" dirty="0"/>
              <a:t>T</a:t>
            </a:r>
            <a:r>
              <a:rPr lang="en-GB" dirty="0"/>
              <a:t> 3.1.1 (and </a:t>
            </a:r>
            <a:r>
              <a:rPr lang="en-GB" i="1" dirty="0"/>
              <a:t>EPM</a:t>
            </a:r>
            <a:r>
              <a:rPr lang="en-GB" dirty="0"/>
              <a:t>):  morals are “</a:t>
            </a:r>
            <a:r>
              <a:rPr lang="en-GB" dirty="0" err="1"/>
              <a:t>deriv’d</a:t>
            </a:r>
            <a:r>
              <a:rPr lang="en-GB" dirty="0"/>
              <a:t> from” </a:t>
            </a:r>
            <a:r>
              <a:rPr lang="en-GB" i="1" u="sng" dirty="0">
                <a:solidFill>
                  <a:srgbClr val="FF9999"/>
                </a:solidFill>
              </a:rPr>
              <a:t>moral</a:t>
            </a:r>
            <a:r>
              <a:rPr lang="en-GB" u="sng" dirty="0">
                <a:solidFill>
                  <a:srgbClr val="FF9999"/>
                </a:solidFill>
              </a:rPr>
              <a:t> </a:t>
            </a:r>
            <a:r>
              <a:rPr lang="en-GB" i="1" u="sng" dirty="0">
                <a:solidFill>
                  <a:srgbClr val="FF9999"/>
                </a:solidFill>
              </a:rPr>
              <a:t>sense</a:t>
            </a:r>
            <a:r>
              <a:rPr lang="en-GB" dirty="0">
                <a:solidFill>
                  <a:srgbClr val="FF9999"/>
                </a:solidFill>
              </a:rPr>
              <a:t> </a:t>
            </a:r>
            <a:r>
              <a:rPr lang="en-GB" dirty="0"/>
              <a:t>or </a:t>
            </a:r>
            <a:r>
              <a:rPr lang="en-GB" i="1" u="sng" dirty="0">
                <a:solidFill>
                  <a:srgbClr val="FF9999"/>
                </a:solidFill>
              </a:rPr>
              <a:t>sentiment</a:t>
            </a:r>
            <a:r>
              <a:rPr lang="en-GB" dirty="0"/>
              <a:t> rather than </a:t>
            </a:r>
            <a:r>
              <a:rPr lang="en-GB" i="1" u="sng" dirty="0">
                <a:solidFill>
                  <a:srgbClr val="FF9999"/>
                </a:solidFill>
              </a:rPr>
              <a:t>reason</a:t>
            </a:r>
            <a:r>
              <a:rPr lang="en-GB" dirty="0"/>
              <a:t>.</a:t>
            </a:r>
          </a:p>
        </p:txBody>
      </p:sp>
    </p:spTree>
    <p:extLst>
      <p:ext uri="{BB962C8B-B14F-4D97-AF65-F5344CB8AC3E}">
        <p14:creationId xmlns:p14="http://schemas.microsoft.com/office/powerpoint/2010/main" val="1450393812"/>
      </p:ext>
    </p:extLst>
  </p:cSld>
  <p:clrMapOvr>
    <a:masterClrMapping/>
  </p:clrMapOvr>
  <p:transition spd="med">
    <p:cov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89</a:t>
            </a:fld>
            <a:endParaRPr lang="en-US"/>
          </a:p>
        </p:txBody>
      </p:sp>
      <p:sp>
        <p:nvSpPr>
          <p:cNvPr id="873474" name="Rectangle 2"/>
          <p:cNvSpPr>
            <a:spLocks noGrp="1" noChangeArrowheads="1"/>
          </p:cNvSpPr>
          <p:nvPr>
            <p:ph type="title"/>
          </p:nvPr>
        </p:nvSpPr>
        <p:spPr>
          <a:xfrm>
            <a:off x="457200" y="277813"/>
            <a:ext cx="8229600" cy="918939"/>
          </a:xfrm>
        </p:spPr>
        <p:txBody>
          <a:bodyPr/>
          <a:lstStyle/>
          <a:p>
            <a:r>
              <a:rPr lang="en-GB" dirty="0"/>
              <a:t>Faculties, Induction, and Body</a:t>
            </a:r>
          </a:p>
        </p:txBody>
      </p:sp>
      <p:sp>
        <p:nvSpPr>
          <p:cNvPr id="873475" name="Rectangle 3"/>
          <p:cNvSpPr>
            <a:spLocks noGrp="1" noChangeArrowheads="1"/>
          </p:cNvSpPr>
          <p:nvPr>
            <p:ph type="body" idx="1"/>
          </p:nvPr>
        </p:nvSpPr>
        <p:spPr>
          <a:xfrm>
            <a:off x="457200" y="1484784"/>
            <a:ext cx="8229600" cy="5076354"/>
          </a:xfrm>
        </p:spPr>
        <p:txBody>
          <a:bodyPr/>
          <a:lstStyle/>
          <a:p>
            <a:r>
              <a:rPr lang="en-GB" sz="2800" dirty="0"/>
              <a:t>“… the next question is, whether experience produces the idea by means of the </a:t>
            </a:r>
            <a:r>
              <a:rPr lang="en-GB" sz="2800" dirty="0">
                <a:solidFill>
                  <a:srgbClr val="FF9999"/>
                </a:solidFill>
              </a:rPr>
              <a:t>understanding</a:t>
            </a:r>
            <a:r>
              <a:rPr lang="en-GB" sz="2800" dirty="0"/>
              <a:t> or </a:t>
            </a:r>
            <a:r>
              <a:rPr lang="en-GB" sz="2800" dirty="0">
                <a:solidFill>
                  <a:srgbClr val="FF9999"/>
                </a:solidFill>
              </a:rPr>
              <a:t>imagination</a:t>
            </a:r>
            <a:r>
              <a:rPr lang="en-GB" sz="2800" dirty="0"/>
              <a:t>; whether we are determined by </a:t>
            </a:r>
            <a:r>
              <a:rPr lang="en-GB" sz="2800" dirty="0">
                <a:solidFill>
                  <a:srgbClr val="FF9999"/>
                </a:solidFill>
              </a:rPr>
              <a:t>reason</a:t>
            </a:r>
            <a:r>
              <a:rPr lang="en-GB" sz="2800" dirty="0"/>
              <a:t> to make the transition, or by … association … of perceptions.”  (</a:t>
            </a:r>
            <a:r>
              <a:rPr lang="en-GB" sz="2800" i="1" dirty="0"/>
              <a:t>T</a:t>
            </a:r>
            <a:r>
              <a:rPr lang="en-GB" sz="2800" dirty="0"/>
              <a:t> 1.3.6.4)</a:t>
            </a:r>
          </a:p>
          <a:p>
            <a:pPr>
              <a:spcBef>
                <a:spcPts val="1200"/>
              </a:spcBef>
            </a:pPr>
            <a:r>
              <a:rPr lang="en-GB" sz="2800" dirty="0"/>
              <a:t>“The subject, then, of our present enquiry, is concerning the </a:t>
            </a:r>
            <a:r>
              <a:rPr lang="en-GB" sz="2800" i="1" dirty="0"/>
              <a:t>causes</a:t>
            </a:r>
            <a:r>
              <a:rPr lang="en-GB" sz="2800" dirty="0"/>
              <a:t> which induce us to believe in the existence of body:  … we … shall consider, whether it be </a:t>
            </a:r>
            <a:r>
              <a:rPr lang="en-GB" sz="2800" dirty="0">
                <a:solidFill>
                  <a:srgbClr val="FF9999"/>
                </a:solidFill>
              </a:rPr>
              <a:t>the </a:t>
            </a:r>
            <a:r>
              <a:rPr lang="en-GB" sz="2800" i="1" dirty="0">
                <a:solidFill>
                  <a:srgbClr val="FF9999"/>
                </a:solidFill>
              </a:rPr>
              <a:t>senses</a:t>
            </a:r>
            <a:r>
              <a:rPr lang="en-GB" sz="2800" dirty="0"/>
              <a:t>, </a:t>
            </a:r>
            <a:r>
              <a:rPr lang="en-GB" sz="2800" i="1" dirty="0">
                <a:solidFill>
                  <a:srgbClr val="FF9999"/>
                </a:solidFill>
              </a:rPr>
              <a:t>reason</a:t>
            </a:r>
            <a:r>
              <a:rPr lang="en-GB" sz="2800" dirty="0"/>
              <a:t>, or the </a:t>
            </a:r>
            <a:r>
              <a:rPr lang="en-GB" sz="2800" i="1" dirty="0">
                <a:solidFill>
                  <a:srgbClr val="FF9999"/>
                </a:solidFill>
              </a:rPr>
              <a:t>imagination</a:t>
            </a:r>
            <a:r>
              <a:rPr lang="en-GB" sz="2800" dirty="0"/>
              <a:t>, that produces the opinion of a </a:t>
            </a:r>
            <a:r>
              <a:rPr lang="en-GB" sz="2800" i="1" dirty="0" err="1"/>
              <a:t>continu’d</a:t>
            </a:r>
            <a:r>
              <a:rPr lang="en-GB" sz="2800" dirty="0"/>
              <a:t> or of a </a:t>
            </a:r>
            <a:r>
              <a:rPr lang="en-GB" sz="2800" i="1" dirty="0"/>
              <a:t>distinct</a:t>
            </a:r>
            <a:r>
              <a:rPr lang="en-GB" sz="2800" dirty="0"/>
              <a:t> existence.”  (</a:t>
            </a:r>
            <a:r>
              <a:rPr lang="en-GB" sz="2800" i="1" dirty="0"/>
              <a:t>T</a:t>
            </a:r>
            <a:r>
              <a:rPr lang="en-GB" sz="2800" dirty="0"/>
              <a:t> 1.4.2.2)</a:t>
            </a:r>
          </a:p>
        </p:txBody>
      </p:sp>
    </p:spTree>
    <p:extLst>
      <p:ext uri="{BB962C8B-B14F-4D97-AF65-F5344CB8AC3E}">
        <p14:creationId xmlns:p14="http://schemas.microsoft.com/office/powerpoint/2010/main" val="564809390"/>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7C86-E5E0-DF92-D72F-A9AECB357E7E}"/>
              </a:ext>
            </a:extLst>
          </p:cNvPr>
          <p:cNvSpPr>
            <a:spLocks noGrp="1"/>
          </p:cNvSpPr>
          <p:nvPr>
            <p:ph type="title"/>
          </p:nvPr>
        </p:nvSpPr>
        <p:spPr>
          <a:xfrm>
            <a:off x="457200" y="152636"/>
            <a:ext cx="8229600" cy="630907"/>
          </a:xfrm>
        </p:spPr>
        <p:txBody>
          <a:bodyPr/>
          <a:lstStyle/>
          <a:p>
            <a:r>
              <a:rPr lang="en-GB"/>
              <a:t>For More Background …</a:t>
            </a:r>
          </a:p>
        </p:txBody>
      </p:sp>
      <p:sp>
        <p:nvSpPr>
          <p:cNvPr id="3" name="Content Placeholder 2">
            <a:extLst>
              <a:ext uri="{FF2B5EF4-FFF2-40B4-BE49-F238E27FC236}">
                <a16:creationId xmlns:a16="http://schemas.microsoft.com/office/drawing/2014/main" id="{865DC905-7BCE-3E6A-78D6-389D9A846E68}"/>
              </a:ext>
            </a:extLst>
          </p:cNvPr>
          <p:cNvSpPr>
            <a:spLocks noGrp="1"/>
          </p:cNvSpPr>
          <p:nvPr>
            <p:ph idx="1"/>
          </p:nvPr>
        </p:nvSpPr>
        <p:spPr>
          <a:xfrm>
            <a:off x="107504" y="944724"/>
            <a:ext cx="8712968" cy="5796644"/>
          </a:xfrm>
        </p:spPr>
        <p:txBody>
          <a:bodyPr/>
          <a:lstStyle/>
          <a:p>
            <a:r>
              <a:rPr lang="en-GB" sz="2500" dirty="0"/>
              <a:t>To maximise efficiency towards these aims, we will not here be looking deeply at the </a:t>
            </a:r>
            <a:r>
              <a:rPr lang="en-GB" sz="2500" i="1" dirty="0"/>
              <a:t>historical</a:t>
            </a:r>
            <a:r>
              <a:rPr lang="en-GB" sz="2500" dirty="0"/>
              <a:t> or </a:t>
            </a:r>
            <a:r>
              <a:rPr lang="en-GB" sz="2500" i="1" dirty="0"/>
              <a:t>biographical</a:t>
            </a:r>
            <a:r>
              <a:rPr lang="en-GB" sz="2500" dirty="0"/>
              <a:t> background of Hume’s ideas.  But for a personal view of these things, you might find it interesting to explore …</a:t>
            </a:r>
          </a:p>
          <a:p>
            <a:pPr lvl="1">
              <a:spcBef>
                <a:spcPts val="1200"/>
              </a:spcBef>
            </a:pPr>
            <a:r>
              <a:rPr lang="en-GB" sz="2300" dirty="0"/>
              <a:t>For historical context, see the General Philosophy lecture pages at </a:t>
            </a:r>
            <a:r>
              <a:rPr lang="en-GB" sz="2300" dirty="0">
                <a:hlinkClick r:id="rId2"/>
              </a:rPr>
              <a:t>https://www.millican.org/genphil.htm</a:t>
            </a:r>
            <a:r>
              <a:rPr lang="en-GB" sz="2300" dirty="0"/>
              <a:t> (e.g. 2018 Lectures 1 and 2, and Lecture 3 as far as  26).</a:t>
            </a:r>
          </a:p>
          <a:p>
            <a:pPr lvl="1">
              <a:spcBef>
                <a:spcPts val="1200"/>
              </a:spcBef>
            </a:pPr>
            <a:r>
              <a:rPr lang="en-GB" sz="2300" dirty="0"/>
              <a:t>For more systematic coverage and detail, see “Introduction” under “2007” at </a:t>
            </a:r>
            <a:r>
              <a:rPr lang="en-GB" sz="2300" dirty="0">
                <a:hlinkClick r:id="rId3"/>
              </a:rPr>
              <a:t>https://davidhume.org/scholarship/millican</a:t>
            </a:r>
            <a:r>
              <a:rPr lang="en-GB" sz="2300" dirty="0"/>
              <a:t>.</a:t>
            </a:r>
          </a:p>
          <a:p>
            <a:pPr lvl="1">
              <a:spcBef>
                <a:spcPts val="1200"/>
              </a:spcBef>
            </a:pPr>
            <a:r>
              <a:rPr lang="en-GB" sz="2300" dirty="0"/>
              <a:t>For biographical context, see Lecture 1 in the 2018 series at </a:t>
            </a:r>
            <a:r>
              <a:rPr lang="en-GB" sz="2300" dirty="0">
                <a:hlinkClick r:id="rId4"/>
              </a:rPr>
              <a:t>https://davidhume.org/teaching/lectures</a:t>
            </a:r>
            <a:r>
              <a:rPr lang="en-GB" sz="2300" dirty="0"/>
              <a:t>.</a:t>
            </a:r>
          </a:p>
          <a:p>
            <a:pPr lvl="1">
              <a:spcBef>
                <a:spcPts val="1200"/>
              </a:spcBef>
            </a:pPr>
            <a:r>
              <a:rPr lang="en-GB" sz="2300" dirty="0"/>
              <a:t>For biographical philosophy, see “Hume’s Chief Argument” under “2016” at </a:t>
            </a:r>
            <a:r>
              <a:rPr lang="en-GB" sz="2300" dirty="0">
                <a:hlinkClick r:id="rId5"/>
              </a:rPr>
              <a:t>https://davidhume.org/scholarship/millican</a:t>
            </a:r>
            <a:r>
              <a:rPr lang="en-GB" sz="2300" dirty="0"/>
              <a:t>.</a:t>
            </a:r>
          </a:p>
          <a:p>
            <a:pPr lvl="1">
              <a:spcBef>
                <a:spcPts val="1200"/>
              </a:spcBef>
            </a:pPr>
            <a:endParaRPr lang="en-GB" sz="2400" dirty="0"/>
          </a:p>
          <a:p>
            <a:pPr lvl="1"/>
            <a:endParaRPr lang="en-GB" sz="2400" dirty="0"/>
          </a:p>
          <a:p>
            <a:pPr marL="457200" lvl="1" indent="0">
              <a:buNone/>
            </a:pPr>
            <a:endParaRPr lang="en-GB" sz="2400" dirty="0"/>
          </a:p>
          <a:p>
            <a:pPr lvl="1"/>
            <a:endParaRPr lang="en-GB" sz="2400" dirty="0"/>
          </a:p>
        </p:txBody>
      </p:sp>
      <p:sp>
        <p:nvSpPr>
          <p:cNvPr id="4" name="Slide Number Placeholder 3">
            <a:extLst>
              <a:ext uri="{FF2B5EF4-FFF2-40B4-BE49-F238E27FC236}">
                <a16:creationId xmlns:a16="http://schemas.microsoft.com/office/drawing/2014/main" id="{9B2FB5BE-039A-FF24-08BA-7AAB5BF86624}"/>
              </a:ext>
            </a:extLst>
          </p:cNvPr>
          <p:cNvSpPr>
            <a:spLocks noGrp="1"/>
          </p:cNvSpPr>
          <p:nvPr>
            <p:ph type="sldNum" sz="quarter" idx="10"/>
          </p:nvPr>
        </p:nvSpPr>
        <p:spPr/>
        <p:txBody>
          <a:bodyPr/>
          <a:lstStyle/>
          <a:p>
            <a:fld id="{FFD1EE05-59BE-439B-B8B7-F61DC751609B}" type="slidenum">
              <a:rPr lang="en-US" smtClean="0"/>
              <a:pPr/>
              <a:t>9</a:t>
            </a:fld>
            <a:endParaRPr lang="en-US"/>
          </a:p>
        </p:txBody>
      </p:sp>
    </p:spTree>
    <p:extLst>
      <p:ext uri="{BB962C8B-B14F-4D97-AF65-F5344CB8AC3E}">
        <p14:creationId xmlns:p14="http://schemas.microsoft.com/office/powerpoint/2010/main" val="3254125463"/>
      </p:ext>
    </p:extLst>
  </p:cSld>
  <p:clrMapOvr>
    <a:masterClrMapping/>
  </p:clrMapOvr>
  <p:transition spd="med">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87A864-9AE0-441E-A908-894FE7AB0F7F}" type="slidenum">
              <a:rPr lang="en-US"/>
              <a:pPr/>
              <a:t>90</a:t>
            </a:fld>
            <a:endParaRPr lang="en-US"/>
          </a:p>
        </p:txBody>
      </p:sp>
      <p:sp>
        <p:nvSpPr>
          <p:cNvPr id="874498" name="Rectangle 2"/>
          <p:cNvSpPr>
            <a:spLocks noGrp="1" noChangeArrowheads="1"/>
          </p:cNvSpPr>
          <p:nvPr>
            <p:ph type="title"/>
          </p:nvPr>
        </p:nvSpPr>
        <p:spPr>
          <a:xfrm>
            <a:off x="457200" y="277813"/>
            <a:ext cx="8229600" cy="918939"/>
          </a:xfrm>
        </p:spPr>
        <p:txBody>
          <a:bodyPr/>
          <a:lstStyle/>
          <a:p>
            <a:r>
              <a:rPr lang="en-GB" dirty="0"/>
              <a:t>Faculties and Morality</a:t>
            </a:r>
          </a:p>
        </p:txBody>
      </p:sp>
      <p:sp>
        <p:nvSpPr>
          <p:cNvPr id="874499" name="Rectangle 3"/>
          <p:cNvSpPr>
            <a:spLocks noGrp="1" noChangeArrowheads="1"/>
          </p:cNvSpPr>
          <p:nvPr>
            <p:ph type="body" idx="1"/>
          </p:nvPr>
        </p:nvSpPr>
        <p:spPr>
          <a:xfrm>
            <a:off x="518864" y="1412776"/>
            <a:ext cx="8229600" cy="5148362"/>
          </a:xfrm>
        </p:spPr>
        <p:txBody>
          <a:bodyPr/>
          <a:lstStyle/>
          <a:p>
            <a:r>
              <a:rPr lang="en-GB" sz="2800" dirty="0"/>
              <a:t>“… we need only consider, whether it be possible, from </a:t>
            </a:r>
            <a:r>
              <a:rPr lang="en-GB" sz="2800" dirty="0">
                <a:solidFill>
                  <a:srgbClr val="FF9999"/>
                </a:solidFill>
              </a:rPr>
              <a:t>reason</a:t>
            </a:r>
            <a:r>
              <a:rPr lang="en-GB" sz="2800" dirty="0"/>
              <a:t> alone, to distinguish betwixt moral good and evil, or whether there must concur some other principles to enable us to make that distinction.”  (</a:t>
            </a:r>
            <a:r>
              <a:rPr lang="en-GB" sz="2800" i="1" dirty="0"/>
              <a:t>T</a:t>
            </a:r>
            <a:r>
              <a:rPr lang="en-GB" sz="2800" dirty="0"/>
              <a:t> 3.1.1.3‑4)</a:t>
            </a:r>
          </a:p>
          <a:p>
            <a:pPr>
              <a:spcBef>
                <a:spcPts val="1200"/>
              </a:spcBef>
            </a:pPr>
            <a:r>
              <a:rPr lang="en-GB" sz="2800" dirty="0"/>
              <a:t>“... The rules of morality, therefore, are not conclusions of our </a:t>
            </a:r>
            <a:r>
              <a:rPr lang="en-GB" sz="2800" dirty="0">
                <a:solidFill>
                  <a:srgbClr val="FF9999"/>
                </a:solidFill>
              </a:rPr>
              <a:t>reason</a:t>
            </a:r>
            <a:r>
              <a:rPr lang="en-GB" sz="2800" dirty="0"/>
              <a:t>”  (</a:t>
            </a:r>
            <a:r>
              <a:rPr lang="en-GB" sz="2800" i="1" dirty="0"/>
              <a:t>T</a:t>
            </a:r>
            <a:r>
              <a:rPr lang="en-GB" sz="2800" dirty="0"/>
              <a:t> 3.1.1.6)</a:t>
            </a:r>
          </a:p>
          <a:p>
            <a:pPr>
              <a:spcBef>
                <a:spcPts val="1200"/>
              </a:spcBef>
            </a:pPr>
            <a:r>
              <a:rPr lang="en-GB" sz="2800" dirty="0"/>
              <a:t>“There has been a controversy started of late … concerning the general foundation of MORALS; whether they be derived from </a:t>
            </a:r>
            <a:r>
              <a:rPr lang="en-GB" sz="2800" dirty="0">
                <a:solidFill>
                  <a:srgbClr val="FF9999"/>
                </a:solidFill>
              </a:rPr>
              <a:t>reason</a:t>
            </a:r>
            <a:r>
              <a:rPr lang="en-GB" sz="2800" dirty="0"/>
              <a:t>, or from </a:t>
            </a:r>
            <a:r>
              <a:rPr lang="en-GB" sz="2800" dirty="0">
                <a:solidFill>
                  <a:srgbClr val="FF9999"/>
                </a:solidFill>
              </a:rPr>
              <a:t>SENTIMENT</a:t>
            </a:r>
            <a:r>
              <a:rPr lang="en-GB" sz="2800" dirty="0"/>
              <a:t> …”  (</a:t>
            </a:r>
            <a:r>
              <a:rPr lang="en-GB" sz="2800" i="1" dirty="0"/>
              <a:t>M</a:t>
            </a:r>
            <a:r>
              <a:rPr lang="en-GB" sz="2800" dirty="0"/>
              <a:t> 1.3)</a:t>
            </a:r>
          </a:p>
        </p:txBody>
      </p:sp>
    </p:spTree>
    <p:extLst>
      <p:ext uri="{BB962C8B-B14F-4D97-AF65-F5344CB8AC3E}">
        <p14:creationId xmlns:p14="http://schemas.microsoft.com/office/powerpoint/2010/main" val="1855673168"/>
      </p:ext>
    </p:extLst>
  </p:cSld>
  <p:clrMapOvr>
    <a:masterClrMapping/>
  </p:clrMapOvr>
  <p:transition spd="med">
    <p:cov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91</a:t>
            </a:fld>
            <a:endParaRPr lang="en-US"/>
          </a:p>
        </p:txBody>
      </p:sp>
      <p:sp>
        <p:nvSpPr>
          <p:cNvPr id="875522" name="Rectangle 2"/>
          <p:cNvSpPr>
            <a:spLocks noGrp="1" noChangeArrowheads="1"/>
          </p:cNvSpPr>
          <p:nvPr>
            <p:ph type="title"/>
          </p:nvPr>
        </p:nvSpPr>
        <p:spPr>
          <a:xfrm>
            <a:off x="457200" y="277814"/>
            <a:ext cx="8229600" cy="786370"/>
          </a:xfrm>
        </p:spPr>
        <p:txBody>
          <a:bodyPr/>
          <a:lstStyle/>
          <a:p>
            <a:r>
              <a:rPr lang="en-GB" dirty="0"/>
              <a:t>Outline of </a:t>
            </a:r>
            <a:r>
              <a:rPr lang="en-GB" dirty="0" err="1"/>
              <a:t>Humean</a:t>
            </a:r>
            <a:r>
              <a:rPr lang="en-GB" dirty="0"/>
              <a:t> Faculties</a:t>
            </a:r>
          </a:p>
        </p:txBody>
      </p:sp>
      <p:sp>
        <p:nvSpPr>
          <p:cNvPr id="875523" name="Rectangle 3"/>
          <p:cNvSpPr>
            <a:spLocks noGrp="1" noChangeArrowheads="1"/>
          </p:cNvSpPr>
          <p:nvPr>
            <p:ph type="body" idx="1"/>
          </p:nvPr>
        </p:nvSpPr>
        <p:spPr>
          <a:xfrm>
            <a:off x="431540" y="1304764"/>
            <a:ext cx="8460940" cy="5184576"/>
          </a:xfrm>
        </p:spPr>
        <p:txBody>
          <a:bodyPr/>
          <a:lstStyle/>
          <a:p>
            <a:r>
              <a:rPr lang="en-GB" sz="3000" i="1" dirty="0"/>
              <a:t>The (external) Senses</a:t>
            </a:r>
            <a:br>
              <a:rPr lang="en-GB" sz="3000" i="1" dirty="0"/>
            </a:br>
            <a:r>
              <a:rPr lang="en-GB" sz="2700" dirty="0"/>
              <a:t>These present to the mind </a:t>
            </a:r>
            <a:r>
              <a:rPr lang="en-GB" sz="2700" i="1" dirty="0">
                <a:solidFill>
                  <a:srgbClr val="FF9999"/>
                </a:solidFill>
              </a:rPr>
              <a:t>impressions of sensation </a:t>
            </a:r>
            <a:r>
              <a:rPr lang="en-GB" sz="2700" dirty="0"/>
              <a:t>(e.g. of sight, touch, sound, smell</a:t>
            </a:r>
            <a:r>
              <a:rPr lang="en-GB" sz="2700"/>
              <a:t>, gustatory taste, bodily pain), </a:t>
            </a:r>
            <a:r>
              <a:rPr lang="en-GB" sz="2700" dirty="0"/>
              <a:t>thus creating within the mind </a:t>
            </a:r>
            <a:r>
              <a:rPr lang="en-GB" sz="2700" i="1" dirty="0">
                <a:solidFill>
                  <a:srgbClr val="FF9999"/>
                </a:solidFill>
              </a:rPr>
              <a:t>ideas</a:t>
            </a:r>
            <a:r>
              <a:rPr lang="en-GB" sz="2700" dirty="0"/>
              <a:t> that are copies of those impressions.</a:t>
            </a:r>
          </a:p>
          <a:p>
            <a:pPr>
              <a:spcBef>
                <a:spcPts val="1800"/>
              </a:spcBef>
            </a:pPr>
            <a:r>
              <a:rPr lang="en-GB" sz="3000" i="1" dirty="0"/>
              <a:t>Reflection (or internal sense)</a:t>
            </a:r>
            <a:br>
              <a:rPr lang="en-GB" sz="3000" dirty="0"/>
            </a:br>
            <a:r>
              <a:rPr lang="en-GB" sz="2700" dirty="0"/>
              <a:t>Presents to the mind </a:t>
            </a:r>
            <a:r>
              <a:rPr lang="en-GB" sz="2700" i="1" dirty="0">
                <a:solidFill>
                  <a:srgbClr val="FF9999"/>
                </a:solidFill>
              </a:rPr>
              <a:t>impressions of </a:t>
            </a:r>
            <a:r>
              <a:rPr lang="en-GB" sz="2700" i="1">
                <a:solidFill>
                  <a:srgbClr val="FF9999"/>
                </a:solidFill>
              </a:rPr>
              <a:t>reflection</a:t>
            </a:r>
            <a:r>
              <a:rPr lang="en-GB" sz="2700">
                <a:solidFill>
                  <a:srgbClr val="FF9999"/>
                </a:solidFill>
              </a:rPr>
              <a:t> </a:t>
            </a:r>
            <a:r>
              <a:rPr lang="en-GB" sz="2700"/>
              <a:t>such as passions and emotions (“</a:t>
            </a:r>
            <a:r>
              <a:rPr lang="en-GB" sz="2700" dirty="0"/>
              <a:t>secondary” impressions – see </a:t>
            </a:r>
            <a:r>
              <a:rPr lang="en-GB" sz="2700" i="1" dirty="0"/>
              <a:t>T</a:t>
            </a:r>
            <a:r>
              <a:rPr lang="en-GB" sz="2700" dirty="0"/>
              <a:t> 2.1.1.1 – that arise from the interplay </a:t>
            </a:r>
            <a:r>
              <a:rPr lang="en-GB" sz="2700"/>
              <a:t>of prior perceptions </a:t>
            </a:r>
            <a:r>
              <a:rPr lang="en-GB" sz="2700" dirty="0"/>
              <a:t>in </a:t>
            </a:r>
            <a:r>
              <a:rPr lang="en-GB" sz="2700"/>
              <a:t>our mind), </a:t>
            </a:r>
            <a:r>
              <a:rPr lang="en-GB" sz="2700" dirty="0"/>
              <a:t>thus again creating </a:t>
            </a:r>
            <a:r>
              <a:rPr lang="en-GB" sz="2700" i="1" dirty="0">
                <a:solidFill>
                  <a:srgbClr val="FF9999"/>
                </a:solidFill>
              </a:rPr>
              <a:t>ideas</a:t>
            </a:r>
            <a:r>
              <a:rPr lang="en-GB" sz="2700" dirty="0"/>
              <a:t> that are copies of those impressions.</a:t>
            </a:r>
          </a:p>
        </p:txBody>
      </p:sp>
    </p:spTree>
    <p:extLst>
      <p:ext uri="{BB962C8B-B14F-4D97-AF65-F5344CB8AC3E}">
        <p14:creationId xmlns:p14="http://schemas.microsoft.com/office/powerpoint/2010/main" val="3285836451"/>
      </p:ext>
    </p:extLst>
  </p:cSld>
  <p:clrMapOvr>
    <a:masterClrMapping/>
  </p:clrMapOvr>
  <p:transition spd="med">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2B0878-C513-4F1B-B06E-7D56FCE9C752}" type="slidenum">
              <a:rPr lang="en-US"/>
              <a:pPr/>
              <a:t>92</a:t>
            </a:fld>
            <a:endParaRPr lang="en-US"/>
          </a:p>
        </p:txBody>
      </p:sp>
      <p:sp>
        <p:nvSpPr>
          <p:cNvPr id="876547" name="Rectangle 3"/>
          <p:cNvSpPr>
            <a:spLocks noGrp="1" noChangeArrowheads="1"/>
          </p:cNvSpPr>
          <p:nvPr>
            <p:ph type="body" idx="1"/>
          </p:nvPr>
        </p:nvSpPr>
        <p:spPr>
          <a:xfrm>
            <a:off x="395536" y="224644"/>
            <a:ext cx="8424936" cy="6372708"/>
          </a:xfrm>
        </p:spPr>
        <p:txBody>
          <a:bodyPr/>
          <a:lstStyle/>
          <a:p>
            <a:r>
              <a:rPr lang="en-GB" i="1" dirty="0"/>
              <a:t>Imagination </a:t>
            </a:r>
            <a:r>
              <a:rPr lang="en-GB" dirty="0"/>
              <a:t>(or </a:t>
            </a:r>
            <a:r>
              <a:rPr lang="en-GB" i="1" dirty="0"/>
              <a:t>the Fancy</a:t>
            </a:r>
            <a:r>
              <a:rPr lang="en-GB" dirty="0"/>
              <a:t>)</a:t>
            </a:r>
            <a:r>
              <a:rPr lang="en-GB" i="1" dirty="0"/>
              <a:t> </a:t>
            </a:r>
            <a:br>
              <a:rPr lang="en-GB" dirty="0"/>
            </a:br>
            <a:r>
              <a:rPr lang="en-GB" sz="2500" dirty="0"/>
              <a:t>Traditionally the faculty of </a:t>
            </a:r>
            <a:r>
              <a:rPr lang="en-GB" sz="2500" i="1" dirty="0">
                <a:solidFill>
                  <a:srgbClr val="FF9999"/>
                </a:solidFill>
              </a:rPr>
              <a:t>having images </a:t>
            </a:r>
            <a:r>
              <a:rPr lang="en-GB" sz="2500" dirty="0"/>
              <a:t>(but not just </a:t>
            </a:r>
            <a:r>
              <a:rPr lang="en-GB" sz="2500" i="1" dirty="0"/>
              <a:t>visual</a:t>
            </a:r>
            <a:r>
              <a:rPr lang="en-GB" sz="2500" dirty="0"/>
              <a:t>).  Hume takes </a:t>
            </a:r>
            <a:r>
              <a:rPr lang="en-GB" sz="2500" i="1" dirty="0"/>
              <a:t>all</a:t>
            </a:r>
            <a:r>
              <a:rPr lang="en-GB" sz="2500" dirty="0"/>
              <a:t> of our ideas to be </a:t>
            </a:r>
            <a:r>
              <a:rPr lang="en-GB" sz="2500" i="1" dirty="0"/>
              <a:t>imagistic</a:t>
            </a:r>
            <a:r>
              <a:rPr lang="en-GB" sz="2500" dirty="0"/>
              <a:t> (as copied from sense or feeling); hence this is </a:t>
            </a:r>
            <a:r>
              <a:rPr lang="en-GB" sz="2500" i="1" dirty="0">
                <a:solidFill>
                  <a:srgbClr val="FF9999"/>
                </a:solidFill>
              </a:rPr>
              <a:t>our primary thinking faculty</a:t>
            </a:r>
            <a:r>
              <a:rPr lang="en-GB" sz="2500" dirty="0"/>
              <a:t>.  The imagination can replay ideas in our thinking (often guided by </a:t>
            </a:r>
            <a:r>
              <a:rPr lang="en-GB" sz="2500" i="1" dirty="0">
                <a:solidFill>
                  <a:srgbClr val="FF7C80"/>
                </a:solidFill>
              </a:rPr>
              <a:t>associative relations</a:t>
            </a:r>
            <a:r>
              <a:rPr lang="en-GB" sz="2500" dirty="0"/>
              <a:t>), but can also </a:t>
            </a:r>
            <a:r>
              <a:rPr lang="en-GB" sz="2500" i="1" dirty="0">
                <a:solidFill>
                  <a:srgbClr val="FF9999"/>
                </a:solidFill>
              </a:rPr>
              <a:t>transpose, combine and mix</a:t>
            </a:r>
            <a:r>
              <a:rPr lang="en-GB" sz="2500" dirty="0">
                <a:solidFill>
                  <a:srgbClr val="FF9999"/>
                </a:solidFill>
              </a:rPr>
              <a:t> </a:t>
            </a:r>
            <a:r>
              <a:rPr lang="en-GB" sz="2500" dirty="0"/>
              <a:t>them.</a:t>
            </a:r>
          </a:p>
          <a:p>
            <a:pPr>
              <a:spcBef>
                <a:spcPts val="1800"/>
              </a:spcBef>
            </a:pPr>
            <a:r>
              <a:rPr lang="en-GB" i="1" dirty="0"/>
              <a:t>Memory</a:t>
            </a:r>
            <a:r>
              <a:rPr lang="en-GB" dirty="0"/>
              <a:t>	</a:t>
            </a:r>
            <a:br>
              <a:rPr lang="en-GB" dirty="0"/>
            </a:br>
            <a:r>
              <a:rPr lang="en-GB" sz="2500" i="1" dirty="0">
                <a:solidFill>
                  <a:srgbClr val="FF9999"/>
                </a:solidFill>
              </a:rPr>
              <a:t>Replays ideas </a:t>
            </a:r>
            <a:r>
              <a:rPr lang="en-GB" sz="2500" dirty="0"/>
              <a:t>in their original order (lacking the freedom of the imagination), and </a:t>
            </a:r>
            <a:r>
              <a:rPr lang="en-GB" sz="2500" i="1" dirty="0">
                <a:solidFill>
                  <a:srgbClr val="FF9999"/>
                </a:solidFill>
              </a:rPr>
              <a:t>with great vivacity</a:t>
            </a:r>
            <a:r>
              <a:rPr lang="en-GB" sz="2500" dirty="0"/>
              <a:t>, almost like that of an impression.  Thus Hume often refers to “impressions of the memory”, and sometimes describes ideas in the imagination as copies of these (as at </a:t>
            </a:r>
            <a:r>
              <a:rPr lang="en-GB" sz="2500" i="1" dirty="0"/>
              <a:t>T</a:t>
            </a:r>
            <a:r>
              <a:rPr lang="en-GB" sz="2500" dirty="0"/>
              <a:t> 1.3.9.7, and note the title of </a:t>
            </a:r>
            <a:r>
              <a:rPr lang="en-GB" sz="2500" i="1" dirty="0"/>
              <a:t>T</a:t>
            </a:r>
            <a:r>
              <a:rPr lang="en-GB" sz="2500" dirty="0"/>
              <a:t> 1.3.5).  </a:t>
            </a:r>
            <a:r>
              <a:rPr lang="en-GB" sz="2500" i="1" dirty="0"/>
              <a:t>Thinking about memories</a:t>
            </a:r>
            <a:r>
              <a:rPr lang="en-GB" sz="2500" dirty="0"/>
              <a:t> thus takes place in the imagination.</a:t>
            </a:r>
          </a:p>
        </p:txBody>
      </p:sp>
    </p:spTree>
    <p:extLst>
      <p:ext uri="{BB962C8B-B14F-4D97-AF65-F5344CB8AC3E}">
        <p14:creationId xmlns:p14="http://schemas.microsoft.com/office/powerpoint/2010/main" val="1612995835"/>
      </p:ext>
    </p:extLst>
  </p:cSld>
  <p:clrMapOvr>
    <a:masterClrMapping/>
  </p:clrMapOvr>
  <p:transition spd="med">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93</a:t>
            </a:fld>
            <a:endParaRPr lang="en-US"/>
          </a:p>
        </p:txBody>
      </p:sp>
      <p:sp>
        <p:nvSpPr>
          <p:cNvPr id="875522" name="Rectangle 2"/>
          <p:cNvSpPr>
            <a:spLocks noGrp="1" noChangeArrowheads="1"/>
          </p:cNvSpPr>
          <p:nvPr>
            <p:ph type="title"/>
          </p:nvPr>
        </p:nvSpPr>
        <p:spPr>
          <a:xfrm>
            <a:off x="457200" y="188640"/>
            <a:ext cx="8229600" cy="1386991"/>
          </a:xfrm>
        </p:spPr>
        <p:txBody>
          <a:bodyPr/>
          <a:lstStyle/>
          <a:p>
            <a:r>
              <a:rPr lang="en-GB" dirty="0"/>
              <a:t>Reason and Will:</a:t>
            </a:r>
            <a:br>
              <a:rPr lang="en-GB" dirty="0"/>
            </a:br>
            <a:r>
              <a:rPr lang="en-GB" dirty="0"/>
              <a:t>The Traditional Major Division</a:t>
            </a:r>
          </a:p>
        </p:txBody>
      </p:sp>
      <p:sp>
        <p:nvSpPr>
          <p:cNvPr id="875523" name="Rectangle 3"/>
          <p:cNvSpPr>
            <a:spLocks noGrp="1" noChangeArrowheads="1"/>
          </p:cNvSpPr>
          <p:nvPr>
            <p:ph type="body" idx="1"/>
          </p:nvPr>
        </p:nvSpPr>
        <p:spPr>
          <a:xfrm>
            <a:off x="575556" y="1772816"/>
            <a:ext cx="8316924" cy="4860540"/>
          </a:xfrm>
        </p:spPr>
        <p:txBody>
          <a:bodyPr/>
          <a:lstStyle/>
          <a:p>
            <a:r>
              <a:rPr lang="en-GB" sz="3000" i="1" dirty="0"/>
              <a:t>Reason </a:t>
            </a:r>
            <a:r>
              <a:rPr lang="en-GB" sz="3000" dirty="0"/>
              <a:t>(or </a:t>
            </a:r>
            <a:r>
              <a:rPr lang="en-GB" sz="3000" i="1" dirty="0"/>
              <a:t>the Understanding</a:t>
            </a:r>
            <a:r>
              <a:rPr lang="en-GB" sz="3000" dirty="0"/>
              <a:t>)</a:t>
            </a:r>
            <a:br>
              <a:rPr lang="en-GB" sz="3000" i="1" dirty="0"/>
            </a:br>
            <a:r>
              <a:rPr lang="en-GB" sz="2800" dirty="0"/>
              <a:t>Traditionally the overall </a:t>
            </a:r>
            <a:r>
              <a:rPr lang="en-GB" sz="2800" i="1" u="sng" dirty="0">
                <a:solidFill>
                  <a:srgbClr val="FF9999"/>
                </a:solidFill>
              </a:rPr>
              <a:t>cognitive</a:t>
            </a:r>
            <a:r>
              <a:rPr lang="en-GB" sz="2800" dirty="0"/>
              <a:t> faculty: discovers and judges truth and falsehood.</a:t>
            </a:r>
          </a:p>
          <a:p>
            <a:pPr>
              <a:spcBef>
                <a:spcPts val="1800"/>
              </a:spcBef>
            </a:pPr>
            <a:r>
              <a:rPr lang="en-GB" sz="3000" i="1" dirty="0"/>
              <a:t>The Will</a:t>
            </a:r>
            <a:br>
              <a:rPr lang="en-GB" sz="3000" dirty="0"/>
            </a:br>
            <a:r>
              <a:rPr lang="en-GB" sz="2800" dirty="0"/>
              <a:t>Traditionally the </a:t>
            </a:r>
            <a:r>
              <a:rPr lang="en-GB" sz="2800" i="1" u="sng" dirty="0" err="1">
                <a:solidFill>
                  <a:srgbClr val="FF9999"/>
                </a:solidFill>
              </a:rPr>
              <a:t>conative</a:t>
            </a:r>
            <a:r>
              <a:rPr lang="en-GB" sz="2800" dirty="0"/>
              <a:t> faculty: forms intentions in response to desires and passions.</a:t>
            </a:r>
            <a:r>
              <a:rPr lang="en-US" sz="2800" dirty="0"/>
              <a:t>  </a:t>
            </a:r>
            <a:endParaRPr lang="en-GB" sz="2800" dirty="0"/>
          </a:p>
          <a:p>
            <a:pPr>
              <a:spcBef>
                <a:spcPts val="1800"/>
              </a:spcBef>
              <a:buNone/>
            </a:pPr>
            <a:r>
              <a:rPr lang="en-GB" sz="2800" i="1" dirty="0"/>
              <a:t>	</a:t>
            </a:r>
            <a:r>
              <a:rPr lang="en-GB" sz="2600" i="1" dirty="0"/>
              <a:t>Hume only rarely refers to the will as a faculty, </a:t>
            </a:r>
            <a:r>
              <a:rPr lang="en-GB" sz="2600" i="1"/>
              <a:t>and his </a:t>
            </a:r>
            <a:r>
              <a:rPr lang="en-GB" sz="2600" i="1" dirty="0"/>
              <a:t>view </a:t>
            </a:r>
            <a:r>
              <a:rPr lang="en-GB" sz="2600" i="1"/>
              <a:t>of reason, as we’ll see later, </a:t>
            </a:r>
            <a:r>
              <a:rPr lang="en-GB" sz="2600" i="1" dirty="0"/>
              <a:t>is complicated by his treating all of our reasoning as taking place – through imagistic ideas – within “the imagination”.</a:t>
            </a:r>
          </a:p>
        </p:txBody>
      </p:sp>
    </p:spTree>
    <p:extLst>
      <p:ext uri="{BB962C8B-B14F-4D97-AF65-F5344CB8AC3E}">
        <p14:creationId xmlns:p14="http://schemas.microsoft.com/office/powerpoint/2010/main" val="4236779273"/>
      </p:ext>
    </p:extLst>
  </p:cSld>
  <p:clrMapOvr>
    <a:masterClrMapping/>
  </p:clrMapOvr>
  <p:transition spd="med">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D53CCA-8381-462D-93B2-83AF7F39ADFD}" type="slidenum">
              <a:rPr lang="en-US"/>
              <a:pPr/>
              <a:t>94</a:t>
            </a:fld>
            <a:endParaRPr lang="en-US"/>
          </a:p>
        </p:txBody>
      </p:sp>
      <p:sp>
        <p:nvSpPr>
          <p:cNvPr id="879618" name="Rectangle 2"/>
          <p:cNvSpPr>
            <a:spLocks noGrp="1" noChangeArrowheads="1"/>
          </p:cNvSpPr>
          <p:nvPr>
            <p:ph type="title"/>
          </p:nvPr>
        </p:nvSpPr>
        <p:spPr>
          <a:xfrm>
            <a:off x="457200" y="277813"/>
            <a:ext cx="8229600" cy="882935"/>
          </a:xfrm>
        </p:spPr>
        <p:txBody>
          <a:bodyPr/>
          <a:lstStyle/>
          <a:p>
            <a:r>
              <a:rPr lang="en-GB" sz="4000"/>
              <a:t>Distinguishing Between Faculties</a:t>
            </a:r>
          </a:p>
        </p:txBody>
      </p:sp>
      <p:sp>
        <p:nvSpPr>
          <p:cNvPr id="879619" name="Rectangle 3"/>
          <p:cNvSpPr>
            <a:spLocks noGrp="1" noChangeArrowheads="1"/>
          </p:cNvSpPr>
          <p:nvPr>
            <p:ph type="body" idx="1"/>
          </p:nvPr>
        </p:nvSpPr>
        <p:spPr>
          <a:xfrm>
            <a:off x="482860" y="1520788"/>
            <a:ext cx="8203940" cy="4968912"/>
          </a:xfrm>
        </p:spPr>
        <p:txBody>
          <a:bodyPr/>
          <a:lstStyle/>
          <a:p>
            <a:r>
              <a:rPr lang="en-GB" sz="2800" dirty="0"/>
              <a:t>imagination/reason (</a:t>
            </a:r>
            <a:r>
              <a:rPr lang="en-GB" sz="2800" i="1"/>
              <a:t>T</a:t>
            </a:r>
            <a:r>
              <a:rPr lang="en-GB" sz="2800"/>
              <a:t> 1.3.6.4, 1.4.2.2); imagin-ation/memory </a:t>
            </a:r>
            <a:r>
              <a:rPr lang="en-GB" sz="2800" dirty="0"/>
              <a:t>(</a:t>
            </a:r>
            <a:r>
              <a:rPr lang="en-GB" sz="2800" i="1" dirty="0"/>
              <a:t>T</a:t>
            </a:r>
            <a:r>
              <a:rPr lang="en-GB" sz="2800" dirty="0"/>
              <a:t> 1.3.5); imagination/the senses (</a:t>
            </a:r>
            <a:r>
              <a:rPr lang="en-GB" sz="2800" i="1" dirty="0"/>
              <a:t>T</a:t>
            </a:r>
            <a:r>
              <a:rPr lang="en-GB" sz="2800" dirty="0"/>
              <a:t> 1.4.2.2); imagination/passions (</a:t>
            </a:r>
            <a:r>
              <a:rPr lang="en-GB" sz="2800" i="1" dirty="0"/>
              <a:t>T</a:t>
            </a:r>
            <a:r>
              <a:rPr lang="en-GB" sz="2800" dirty="0"/>
              <a:t> 2.2.2.16).</a:t>
            </a:r>
          </a:p>
          <a:p>
            <a:pPr>
              <a:spcBef>
                <a:spcPts val="1200"/>
              </a:spcBef>
            </a:pPr>
            <a:r>
              <a:rPr lang="en-GB" sz="2800" dirty="0"/>
              <a:t>reason/memory (</a:t>
            </a:r>
            <a:r>
              <a:rPr lang="en-GB" sz="2800" i="1" dirty="0"/>
              <a:t>T</a:t>
            </a:r>
            <a:r>
              <a:rPr lang="en-GB" sz="2800" dirty="0"/>
              <a:t> 3.3.4.13); reason/the senses (</a:t>
            </a:r>
            <a:r>
              <a:rPr lang="en-GB" sz="2800" i="1" dirty="0"/>
              <a:t>T</a:t>
            </a:r>
            <a:r>
              <a:rPr lang="en-GB" sz="2800" dirty="0"/>
              <a:t> 1.4.2.2); reason/the will (</a:t>
            </a:r>
            <a:r>
              <a:rPr lang="en-GB" sz="2800" i="1" dirty="0"/>
              <a:t>T</a:t>
            </a:r>
            <a:r>
              <a:rPr lang="en-GB" sz="2800" dirty="0"/>
              <a:t> 2.3.3.4).</a:t>
            </a:r>
          </a:p>
          <a:p>
            <a:pPr>
              <a:spcBef>
                <a:spcPts val="1200"/>
              </a:spcBef>
            </a:pPr>
            <a:r>
              <a:rPr lang="en-GB" sz="2800" dirty="0"/>
              <a:t>memory/the senses (</a:t>
            </a:r>
            <a:r>
              <a:rPr lang="en-GB" sz="2800" i="1" dirty="0"/>
              <a:t>T</a:t>
            </a:r>
            <a:r>
              <a:rPr lang="en-GB" sz="2800" dirty="0"/>
              <a:t> 1.1.2.1)</a:t>
            </a:r>
            <a:r>
              <a:rPr lang="en-GB" sz="2800" i="1" dirty="0"/>
              <a:t>.</a:t>
            </a:r>
            <a:endParaRPr lang="en-US" sz="2800" dirty="0"/>
          </a:p>
          <a:p>
            <a:pPr>
              <a:spcBef>
                <a:spcPts val="1200"/>
              </a:spcBef>
            </a:pPr>
            <a:r>
              <a:rPr lang="en-US" sz="2800" dirty="0"/>
              <a:t>Hume </a:t>
            </a:r>
            <a:r>
              <a:rPr lang="en-US" sz="2800" i="1" dirty="0"/>
              <a:t>never</a:t>
            </a:r>
            <a:r>
              <a:rPr lang="en-US" sz="2800" dirty="0"/>
              <a:t> distinguishes between “reason” and “the understanding”, or between either of these and “the judgment”.  And he insists that our “intellectual faculty” is undivided </a:t>
            </a:r>
            <a:r>
              <a:rPr lang="en-US" sz="2800" i="1" dirty="0"/>
              <a:t>(T</a:t>
            </a:r>
            <a:r>
              <a:rPr lang="en-US" sz="2800" dirty="0"/>
              <a:t> 1.3.7.5 n.20</a:t>
            </a:r>
            <a:r>
              <a:rPr lang="en-US" sz="2800" i="1" dirty="0"/>
              <a:t>).</a:t>
            </a:r>
            <a:endParaRPr lang="en-GB" sz="2800" i="1" dirty="0"/>
          </a:p>
        </p:txBody>
      </p:sp>
    </p:spTree>
    <p:extLst>
      <p:ext uri="{BB962C8B-B14F-4D97-AF65-F5344CB8AC3E}">
        <p14:creationId xmlns:p14="http://schemas.microsoft.com/office/powerpoint/2010/main" val="1980910880"/>
      </p:ext>
    </p:extLst>
  </p:cSld>
  <p:clrMapOvr>
    <a:masterClrMapping/>
  </p:clrMapOvr>
  <p:transition spd="med">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1B7621-B23A-4A47-A507-EB09A8EF9D93}" type="slidenum">
              <a:rPr lang="en-US"/>
              <a:pPr/>
              <a:t>95</a:t>
            </a:fld>
            <a:endParaRPr lang="en-US"/>
          </a:p>
        </p:txBody>
      </p:sp>
      <p:sp>
        <p:nvSpPr>
          <p:cNvPr id="878594" name="Rectangle 2"/>
          <p:cNvSpPr>
            <a:spLocks noGrp="1" noChangeArrowheads="1"/>
          </p:cNvSpPr>
          <p:nvPr>
            <p:ph type="title"/>
          </p:nvPr>
        </p:nvSpPr>
        <p:spPr>
          <a:xfrm>
            <a:off x="0" y="277813"/>
            <a:ext cx="9144000" cy="846931"/>
          </a:xfrm>
        </p:spPr>
        <p:txBody>
          <a:bodyPr/>
          <a:lstStyle/>
          <a:p>
            <a:r>
              <a:rPr lang="en-GB" sz="4000" dirty="0"/>
              <a:t>Hume on Reason and Understanding</a:t>
            </a:r>
          </a:p>
        </p:txBody>
      </p:sp>
      <p:sp>
        <p:nvSpPr>
          <p:cNvPr id="878595" name="Rectangle 3"/>
          <p:cNvSpPr>
            <a:spLocks noGrp="1" noChangeArrowheads="1"/>
          </p:cNvSpPr>
          <p:nvPr>
            <p:ph type="body" idx="1"/>
          </p:nvPr>
        </p:nvSpPr>
        <p:spPr>
          <a:xfrm>
            <a:off x="250825" y="1340768"/>
            <a:ext cx="8461375" cy="5292588"/>
          </a:xfrm>
        </p:spPr>
        <p:txBody>
          <a:bodyPr/>
          <a:lstStyle/>
          <a:p>
            <a:r>
              <a:rPr lang="en-GB" sz="3000" dirty="0"/>
              <a:t>Hume, </a:t>
            </a:r>
            <a:r>
              <a:rPr lang="en-GB" sz="3000"/>
              <a:t>like many other philosophers, uses the terms “reason” and </a:t>
            </a:r>
            <a:r>
              <a:rPr lang="en-GB" sz="3000" dirty="0"/>
              <a:t>“the understanding</a:t>
            </a:r>
            <a:r>
              <a:rPr lang="en-GB" sz="3000"/>
              <a:t>” interchangeably dozens </a:t>
            </a:r>
            <a:r>
              <a:rPr lang="en-GB" sz="3000" dirty="0"/>
              <a:t>of times, for example:</a:t>
            </a:r>
          </a:p>
          <a:p>
            <a:pPr lvl="1">
              <a:buFontTx/>
              <a:buNone/>
            </a:pPr>
            <a:r>
              <a:rPr lang="en-GB" dirty="0"/>
              <a:t>	</a:t>
            </a:r>
            <a:r>
              <a:rPr lang="en-GB" sz="2500" dirty="0"/>
              <a:t>“When the mind [makes an inductive inference] it is not </a:t>
            </a:r>
            <a:r>
              <a:rPr lang="en-GB" sz="2500" dirty="0" err="1"/>
              <a:t>determin’d</a:t>
            </a:r>
            <a:r>
              <a:rPr lang="en-GB" sz="2500" dirty="0"/>
              <a:t> by </a:t>
            </a:r>
            <a:r>
              <a:rPr lang="en-GB" sz="2500" i="1" dirty="0">
                <a:solidFill>
                  <a:srgbClr val="FF7C80"/>
                </a:solidFill>
              </a:rPr>
              <a:t>reason</a:t>
            </a:r>
            <a:r>
              <a:rPr lang="en-GB" sz="2500" dirty="0"/>
              <a:t>, but by certain principles, which associate together the ideas of these objects, and unite them in </a:t>
            </a:r>
            <a:r>
              <a:rPr lang="en-GB" sz="2500" i="1" dirty="0">
                <a:solidFill>
                  <a:srgbClr val="FF7C80"/>
                </a:solidFill>
              </a:rPr>
              <a:t>the imagination</a:t>
            </a:r>
            <a:r>
              <a:rPr lang="en-GB" sz="2500" dirty="0"/>
              <a:t>.  Had ideas no more union in </a:t>
            </a:r>
            <a:r>
              <a:rPr lang="en-GB" sz="2500" i="1" dirty="0">
                <a:solidFill>
                  <a:srgbClr val="FF7C80"/>
                </a:solidFill>
              </a:rPr>
              <a:t>the fancy</a:t>
            </a:r>
            <a:r>
              <a:rPr lang="en-GB" sz="2500" dirty="0">
                <a:solidFill>
                  <a:srgbClr val="FF7C80"/>
                </a:solidFill>
              </a:rPr>
              <a:t> </a:t>
            </a:r>
            <a:r>
              <a:rPr lang="en-GB" sz="2500" dirty="0"/>
              <a:t>than objects seem to have to </a:t>
            </a:r>
            <a:r>
              <a:rPr lang="en-GB" sz="2500" i="1" dirty="0">
                <a:solidFill>
                  <a:srgbClr val="FF7C80"/>
                </a:solidFill>
              </a:rPr>
              <a:t>the understanding</a:t>
            </a:r>
            <a:r>
              <a:rPr lang="en-GB" sz="2500" dirty="0"/>
              <a:t>, …”  (</a:t>
            </a:r>
            <a:r>
              <a:rPr lang="en-GB" sz="2500" i="1" dirty="0"/>
              <a:t>T 1.3.6.12</a:t>
            </a:r>
            <a:r>
              <a:rPr lang="en-GB" sz="2500" dirty="0"/>
              <a:t>)</a:t>
            </a:r>
            <a:endParaRPr lang="en-US" sz="2500" dirty="0"/>
          </a:p>
          <a:p>
            <a:pPr lvl="1">
              <a:spcBef>
                <a:spcPts val="1200"/>
              </a:spcBef>
            </a:pPr>
            <a:r>
              <a:rPr lang="en-GB" sz="2500" dirty="0"/>
              <a:t>Other examples are at </a:t>
            </a:r>
            <a:r>
              <a:rPr lang="en-GB" sz="2500" i="1" dirty="0"/>
              <a:t>T</a:t>
            </a:r>
            <a:r>
              <a:rPr lang="en-GB" sz="2500" dirty="0"/>
              <a:t> 1.3.6.4, 1.3.13.12, 1.4.1.1 &amp; 12, 1.4.2.14, 46, &amp; 57, 1.4.7.7, 2.3.3.2-6, 3.1.1.16-18 &amp; 26; also compare 2.2.7.6 n. with 1.3.9.19 n.</a:t>
            </a:r>
          </a:p>
        </p:txBody>
      </p:sp>
    </p:spTree>
    <p:extLst>
      <p:ext uri="{BB962C8B-B14F-4D97-AF65-F5344CB8AC3E}">
        <p14:creationId xmlns:p14="http://schemas.microsoft.com/office/powerpoint/2010/main" val="244497179"/>
      </p:ext>
    </p:extLst>
  </p:cSld>
  <p:clrMapOvr>
    <a:masterClrMapping/>
  </p:clrMapOvr>
  <p:transition spd="med">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9C642-D493-40D3-B8CA-4D6F0B73F4D9}" type="slidenum">
              <a:rPr lang="en-US"/>
              <a:pPr/>
              <a:t>96</a:t>
            </a:fld>
            <a:endParaRPr lang="en-US"/>
          </a:p>
        </p:txBody>
      </p:sp>
      <p:sp>
        <p:nvSpPr>
          <p:cNvPr id="877570" name="Rectangle 2"/>
          <p:cNvSpPr>
            <a:spLocks noGrp="1" noChangeArrowheads="1"/>
          </p:cNvSpPr>
          <p:nvPr>
            <p:ph type="title"/>
          </p:nvPr>
        </p:nvSpPr>
        <p:spPr>
          <a:xfrm>
            <a:off x="457200" y="277813"/>
            <a:ext cx="8229600" cy="918939"/>
          </a:xfrm>
        </p:spPr>
        <p:txBody>
          <a:bodyPr/>
          <a:lstStyle/>
          <a:p>
            <a:r>
              <a:rPr lang="en-GB" dirty="0"/>
              <a:t>Hume on Reason as Cognition</a:t>
            </a:r>
          </a:p>
        </p:txBody>
      </p:sp>
      <p:sp>
        <p:nvSpPr>
          <p:cNvPr id="877571" name="Rectangle 3"/>
          <p:cNvSpPr>
            <a:spLocks noGrp="1" noChangeArrowheads="1"/>
          </p:cNvSpPr>
          <p:nvPr>
            <p:ph type="body" idx="1"/>
          </p:nvPr>
        </p:nvSpPr>
        <p:spPr>
          <a:xfrm>
            <a:off x="683568" y="1376772"/>
            <a:ext cx="8209607" cy="5184366"/>
          </a:xfrm>
        </p:spPr>
        <p:txBody>
          <a:bodyPr/>
          <a:lstStyle/>
          <a:p>
            <a:r>
              <a:rPr lang="en-GB" sz="2600" dirty="0"/>
              <a:t>“Reason is the discovery of truth or </a:t>
            </a:r>
            <a:r>
              <a:rPr lang="en-GB" sz="2600" dirty="0" err="1"/>
              <a:t>falshood</a:t>
            </a:r>
            <a:r>
              <a:rPr lang="en-GB" sz="2600" dirty="0"/>
              <a:t>.”  (</a:t>
            </a:r>
            <a:r>
              <a:rPr lang="en-GB" sz="2600" i="1" dirty="0"/>
              <a:t>T</a:t>
            </a:r>
            <a:r>
              <a:rPr lang="en-GB" sz="2600" dirty="0"/>
              <a:t> 3.1.1.9)</a:t>
            </a:r>
          </a:p>
          <a:p>
            <a:r>
              <a:rPr lang="en-GB" sz="2600" dirty="0"/>
              <a:t>“That Faculty, by which we discern Truth and </a:t>
            </a:r>
            <a:r>
              <a:rPr lang="en-GB" sz="2600" dirty="0" err="1"/>
              <a:t>Falshood</a:t>
            </a:r>
            <a:r>
              <a:rPr lang="en-GB" sz="2600" dirty="0"/>
              <a:t> … the Understanding”</a:t>
            </a:r>
            <a:br>
              <a:rPr lang="en-GB" sz="2600" dirty="0"/>
            </a:br>
            <a:r>
              <a:rPr lang="en-GB" sz="2600" dirty="0"/>
              <a:t>(</a:t>
            </a:r>
            <a:r>
              <a:rPr lang="en-GB" sz="2600" i="1" dirty="0"/>
              <a:t>E</a:t>
            </a:r>
            <a:r>
              <a:rPr lang="en-GB" sz="2600" dirty="0"/>
              <a:t> 1.14, note in 1748/1750 editions)</a:t>
            </a:r>
            <a:r>
              <a:rPr lang="en-US" sz="2600" dirty="0"/>
              <a:t> </a:t>
            </a:r>
          </a:p>
          <a:p>
            <a:r>
              <a:rPr lang="en-US" sz="2600" dirty="0"/>
              <a:t>“</a:t>
            </a:r>
            <a:r>
              <a:rPr lang="en-US" sz="2600" i="1" dirty="0"/>
              <a:t>reason</a:t>
            </a:r>
            <a:r>
              <a:rPr lang="en-US" sz="2600" dirty="0"/>
              <a:t> … conveys the knowledge of truth and falsehood” (</a:t>
            </a:r>
            <a:r>
              <a:rPr lang="en-US" sz="2600" i="1" dirty="0"/>
              <a:t>M App </a:t>
            </a:r>
            <a:r>
              <a:rPr lang="en-US" sz="2600" dirty="0"/>
              <a:t>1.21)</a:t>
            </a:r>
            <a:endParaRPr lang="en-GB" sz="2600" dirty="0"/>
          </a:p>
          <a:p>
            <a:r>
              <a:rPr lang="en-GB" sz="2600" dirty="0"/>
              <a:t>“… reason, in a strict sense, as meaning the judgment of truth and falsehood …”  (</a:t>
            </a:r>
            <a:r>
              <a:rPr lang="en-GB" sz="2600" i="1" dirty="0"/>
              <a:t>DOP</a:t>
            </a:r>
            <a:r>
              <a:rPr lang="en-GB" sz="2600" dirty="0"/>
              <a:t> 5.1)</a:t>
            </a:r>
          </a:p>
          <a:p>
            <a:r>
              <a:rPr lang="en-GB" sz="2600" dirty="0"/>
              <a:t>See also </a:t>
            </a:r>
            <a:r>
              <a:rPr lang="en-GB" sz="2600" i="1" dirty="0"/>
              <a:t>T</a:t>
            </a:r>
            <a:r>
              <a:rPr lang="en-GB" sz="2600" dirty="0"/>
              <a:t> 2.3.3.3, 2.3.3.5‑6, 2.3.3.8, 2.3.10.6, 3.1.1.4, 3.1.1.19 n. 69, 3.1.1.25‑27, 3.2.2.20, </a:t>
            </a:r>
            <a:r>
              <a:rPr lang="en-GB" sz="2600" i="1" dirty="0"/>
              <a:t>M</a:t>
            </a:r>
            <a:r>
              <a:rPr lang="en-GB" sz="2600" dirty="0"/>
              <a:t> 1.7, </a:t>
            </a:r>
            <a:r>
              <a:rPr lang="en-GB" sz="2600" i="1" dirty="0"/>
              <a:t>M App</a:t>
            </a:r>
            <a:r>
              <a:rPr lang="en-GB" sz="2600" dirty="0"/>
              <a:t> 1.6.</a:t>
            </a:r>
            <a:r>
              <a:rPr lang="en-US" sz="2600" dirty="0"/>
              <a:t> </a:t>
            </a:r>
            <a:endParaRPr lang="en-GB" sz="2600" dirty="0"/>
          </a:p>
          <a:p>
            <a:endParaRPr lang="en-GB" sz="2600" dirty="0"/>
          </a:p>
        </p:txBody>
      </p:sp>
    </p:spTree>
    <p:extLst>
      <p:ext uri="{BB962C8B-B14F-4D97-AF65-F5344CB8AC3E}">
        <p14:creationId xmlns:p14="http://schemas.microsoft.com/office/powerpoint/2010/main" val="2124548720"/>
      </p:ext>
    </p:extLst>
  </p:cSld>
  <p:clrMapOvr>
    <a:masterClrMapping/>
  </p:clrMapOvr>
  <p:transition spd="med">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b</a:t>
            </a:r>
            <a:r>
              <a:rPr lang="en-GB"/>
              <a:t>)</a:t>
            </a:r>
            <a:br>
              <a:rPr lang="en-GB" dirty="0"/>
            </a:br>
            <a:br>
              <a:rPr lang="en-GB"/>
            </a:br>
            <a:r>
              <a:rPr lang="en-GB"/>
              <a:t>Conceivability</a:t>
            </a:r>
            <a:br>
              <a:rPr lang="en-GB"/>
            </a:br>
            <a:r>
              <a:rPr lang="en-GB"/>
              <a:t>and</a:t>
            </a:r>
            <a:br>
              <a:rPr lang="en-GB"/>
            </a:br>
            <a:r>
              <a:rPr lang="en-GB"/>
              <a:t>Hume’s Fork</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565578846"/>
      </p:ext>
    </p:extLst>
  </p:cSld>
  <p:clrMapOvr>
    <a:masterClrMapping/>
  </p:clrMapOvr>
  <p:transition spd="med">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98</a:t>
            </a:fld>
            <a:endParaRPr lang="en-US"/>
          </a:p>
        </p:txBody>
      </p:sp>
      <p:sp>
        <p:nvSpPr>
          <p:cNvPr id="891906" name="Rectangle 2"/>
          <p:cNvSpPr>
            <a:spLocks noGrp="1" noChangeArrowheads="1"/>
          </p:cNvSpPr>
          <p:nvPr>
            <p:ph type="title"/>
          </p:nvPr>
        </p:nvSpPr>
        <p:spPr>
          <a:xfrm>
            <a:off x="457200" y="224644"/>
            <a:ext cx="8229600" cy="774923"/>
          </a:xfrm>
        </p:spPr>
        <p:txBody>
          <a:bodyPr/>
          <a:lstStyle/>
          <a:p>
            <a:r>
              <a:rPr lang="en-GB" dirty="0"/>
              <a:t>Hume’s Conceivability Principle</a:t>
            </a:r>
            <a:endParaRPr lang="en-US" dirty="0"/>
          </a:p>
        </p:txBody>
      </p:sp>
      <p:sp>
        <p:nvSpPr>
          <p:cNvPr id="891907" name="Rectangle 3"/>
          <p:cNvSpPr>
            <a:spLocks noGrp="1" noChangeArrowheads="1"/>
          </p:cNvSpPr>
          <p:nvPr>
            <p:ph type="body" idx="1"/>
          </p:nvPr>
        </p:nvSpPr>
        <p:spPr>
          <a:xfrm>
            <a:off x="395536" y="1232756"/>
            <a:ext cx="8363272" cy="5400600"/>
          </a:xfrm>
        </p:spPr>
        <p:txBody>
          <a:bodyPr/>
          <a:lstStyle/>
          <a:p>
            <a:r>
              <a:rPr lang="en-GB" sz="2800"/>
              <a:t>Hume very frequently appeals to what is generally known as his </a:t>
            </a:r>
            <a:r>
              <a:rPr lang="en-GB" sz="2800" i="1" dirty="0"/>
              <a:t>Conceivability Principle</a:t>
            </a:r>
            <a:r>
              <a:rPr lang="en-GB" sz="2800" dirty="0"/>
              <a:t>:</a:t>
            </a:r>
          </a:p>
          <a:p>
            <a:pPr lvl="1">
              <a:spcBef>
                <a:spcPts val="1200"/>
              </a:spcBef>
              <a:buFontTx/>
              <a:buNone/>
            </a:pPr>
            <a:r>
              <a:rPr lang="en-GB" sz="2300" dirty="0"/>
              <a:t>	</a:t>
            </a:r>
            <a:r>
              <a:rPr lang="en-GB" sz="2100" dirty="0"/>
              <a:t>“</a:t>
            </a:r>
            <a:r>
              <a:rPr lang="en-GB" sz="2100" dirty="0" err="1"/>
              <a:t>’Tis</a:t>
            </a:r>
            <a:r>
              <a:rPr lang="en-GB" sz="2100" dirty="0"/>
              <a:t> an </a:t>
            </a:r>
            <a:r>
              <a:rPr lang="en-GB" sz="2100" dirty="0" err="1"/>
              <a:t>establish’d</a:t>
            </a:r>
            <a:r>
              <a:rPr lang="en-GB" sz="2100" dirty="0"/>
              <a:t> maxim in metaphysics, </a:t>
            </a:r>
            <a:r>
              <a:rPr lang="en-GB" sz="2100" i="1" dirty="0"/>
              <a:t>That whatever the mind clearly conceives includes the idea of possible existence</a:t>
            </a:r>
            <a:r>
              <a:rPr lang="en-GB" sz="2100" dirty="0"/>
              <a:t>, or, in other words,</a:t>
            </a:r>
            <a:r>
              <a:rPr lang="en-GB" sz="2100" i="1" dirty="0"/>
              <a:t> that nothing we imagine is absolutely </a:t>
            </a:r>
            <a:r>
              <a:rPr lang="en-GB" sz="2100" i="1"/>
              <a:t>impossible</a:t>
            </a:r>
            <a:r>
              <a:rPr lang="en-GB" sz="2100"/>
              <a:t>.  …”  </a:t>
            </a:r>
            <a:r>
              <a:rPr lang="en-GB" sz="2100" dirty="0"/>
              <a:t>(</a:t>
            </a:r>
            <a:r>
              <a:rPr lang="en-GB" sz="2100" i="1" dirty="0"/>
              <a:t>T</a:t>
            </a:r>
            <a:r>
              <a:rPr lang="en-GB" sz="2100" dirty="0"/>
              <a:t> 1.2.2.8)</a:t>
            </a:r>
          </a:p>
          <a:p>
            <a:pPr lvl="1">
              <a:spcBef>
                <a:spcPts val="1200"/>
              </a:spcBef>
              <a:buFontTx/>
              <a:buNone/>
            </a:pPr>
            <a:r>
              <a:rPr lang="en-GB" sz="2100" dirty="0"/>
              <a:t>	“To form a clear idea of any thing, is an undeniable argument for its possibility, and is alone a refutation of any pretended demonstration against it.”  (</a:t>
            </a:r>
            <a:r>
              <a:rPr lang="en-GB" sz="2100" i="1" dirty="0"/>
              <a:t>T</a:t>
            </a:r>
            <a:r>
              <a:rPr lang="en-GB" sz="2100" dirty="0"/>
              <a:t> 1.3.6.5)</a:t>
            </a:r>
          </a:p>
          <a:p>
            <a:pPr lvl="1">
              <a:spcBef>
                <a:spcPts val="1200"/>
              </a:spcBef>
              <a:buFontTx/>
              <a:buNone/>
            </a:pPr>
            <a:r>
              <a:rPr lang="en-GB" sz="2100" dirty="0"/>
              <a:t>	“whatever we </a:t>
            </a:r>
            <a:r>
              <a:rPr lang="en-GB" sz="2100" i="1" dirty="0"/>
              <a:t>conceive</a:t>
            </a:r>
            <a:r>
              <a:rPr lang="en-GB" sz="2100" dirty="0"/>
              <a:t> is possible, at least in a metaphysical sense: but wherever a demonstration takes place, the contrary is impossible, and implies a contradiction.”  (</a:t>
            </a:r>
            <a:r>
              <a:rPr lang="en-GB" sz="2100" i="1" dirty="0"/>
              <a:t>A</a:t>
            </a:r>
            <a:r>
              <a:rPr lang="en-GB" sz="2100" dirty="0"/>
              <a:t> 11, cf. </a:t>
            </a:r>
            <a:r>
              <a:rPr lang="en-GB" sz="2100" i="1" dirty="0"/>
              <a:t>E</a:t>
            </a:r>
            <a:r>
              <a:rPr lang="en-GB" sz="2100" dirty="0"/>
              <a:t> </a:t>
            </a:r>
            <a:r>
              <a:rPr lang="en-GB" sz="2100"/>
              <a:t>12.28)</a:t>
            </a:r>
          </a:p>
          <a:p>
            <a:pPr lvl="1">
              <a:spcBef>
                <a:spcPts val="1200"/>
              </a:spcBef>
              <a:buFontTx/>
              <a:buNone/>
            </a:pPr>
            <a:r>
              <a:rPr lang="en-GB" sz="2100"/>
              <a:t>	(See also e.g. </a:t>
            </a:r>
            <a:r>
              <a:rPr lang="en-GB" sz="2100" i="1"/>
              <a:t>T</a:t>
            </a:r>
            <a:r>
              <a:rPr lang="en-GB" sz="2100"/>
              <a:t> 1.3.3.3, 1.3.9.10, </a:t>
            </a:r>
            <a:r>
              <a:rPr lang="en-GB" sz="2100" i="1"/>
              <a:t>E</a:t>
            </a:r>
            <a:r>
              <a:rPr lang="en-GB" sz="2100"/>
              <a:t> 4.2, </a:t>
            </a:r>
            <a:r>
              <a:rPr lang="en-GB" sz="2100" i="1"/>
              <a:t>E</a:t>
            </a:r>
            <a:r>
              <a:rPr lang="en-GB" sz="2100"/>
              <a:t> 4.10</a:t>
            </a:r>
            <a:r>
              <a:rPr lang="en-US" sz="2100"/>
              <a:t>, </a:t>
            </a:r>
            <a:r>
              <a:rPr lang="en-US" sz="2100" i="1"/>
              <a:t>E</a:t>
            </a:r>
            <a:r>
              <a:rPr lang="en-US" sz="2100"/>
              <a:t> 4.18.)</a:t>
            </a:r>
            <a:endParaRPr lang="en-US" sz="2100" dirty="0"/>
          </a:p>
        </p:txBody>
      </p:sp>
    </p:spTree>
    <p:extLst>
      <p:ext uri="{BB962C8B-B14F-4D97-AF65-F5344CB8AC3E}">
        <p14:creationId xmlns:p14="http://schemas.microsoft.com/office/powerpoint/2010/main" val="1109825841"/>
      </p:ext>
    </p:extLst>
  </p:cSld>
  <p:clrMapOvr>
    <a:masterClrMapping/>
  </p:clrMapOvr>
  <p:transition spd="med">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99</a:t>
            </a:fld>
            <a:endParaRPr lang="en-US"/>
          </a:p>
        </p:txBody>
      </p:sp>
      <p:sp>
        <p:nvSpPr>
          <p:cNvPr id="891906" name="Rectangle 2"/>
          <p:cNvSpPr>
            <a:spLocks noGrp="1" noChangeArrowheads="1"/>
          </p:cNvSpPr>
          <p:nvPr>
            <p:ph type="title"/>
          </p:nvPr>
        </p:nvSpPr>
        <p:spPr>
          <a:xfrm>
            <a:off x="215516" y="152636"/>
            <a:ext cx="8712968" cy="774923"/>
          </a:xfrm>
        </p:spPr>
        <p:txBody>
          <a:bodyPr/>
          <a:lstStyle/>
          <a:p>
            <a:r>
              <a:rPr lang="en-GB"/>
              <a:t>Inconceivability and Impossibility</a:t>
            </a:r>
            <a:endParaRPr lang="en-US" dirty="0"/>
          </a:p>
        </p:txBody>
      </p:sp>
      <p:sp>
        <p:nvSpPr>
          <p:cNvPr id="891907" name="Rectangle 3"/>
          <p:cNvSpPr>
            <a:spLocks noGrp="1" noChangeArrowheads="1"/>
          </p:cNvSpPr>
          <p:nvPr>
            <p:ph type="body" idx="1"/>
          </p:nvPr>
        </p:nvSpPr>
        <p:spPr>
          <a:xfrm>
            <a:off x="395536" y="1052736"/>
            <a:ext cx="8363272" cy="5652628"/>
          </a:xfrm>
        </p:spPr>
        <p:txBody>
          <a:bodyPr/>
          <a:lstStyle/>
          <a:p>
            <a:r>
              <a:rPr lang="en-GB" sz="2600"/>
              <a:t>Hume is sometimes thought to accept the so-called </a:t>
            </a:r>
            <a:r>
              <a:rPr lang="en-GB" sz="2600" i="1"/>
              <a:t>Inconceivability Principle</a:t>
            </a:r>
            <a:r>
              <a:rPr lang="en-GB" sz="2600"/>
              <a:t>, that </a:t>
            </a:r>
            <a:r>
              <a:rPr lang="en-GB" sz="2600" i="1">
                <a:solidFill>
                  <a:srgbClr val="FF7C80"/>
                </a:solidFill>
              </a:rPr>
              <a:t>inconceivability implies impossibility</a:t>
            </a:r>
            <a:r>
              <a:rPr lang="en-GB" sz="2600"/>
              <a:t>.  The best evidence for this is:</a:t>
            </a:r>
          </a:p>
          <a:p>
            <a:pPr lvl="1">
              <a:spcBef>
                <a:spcPts val="1200"/>
              </a:spcBef>
              <a:buFontTx/>
              <a:buNone/>
            </a:pPr>
            <a:r>
              <a:rPr lang="en-GB" sz="2300"/>
              <a:t>	</a:t>
            </a:r>
            <a:r>
              <a:rPr lang="en-GB" sz="2200"/>
              <a:t>“…  </a:t>
            </a:r>
            <a:r>
              <a:rPr lang="en-US" sz="2200"/>
              <a:t>We can form the idea of a golden mountain, and from thence conclude that such a mountain may actually exist. We can form no idea of a mountain without a valley, and therefore regard it as impossible.</a:t>
            </a:r>
            <a:r>
              <a:rPr lang="en-GB" sz="2200"/>
              <a:t>”  (</a:t>
            </a:r>
            <a:r>
              <a:rPr lang="en-GB" sz="2200" i="1"/>
              <a:t>T</a:t>
            </a:r>
            <a:r>
              <a:rPr lang="en-GB" sz="2200"/>
              <a:t> 1.2.2.8)</a:t>
            </a:r>
          </a:p>
          <a:p>
            <a:pPr>
              <a:spcBef>
                <a:spcPts val="1200"/>
              </a:spcBef>
            </a:pPr>
            <a:r>
              <a:rPr lang="en-GB" sz="2600"/>
              <a:t>But this evidence is weak, and he appeals to the Conceivability Principle around 30 times without ever explicitly stating or implying the converse principle.</a:t>
            </a:r>
          </a:p>
          <a:p>
            <a:pPr lvl="1">
              <a:spcBef>
                <a:spcPts val="1200"/>
              </a:spcBef>
            </a:pPr>
            <a:r>
              <a:rPr lang="en-GB" sz="2200"/>
              <a:t>Also animals may have different senses, and other things may exist that are inconceivable to us, such as a vacuum or objects “specifically different” from our perceptions.  For detailed discussion, see Millican (“Hume’s Fork”, 2017, §5).</a:t>
            </a:r>
            <a:endParaRPr lang="en-GB" sz="2200" dirty="0"/>
          </a:p>
        </p:txBody>
      </p:sp>
    </p:spTree>
    <p:extLst>
      <p:ext uri="{BB962C8B-B14F-4D97-AF65-F5344CB8AC3E}">
        <p14:creationId xmlns:p14="http://schemas.microsoft.com/office/powerpoint/2010/main" val="1343150830"/>
      </p:ext>
    </p:extLst>
  </p:cSld>
  <p:clrMapOvr>
    <a:masterClrMapping/>
  </p:clrMapOvr>
  <p:transition spd="med">
    <p:cover/>
  </p:transition>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47699</Words>
  <Application>Microsoft Office PowerPoint</Application>
  <PresentationFormat>On-screen Show (4:3)</PresentationFormat>
  <Paragraphs>2274</Paragraphs>
  <Slides>402</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402</vt:i4>
      </vt:variant>
    </vt:vector>
  </HeadingPairs>
  <TitlesOfParts>
    <vt:vector size="410" baseType="lpstr">
      <vt:lpstr>ＭＳ Ｐゴシック</vt:lpstr>
      <vt:lpstr>Arial</vt:lpstr>
      <vt:lpstr>Calibri</vt:lpstr>
      <vt:lpstr>Courier New</vt:lpstr>
      <vt:lpstr>Symbol</vt:lpstr>
      <vt:lpstr>Times New Roman</vt:lpstr>
      <vt:lpstr>Wingdings</vt:lpstr>
      <vt:lpstr>Beam</vt:lpstr>
      <vt:lpstr>David Hume, 1711-1776</vt:lpstr>
      <vt:lpstr>Why Study Hume?</vt:lpstr>
      <vt:lpstr>The Scientific Revolution</vt:lpstr>
      <vt:lpstr>“Rationalists” and “Empiricists”</vt:lpstr>
      <vt:lpstr>David Hume, “The Great Infidel”</vt:lpstr>
      <vt:lpstr>Hume’s Legacy</vt:lpstr>
      <vt:lpstr>PowerPoint Presentation</vt:lpstr>
      <vt:lpstr>Aims of the Lecture Series</vt:lpstr>
      <vt:lpstr>For More Background …</vt:lpstr>
      <vt:lpstr>Hume’s Most Relevant Works</vt:lpstr>
      <vt:lpstr>PowerPoint Presentation</vt:lpstr>
      <vt:lpstr>www.davidhume.org</vt:lpstr>
      <vt:lpstr>PowerPoint Presentation</vt:lpstr>
      <vt:lpstr>1(a)  The Lockean Inheritance</vt:lpstr>
      <vt:lpstr>Descartes’s “Way of Ideas”</vt:lpstr>
      <vt:lpstr>Locke’s Reaction to Descartes</vt:lpstr>
      <vt:lpstr>Two Kinds of “Empiricism”</vt:lpstr>
      <vt:lpstr>What is an “Idea”?</vt:lpstr>
      <vt:lpstr>“White Paper” and “Two Fountains”: Sensation and Reflection</vt:lpstr>
      <vt:lpstr>Ideas on a Mental Stage?</vt:lpstr>
      <vt:lpstr>Humean Ideas and Impressions</vt:lpstr>
      <vt:lpstr>An Obvious Distinction?</vt:lpstr>
      <vt:lpstr>“Sensation” and “Reflection”</vt:lpstr>
      <vt:lpstr>Humean Reflection</vt:lpstr>
      <vt:lpstr>“Reflection”: A Contrast with Locke</vt:lpstr>
      <vt:lpstr>1(b)  Hume’s Copy Principle and the Simple/Complex Distinction</vt:lpstr>
      <vt:lpstr>Hume’s Conceptual Empiricism: A First Approximation</vt:lpstr>
      <vt:lpstr>Conceptual Empiricism: Refining the Approximation</vt:lpstr>
      <vt:lpstr>Simple and Complex Ideas</vt:lpstr>
      <vt:lpstr>Spatial Ideas and Atomism</vt:lpstr>
      <vt:lpstr>Hume’s Copy Principle</vt:lpstr>
      <vt:lpstr>Weaponising the Copy Principle?</vt:lpstr>
      <vt:lpstr>Hume’s First Argument for the Copy Principle</vt:lpstr>
      <vt:lpstr>Hume’s Second Argument for the Copy Principle</vt:lpstr>
      <vt:lpstr>Problems with Hume’s Arguments</vt:lpstr>
      <vt:lpstr>Garrett’s First Defence of Hume</vt:lpstr>
      <vt:lpstr>Responding to Garrett</vt:lpstr>
      <vt:lpstr>PowerPoint Presentation</vt:lpstr>
      <vt:lpstr>Garrett’s Second Defence of Hume</vt:lpstr>
      <vt:lpstr>PowerPoint Presentation</vt:lpstr>
      <vt:lpstr>The Missing Shade of Blue</vt:lpstr>
      <vt:lpstr>PowerPoint Presentation</vt:lpstr>
      <vt:lpstr>David Hume, 1711-1776</vt:lpstr>
      <vt:lpstr>Reminder of Learning Resources</vt:lpstr>
      <vt:lpstr>Last Time ...</vt:lpstr>
      <vt:lpstr>2(a)  Force and Vivacity</vt:lpstr>
      <vt:lpstr>Distinguishing Impressions and Ideas</vt:lpstr>
      <vt:lpstr>Starting from Internalism?</vt:lpstr>
      <vt:lpstr>Why Emphasise “Force and Vivacity?”</vt:lpstr>
      <vt:lpstr>Distinguishing Belief from Mere Conception</vt:lpstr>
      <vt:lpstr>Looking Ahead to Induction</vt:lpstr>
      <vt:lpstr>A “Hydraulic” Theory of Belief</vt:lpstr>
      <vt:lpstr>A Hydraulic Theory of Probability</vt:lpstr>
      <vt:lpstr>Doubts about Force and Vivacity</vt:lpstr>
      <vt:lpstr>PowerPoint Presentation</vt:lpstr>
      <vt:lpstr>PowerPoint Presentation</vt:lpstr>
      <vt:lpstr>PowerPoint Presentation</vt:lpstr>
      <vt:lpstr>“Force” as Functional?</vt:lpstr>
      <vt:lpstr>PowerPoint Presentation</vt:lpstr>
      <vt:lpstr>Is “Force and Vivacity” Univocal?</vt:lpstr>
      <vt:lpstr>Symptoms of Unease?</vt:lpstr>
      <vt:lpstr>Retreating from the Theory</vt:lpstr>
      <vt:lpstr>2(b)  The Separability Principle</vt:lpstr>
      <vt:lpstr>The “Liberty of the Imagination”</vt:lpstr>
      <vt:lpstr>The Separability Principle (SP)</vt:lpstr>
      <vt:lpstr>Arguing for the Separability Principle</vt:lpstr>
      <vt:lpstr>Taking Separability Too Far?</vt:lpstr>
      <vt:lpstr>PowerPoint Presentation</vt:lpstr>
      <vt:lpstr>PowerPoint Presentation</vt:lpstr>
      <vt:lpstr>Abandoning the Separability Principle?</vt:lpstr>
      <vt:lpstr>2(c)  Association of Ideas</vt:lpstr>
      <vt:lpstr>Locke on the Association of Ideas</vt:lpstr>
      <vt:lpstr>Chambers’ Cyclopaedia (1728)</vt:lpstr>
      <vt:lpstr>PowerPoint Presentation</vt:lpstr>
      <vt:lpstr>Hume on the Association of Ideas</vt:lpstr>
      <vt:lpstr>Three Principles of Association</vt:lpstr>
      <vt:lpstr>Natural and Philosophical Relations</vt:lpstr>
      <vt:lpstr>Custom and Induction</vt:lpstr>
      <vt:lpstr>Custom and Association of Ideas</vt:lpstr>
      <vt:lpstr>Custom and Association  in the first Enquiry</vt:lpstr>
      <vt:lpstr>PowerPoint Presentation</vt:lpstr>
      <vt:lpstr>PowerPoint Presentation</vt:lpstr>
      <vt:lpstr>Religion and Association</vt:lpstr>
      <vt:lpstr>Hume’s Attitude to Association</vt:lpstr>
      <vt:lpstr>David Hume, 1711-1776</vt:lpstr>
      <vt:lpstr>Last Time ...</vt:lpstr>
      <vt:lpstr>3(a)  Introducing Hume’s Faculty Psychology</vt:lpstr>
      <vt:lpstr>Hume and the Faculties</vt:lpstr>
      <vt:lpstr>Faculties, Induction, and Body</vt:lpstr>
      <vt:lpstr>Faculties and Morality</vt:lpstr>
      <vt:lpstr>Outline of Humean Faculties</vt:lpstr>
      <vt:lpstr>PowerPoint Presentation</vt:lpstr>
      <vt:lpstr>Reason and Will: The Traditional Major Division</vt:lpstr>
      <vt:lpstr>Distinguishing Between Faculties</vt:lpstr>
      <vt:lpstr>Hume on Reason and Understanding</vt:lpstr>
      <vt:lpstr>Hume on Reason as Cognition</vt:lpstr>
      <vt:lpstr>3(b)  Conceivability and Hume’s Fork</vt:lpstr>
      <vt:lpstr>Hume’s Conceivability Principle</vt:lpstr>
      <vt:lpstr>Inconceivability and Impossibility</vt:lpstr>
      <vt:lpstr>Hume’s Fork: Relations of Ideas ...</vt:lpstr>
      <vt:lpstr>... and Matters of Fact</vt:lpstr>
      <vt:lpstr>Hume’s Epistemological Empiricism</vt:lpstr>
      <vt:lpstr>Is Hume’s Fork Defensible?</vt:lpstr>
      <vt:lpstr>3(c)  Hume’s Dubious Dichotomy in the Treatise</vt:lpstr>
      <vt:lpstr>The Progress of Hume’s Logic</vt:lpstr>
      <vt:lpstr>Locke on the Types of Relation</vt:lpstr>
      <vt:lpstr>Locke to Hume on Relations</vt:lpstr>
      <vt:lpstr>Hume’s Dichotomy</vt:lpstr>
      <vt:lpstr>A Taxonomy of Mental Operations</vt:lpstr>
      <vt:lpstr>PowerPoint Presentation</vt:lpstr>
      <vt:lpstr>Hume’s Dichotomy – the motive</vt:lpstr>
      <vt:lpstr>The Failure of the Dichotomy </vt:lpstr>
      <vt:lpstr>Demonstrability Is Not Analysable in Terms of Relations</vt:lpstr>
      <vt:lpstr>The Source of Hume’s Mistake?</vt:lpstr>
      <vt:lpstr>3(d)  Two Lockean Kinds of Reasoning</vt:lpstr>
      <vt:lpstr>Kinds of Reasoning and Evidence</vt:lpstr>
      <vt:lpstr>Locke’s Account of Reasoning</vt:lpstr>
      <vt:lpstr>PowerPoint Presentation</vt:lpstr>
      <vt:lpstr>Hume on “Proof” and “Probability”</vt:lpstr>
      <vt:lpstr>A Common Misunderstanding</vt:lpstr>
      <vt:lpstr>But I maintain (PASS 2007, §V) that Hume’s distinction between demonstrative and factual arguments matches closely with the modern distinction between …</vt:lpstr>
      <vt:lpstr>Problematic Humean Claim 1: “No Matter of Fact is Demonstrable”</vt:lpstr>
      <vt:lpstr>An Important Distinction</vt:lpstr>
      <vt:lpstr>PowerPoint Presentation</vt:lpstr>
      <vt:lpstr>Hume on Applied Mathematics</vt:lpstr>
      <vt:lpstr>PowerPoint Presentation</vt:lpstr>
      <vt:lpstr>PowerPoint Presentation</vt:lpstr>
      <vt:lpstr>3(e)  Introducing Treatise 1.3</vt:lpstr>
      <vt:lpstr>Hume’s Focus on Causal Reasoning</vt:lpstr>
      <vt:lpstr>PowerPoint Presentation</vt:lpstr>
      <vt:lpstr>Setting Out to Investigate Causal Inference and Belief</vt:lpstr>
      <vt:lpstr>T 1.3.5: “Of the impressions of the senses and memory”</vt:lpstr>
      <vt:lpstr>David Hume, 1711-1776</vt:lpstr>
      <vt:lpstr>Last Time ...</vt:lpstr>
      <vt:lpstr>4(a)  The Role of Treatise 1.3.6</vt:lpstr>
      <vt:lpstr>T 1.3.6: “Of the inference from the impression to the idea”</vt:lpstr>
      <vt:lpstr>Causal Inference Is Not A Priori (T)</vt:lpstr>
      <vt:lpstr>Experience and Constant Conjunction</vt:lpstr>
      <vt:lpstr>PowerPoint Presentation</vt:lpstr>
      <vt:lpstr>PowerPoint Presentation</vt:lpstr>
      <vt:lpstr>A Question of Faculties</vt:lpstr>
      <vt:lpstr>Hume’s Alternative Explanation</vt:lpstr>
      <vt:lpstr>4(b)  The Argument Concerning Induction (T, A, and E)</vt:lpstr>
      <vt:lpstr>The Famous Argument (×3)</vt:lpstr>
      <vt:lpstr>A Major Structural Change</vt:lpstr>
      <vt:lpstr>PowerPoint Presentation</vt:lpstr>
      <vt:lpstr>PowerPoint Presentation</vt:lpstr>
      <vt:lpstr>The Need for Extrapolation</vt:lpstr>
      <vt:lpstr>UP:  The Uniformity Principle</vt:lpstr>
      <vt:lpstr>UP in the Enquiry</vt:lpstr>
      <vt:lpstr>The Role of the Uniformity Principle</vt:lpstr>
      <vt:lpstr>Can UP be Founded on Argument?</vt:lpstr>
      <vt:lpstr>PowerPoint Presentation</vt:lpstr>
      <vt:lpstr>The Enquiry is More Thorough</vt:lpstr>
      <vt:lpstr>Argument Summary</vt:lpstr>
      <vt:lpstr>Hume’s Argument in the Treatise</vt:lpstr>
      <vt:lpstr>PowerPoint Presentation</vt:lpstr>
      <vt:lpstr>“Sceptical Doubts …” (Enquiry 4)</vt:lpstr>
      <vt:lpstr>The “Sceptical” Conclusion</vt:lpstr>
      <vt:lpstr>Epistemology, or Cognitive Science?</vt:lpstr>
      <vt:lpstr>But Is Hume Himself Sceptical?</vt:lpstr>
      <vt:lpstr>PowerPoint Presentation</vt:lpstr>
      <vt:lpstr>4(c)  More on Belief, Association, and Probability</vt:lpstr>
      <vt:lpstr>Custom and Belief</vt:lpstr>
      <vt:lpstr>PowerPoint Presentation</vt:lpstr>
      <vt:lpstr>A Puzzle in Treatise 1.3.9</vt:lpstr>
      <vt:lpstr>PowerPoint Presentation</vt:lpstr>
      <vt:lpstr>Religion and the Imagination</vt:lpstr>
      <vt:lpstr>T 1.3.10: “Of the Influence of Belief”</vt:lpstr>
      <vt:lpstr>T 1.3.11: “Probability of Chances”</vt:lpstr>
      <vt:lpstr>T 1.3.12: “Probability of Causes”</vt:lpstr>
      <vt:lpstr>PowerPoint Presentation</vt:lpstr>
      <vt:lpstr>Science: Seeking Hidden Causes</vt:lpstr>
      <vt:lpstr>T 1.3.13: “Unphilosophical Probability”</vt:lpstr>
      <vt:lpstr>David Hume, 1711-1776</vt:lpstr>
      <vt:lpstr>Last Time ...</vt:lpstr>
      <vt:lpstr>5(a)  The Argument of Treatise 1.3.14 and Enquiry 7 </vt:lpstr>
      <vt:lpstr>The Treatise and Enquiry Versions</vt:lpstr>
      <vt:lpstr>Applying the Copy Principle</vt:lpstr>
      <vt:lpstr>PowerPoint Presentation</vt:lpstr>
      <vt:lpstr>The Structure of the Argument</vt:lpstr>
      <vt:lpstr>PowerPoint Presentation</vt:lpstr>
      <vt:lpstr>Stage 2: A Family of Terms</vt:lpstr>
      <vt:lpstr>Two Puzzles</vt:lpstr>
      <vt:lpstr>Stage 3: Seeking the Impression</vt:lpstr>
      <vt:lpstr>Stage 4: No Such Impression from Observing Causation in Bodies</vt:lpstr>
      <vt:lpstr>PowerPoint Presentation</vt:lpstr>
      <vt:lpstr>Hume’s “Key Move” in the Enquiry</vt:lpstr>
      <vt:lpstr>Is the “Key Move” Plausible?</vt:lpstr>
      <vt:lpstr>Stage 5: An Internal Impression?</vt:lpstr>
      <vt:lpstr>Repeating the Key Move (Enquiry)</vt:lpstr>
      <vt:lpstr>5.1: Our Power over our Body</vt:lpstr>
      <vt:lpstr>5.2: Our Power over our Mind</vt:lpstr>
      <vt:lpstr>Stage 6: No Abstract Idea (Treatise)</vt:lpstr>
      <vt:lpstr>The Earliest Key Move (Treatise)</vt:lpstr>
      <vt:lpstr>Stage 7: Rejecting Occasionalism</vt:lpstr>
      <vt:lpstr>Stage 8: Having Another Look</vt:lpstr>
      <vt:lpstr>PowerPoint Presentation</vt:lpstr>
      <vt:lpstr>Stage 9: Repeated Instances</vt:lpstr>
      <vt:lpstr>PowerPoint Presentation</vt:lpstr>
      <vt:lpstr>Stage 10: Identifying the Impression</vt:lpstr>
      <vt:lpstr>PowerPoint Presentation</vt:lpstr>
      <vt:lpstr>5(b)  The “Impression of Necessary Connexion”</vt:lpstr>
      <vt:lpstr>Notorious “Subjectivism” about Necessity</vt:lpstr>
      <vt:lpstr>Misunderstanding and Bias</vt:lpstr>
      <vt:lpstr>The Confused Vulgar Idea of Power</vt:lpstr>
      <vt:lpstr>Is the Impression a Feeling? </vt:lpstr>
      <vt:lpstr>From “Determination” of Thought (Treatise) to “Transition” (Enquiry)</vt:lpstr>
      <vt:lpstr>Reflective Awareness of Inference?</vt:lpstr>
      <vt:lpstr>PowerPoint Presentation</vt:lpstr>
      <vt:lpstr>5(c)  The Two Definitions of Cause and of Necessity</vt:lpstr>
      <vt:lpstr>Two “Definitions of Cause”</vt:lpstr>
      <vt:lpstr>PowerPoint Presentation</vt:lpstr>
      <vt:lpstr>PowerPoint Presentation</vt:lpstr>
      <vt:lpstr>PowerPoint Presentation</vt:lpstr>
      <vt:lpstr>PowerPoint Presentation</vt:lpstr>
      <vt:lpstr>Applying the Definitions</vt:lpstr>
      <vt:lpstr>Corollaries of the Definitions</vt:lpstr>
      <vt:lpstr>The Two Definitions of Necessity</vt:lpstr>
      <vt:lpstr>Where is the Notorious Subjectivism?</vt:lpstr>
      <vt:lpstr>PowerPoint Presentation</vt:lpstr>
      <vt:lpstr>PowerPoint Presentation</vt:lpstr>
      <vt:lpstr>David Hume, 1711-1776</vt:lpstr>
      <vt:lpstr>From Last Time …</vt:lpstr>
      <vt:lpstr>6(a)  Causal Rules, to Liberty and Necessity</vt:lpstr>
      <vt:lpstr>The Rules of Treatise 1.3.15</vt:lpstr>
      <vt:lpstr>PowerPoint Presentation</vt:lpstr>
      <vt:lpstr>Quantitative Powers in the Enquiry</vt:lpstr>
      <vt:lpstr>PowerPoint Presentation</vt:lpstr>
      <vt:lpstr>“Of the Reason of Animals” (T 1.3.16)</vt:lpstr>
      <vt:lpstr>PowerPoint Presentation</vt:lpstr>
      <vt:lpstr>A Positive View of Causation</vt:lpstr>
      <vt:lpstr>Of Liberty and Necessity</vt:lpstr>
      <vt:lpstr>No Further Idea of Causal Necessity</vt:lpstr>
      <vt:lpstr>“A New Definition of Necessity”</vt:lpstr>
      <vt:lpstr>6(b)  Treatise 1.4.2  “Of Scepticism with Regard to the Senses”</vt:lpstr>
      <vt:lpstr>Treatise Book 1 Part 4 “Of the Sceptical and Other Systems of Philosophy”</vt:lpstr>
      <vt:lpstr>Scepticism with Regard to Reason</vt:lpstr>
      <vt:lpstr>Scepticism with regard to the Senses</vt:lpstr>
      <vt:lpstr>Doubts About the Existence of Body</vt:lpstr>
      <vt:lpstr>Analysing the Belief</vt:lpstr>
      <vt:lpstr>Which Faculty?</vt:lpstr>
      <vt:lpstr>Eliminating the Senses</vt:lpstr>
      <vt:lpstr>Fallacy, Illusion, and Transparency</vt:lpstr>
      <vt:lpstr>Externality to the Body</vt:lpstr>
      <vt:lpstr>Reason and the Vulgar View</vt:lpstr>
      <vt:lpstr>Eliminating Reason</vt:lpstr>
      <vt:lpstr>Turning to the Imagination</vt:lpstr>
      <vt:lpstr>Constancy and Coherence</vt:lpstr>
      <vt:lpstr>Explaining the Vulgar View</vt:lpstr>
      <vt:lpstr>PowerPoint Presentation</vt:lpstr>
      <vt:lpstr>The Four-Part Account</vt:lpstr>
      <vt:lpstr>A Problematic Assumption</vt:lpstr>
      <vt:lpstr>Fallacy and Fiction</vt:lpstr>
      <vt:lpstr>The Key Experiment</vt:lpstr>
      <vt:lpstr>The Philosophical System</vt:lpstr>
      <vt:lpstr>Recapitulation and Overview</vt:lpstr>
      <vt:lpstr>The Despairing Conclusion</vt:lpstr>
      <vt:lpstr>Carelessness and Inattention are the only “Remedy”</vt:lpstr>
      <vt:lpstr>“’Tis impossible … to defend either our understanding or senses”</vt:lpstr>
      <vt:lpstr>6(c)  Treatise 1.4.3  “Of the Antient Philosophy”</vt:lpstr>
      <vt:lpstr>Of the Antient Philosophy</vt:lpstr>
      <vt:lpstr>False Simplicity and Identity</vt:lpstr>
      <vt:lpstr>Inventing Substance</vt:lpstr>
      <vt:lpstr>Substantial Forms and Accidents</vt:lpstr>
      <vt:lpstr>Faculties and Occult Qualities</vt:lpstr>
      <vt:lpstr>Ridiculing Sympathies and Antipathies</vt:lpstr>
      <vt:lpstr>6(d)  Treatise 1.4.4  “Of the Modern Philosophy”</vt:lpstr>
      <vt:lpstr>Imaginative Principles, Good and Bad</vt:lpstr>
      <vt:lpstr>PowerPoint Presentation</vt:lpstr>
      <vt:lpstr>Hume’s Way Out?</vt:lpstr>
      <vt:lpstr>“Of the Modern Philosophy”</vt:lpstr>
      <vt:lpstr>A Causal Argument from Variation</vt:lpstr>
      <vt:lpstr>A Berkeleian Objection</vt:lpstr>
      <vt:lpstr>Annihilating Matter</vt:lpstr>
      <vt:lpstr>Reason Against the Senses</vt:lpstr>
      <vt:lpstr>David Hume, 1711-1776</vt:lpstr>
      <vt:lpstr>From Last Time …</vt:lpstr>
      <vt:lpstr>7(a)  How Does Hume View the Belief in the Continued and Distinct Existence of Body?</vt:lpstr>
      <vt:lpstr>(i) The Belief is Dubiously Coherent</vt:lpstr>
      <vt:lpstr>(ii) Clearly False in its Vulgar Form</vt:lpstr>
      <vt:lpstr>PowerPoint Presentation</vt:lpstr>
      <vt:lpstr>(iii) Nevertheless Universal and Irresistible</vt:lpstr>
      <vt:lpstr>(iv) Is the Philosophical Form Worse?</vt:lpstr>
      <vt:lpstr>(v)  Rejecting Both Forms of the Belief?</vt:lpstr>
      <vt:lpstr>(vi)  And Yet …</vt:lpstr>
      <vt:lpstr>The Discussion in the Enquiry</vt:lpstr>
      <vt:lpstr>PowerPoint Presentation</vt:lpstr>
      <vt:lpstr>PowerPoint Presentation</vt:lpstr>
      <vt:lpstr>PowerPoint Presentation</vt:lpstr>
      <vt:lpstr>PowerPoint Presentation</vt:lpstr>
      <vt:lpstr>Hume’s Tantalizing Last Words on Body</vt:lpstr>
      <vt:lpstr>7(b)  Of the Immateriality of the Soul</vt:lpstr>
      <vt:lpstr>Turning to the Internal World</vt:lpstr>
      <vt:lpstr>Taking Separability Too Far?</vt:lpstr>
      <vt:lpstr>Reification of Perceptions</vt:lpstr>
      <vt:lpstr>The Location of Perceptions</vt:lpstr>
      <vt:lpstr>A Spinozistic Parody</vt:lpstr>
      <vt:lpstr>Defending Materialism</vt:lpstr>
      <vt:lpstr>PowerPoint Presentation</vt:lpstr>
      <vt:lpstr>“’tis only by our experience of … constant conjunction, we can arrive at any knowledge of causation”</vt:lpstr>
      <vt:lpstr>“To consider the matter a priori, any thing may produce any thing”</vt:lpstr>
      <vt:lpstr>PowerPoint Presentation</vt:lpstr>
      <vt:lpstr>PowerPoint Presentation</vt:lpstr>
      <vt:lpstr>Applying the Definition of Cause</vt:lpstr>
      <vt:lpstr>A Puzzling Conclusion</vt:lpstr>
      <vt:lpstr>7(c)  Of Personal Identity</vt:lpstr>
      <vt:lpstr>Of Personal Identity</vt:lpstr>
      <vt:lpstr>The Bundle Theory</vt:lpstr>
      <vt:lpstr>PowerPoint Presentation</vt:lpstr>
      <vt:lpstr>But Identity Requires Constancy?</vt:lpstr>
      <vt:lpstr>Explaining the Attribution of Identity</vt:lpstr>
      <vt:lpstr>Confusion, Absurdity, and Fictions</vt:lpstr>
      <vt:lpstr>Association and Identity</vt:lpstr>
      <vt:lpstr>Explaining Personal Identity</vt:lpstr>
      <vt:lpstr>Resemblance, Causation, Memory</vt:lpstr>
      <vt:lpstr>Just Who is Confused Here?</vt:lpstr>
      <vt:lpstr>Notorious Second Thoughts</vt:lpstr>
      <vt:lpstr>Two Inconsistent Principles?</vt:lpstr>
      <vt:lpstr>Multiple Interpretations </vt:lpstr>
      <vt:lpstr>A “Bundling Problem”?</vt:lpstr>
      <vt:lpstr>Garrett’s Proposal</vt:lpstr>
      <vt:lpstr>PowerPoint Presentation</vt:lpstr>
      <vt:lpstr>Changes of Mind?</vt:lpstr>
      <vt:lpstr>David Hume, 1711-1776</vt:lpstr>
      <vt:lpstr>So Far in Treatise 1.4 …</vt:lpstr>
      <vt:lpstr>PowerPoint Presentation</vt:lpstr>
      <vt:lpstr>PowerPoint Presentation</vt:lpstr>
      <vt:lpstr>8(a)  Complications Regarding the Humean “Imagination”</vt:lpstr>
      <vt:lpstr>“Imagination” as the Faculty of Having, and Operating on, Ideas</vt:lpstr>
      <vt:lpstr>“Imagination” as Opposed to “Reason” or “the Understanding”</vt:lpstr>
      <vt:lpstr>Yet Custom Remains Respectable</vt:lpstr>
      <vt:lpstr>PowerPoint Presentation</vt:lpstr>
      <vt:lpstr>PowerPoint Presentation</vt:lpstr>
      <vt:lpstr>A Tension in “the Imagination”</vt:lpstr>
      <vt:lpstr>A Last-Minute Footnote</vt:lpstr>
      <vt:lpstr>An Ambiguity in “the Imagination”</vt:lpstr>
      <vt:lpstr>Garrett’s Account of the Ambiguity</vt:lpstr>
      <vt:lpstr>My Normative Account</vt:lpstr>
      <vt:lpstr>Why Does This Matter?</vt:lpstr>
      <vt:lpstr>Defending the Normative Account</vt:lpstr>
      <vt:lpstr>In Favour of the Normative Account</vt:lpstr>
      <vt:lpstr>Is This The Same Distinction?</vt:lpstr>
      <vt:lpstr>PowerPoint Presentation</vt:lpstr>
      <vt:lpstr>PowerPoint Presentation</vt:lpstr>
      <vt:lpstr>PowerPoint Presentation</vt:lpstr>
      <vt:lpstr>A Humean Perspective on the Faculties</vt:lpstr>
      <vt:lpstr>The Significance of the Distinction</vt:lpstr>
      <vt:lpstr>8(b)  Treatise 1.4.7: “Conclusion of this Book”</vt:lpstr>
      <vt:lpstr>“Conclusion of This Book”</vt:lpstr>
      <vt:lpstr>PowerPoint Presentation</vt:lpstr>
      <vt:lpstr>The “Dangerous Dilemma”</vt:lpstr>
      <vt:lpstr>PowerPoint Presentation</vt:lpstr>
      <vt:lpstr>PowerPoint Presentation</vt:lpstr>
      <vt:lpstr>“A Manifest Contradiction”</vt:lpstr>
      <vt:lpstr>In “the Deepest Darkness”</vt:lpstr>
      <vt:lpstr>Carelessness and Inattention Again</vt:lpstr>
      <vt:lpstr>A Sceptical Disposition</vt:lpstr>
      <vt:lpstr>The Title Principle</vt:lpstr>
      <vt:lpstr>PowerPoint Presentation</vt:lpstr>
      <vt:lpstr>Curiosity and Ambition</vt:lpstr>
      <vt:lpstr>Philosophy versus Superstition</vt:lpstr>
      <vt:lpstr>An Impasse</vt:lpstr>
      <vt:lpstr>8(c)  Enquiry 12: Hume’s Second Thoughts</vt:lpstr>
      <vt:lpstr>A Developmental Hypothesis</vt:lpstr>
      <vt:lpstr>PowerPoint Presentation</vt:lpstr>
      <vt:lpstr>Implicitly Rejecting T 1.4.1?</vt:lpstr>
      <vt:lpstr>Dismissing “Antecedent” Scepticism</vt:lpstr>
      <vt:lpstr>Rejecting the Appropriateness of High-Level Iterated Checking?</vt:lpstr>
      <vt:lpstr>The Onus of Proof: A Convergence</vt:lpstr>
      <vt:lpstr>“Ample Matter of Triumph”</vt:lpstr>
      <vt:lpstr>What is the Sceptic’s Point?</vt:lpstr>
      <vt:lpstr>“Nature is Too Strong for Principle”</vt:lpstr>
      <vt:lpstr>The Whimsical Condition of Mankind</vt:lpstr>
      <vt:lpstr>Two Types of Mitigated Scepticism</vt:lpstr>
      <vt:lpstr>Virtuous Bootstrapping</vt:lpstr>
      <vt:lpstr>Opposing Superstition</vt:lpstr>
      <vt:lpstr>From the Treatise to the Enquiry</vt:lpstr>
      <vt:lpstr>APPENDIX  Of Scepticism with Regard to Reason</vt:lpstr>
      <vt:lpstr>“Hume’s Pivotal Argument”</vt:lpstr>
      <vt:lpstr>Stage 1 – the Uncertainty Argument</vt:lpstr>
      <vt:lpstr>An Arithmetical Example</vt:lpstr>
      <vt:lpstr>“A history of all the instances”</vt:lpstr>
      <vt:lpstr>PowerPoint Presentation</vt:lpstr>
      <vt:lpstr>An Obligation to Embark on “Reflex Judgment”</vt:lpstr>
      <vt:lpstr>Stage 2 – the Regress Argument</vt:lpstr>
      <vt:lpstr>Iterative Weakening to Nothing</vt:lpstr>
      <vt:lpstr>Hume’s Assessment of the Argument</vt:lpstr>
      <vt:lpstr>Does Hume Accept the Conclusion?</vt:lpstr>
      <vt:lpstr>The Irresistibility of Belief</vt:lpstr>
      <vt:lpstr>Hume’s Intention Here</vt:lpstr>
      <vt:lpstr>Rejecting Alternative Theories of Belief</vt:lpstr>
      <vt:lpstr>How Does Hume Avoid the Regress?</vt:lpstr>
      <vt:lpstr>The Significance of the Argument</vt:lpstr>
      <vt:lpstr>A Trivial Property of the Fancy</vt:lpstr>
      <vt:lpstr>Is Hume’s Argument Strong?</vt:lpstr>
      <vt:lpstr>A Spreading “Margin of Error”?</vt:lpstr>
      <vt:lpstr>Why Iterate?</vt:lpstr>
      <vt:lpstr>Where is the Obligation of Reason?</vt:lpstr>
      <vt:lpstr>A Failed Argument</vt:lpstr>
      <vt:lpstr>Examples in the Treatise</vt:lpstr>
      <vt:lpstr>Examples in the Enquiry</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Hume's Treatise: 1</dc:title>
  <dc:creator>Peter Millican</dc:creator>
  <cp:lastModifiedBy>Peter Millican</cp:lastModifiedBy>
  <cp:revision>325</cp:revision>
  <cp:lastPrinted>2025-12-03T04:25:26Z</cp:lastPrinted>
  <dcterms:created xsi:type="dcterms:W3CDTF">2003-12-13T01:24:05Z</dcterms:created>
  <dcterms:modified xsi:type="dcterms:W3CDTF">2025-12-03T04:30:32Z</dcterms:modified>
</cp:coreProperties>
</file>